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36"/>
    <p:sldMasterId id="2147483790" r:id="rId37"/>
    <p:sldMasterId id="2147483922" r:id="rId38"/>
    <p:sldMasterId id="2147483968" r:id="rId39"/>
  </p:sldMasterIdLst>
  <p:notesMasterIdLst>
    <p:notesMasterId r:id="rId69"/>
  </p:notesMasterIdLst>
  <p:sldIdLst>
    <p:sldId id="272" r:id="rId40"/>
    <p:sldId id="283" r:id="rId41"/>
    <p:sldId id="284" r:id="rId42"/>
    <p:sldId id="285" r:id="rId43"/>
    <p:sldId id="286" r:id="rId44"/>
    <p:sldId id="287" r:id="rId45"/>
    <p:sldId id="288" r:id="rId46"/>
    <p:sldId id="289" r:id="rId47"/>
    <p:sldId id="290" r:id="rId48"/>
    <p:sldId id="271" r:id="rId49"/>
    <p:sldId id="291" r:id="rId50"/>
    <p:sldId id="292" r:id="rId51"/>
    <p:sldId id="293" r:id="rId52"/>
    <p:sldId id="294" r:id="rId53"/>
    <p:sldId id="299" r:id="rId54"/>
    <p:sldId id="296" r:id="rId55"/>
    <p:sldId id="297" r:id="rId56"/>
    <p:sldId id="261" r:id="rId57"/>
    <p:sldId id="274" r:id="rId58"/>
    <p:sldId id="262" r:id="rId59"/>
    <p:sldId id="263" r:id="rId60"/>
    <p:sldId id="264" r:id="rId61"/>
    <p:sldId id="265" r:id="rId62"/>
    <p:sldId id="266" r:id="rId63"/>
    <p:sldId id="267" r:id="rId64"/>
    <p:sldId id="269" r:id="rId65"/>
    <p:sldId id="300" r:id="rId66"/>
    <p:sldId id="270" r:id="rId67"/>
    <p:sldId id="273"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4CCCEB-63BC-4109-A677-E496A0395F01}">
          <p14:sldIdLst>
            <p14:sldId id="272"/>
          </p14:sldIdLst>
        </p14:section>
        <p14:section name="Azure" id="{D30B3BCC-B5E2-41EA-9F6A-0658963BAE81}">
          <p14:sldIdLst>
            <p14:sldId id="283"/>
            <p14:sldId id="284"/>
            <p14:sldId id="285"/>
            <p14:sldId id="286"/>
            <p14:sldId id="287"/>
            <p14:sldId id="288"/>
            <p14:sldId id="289"/>
            <p14:sldId id="290"/>
            <p14:sldId id="271"/>
          </p14:sldIdLst>
        </p14:section>
        <p14:section name="Untitled Section" id="{AD480DA6-0A04-4C3A-9697-3AACDFF37FE1}">
          <p14:sldIdLst>
            <p14:sldId id="291"/>
            <p14:sldId id="292"/>
            <p14:sldId id="293"/>
            <p14:sldId id="294"/>
            <p14:sldId id="299"/>
            <p14:sldId id="296"/>
            <p14:sldId id="297"/>
            <p14:sldId id="261"/>
            <p14:sldId id="274"/>
            <p14:sldId id="262"/>
            <p14:sldId id="263"/>
            <p14:sldId id="264"/>
            <p14:sldId id="265"/>
            <p14:sldId id="266"/>
            <p14:sldId id="267"/>
            <p14:sldId id="269"/>
            <p14:sldId id="300"/>
            <p14:sldId id="270"/>
            <p14:sldId id="27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rian Hall" initials="AH" lastIdx="5" clrIdx="0">
    <p:extLst/>
  </p:cmAuthor>
  <p:cmAuthor id="2" name="Jeremy Thake" initials="JT" lastIdx="1" clrIdx="1"/>
  <p:cmAuthor id="3" name="Jeremy Thake" initials="JT [2]" lastIdx="1" clrIdx="2"/>
  <p:cmAuthor id="4" name="Jeremy Thake" initials="JT [5]" lastIdx="1" clrIdx="3"/>
  <p:cmAuthor id="5" name="Jeremy Thake" initials="JT [3]" lastIdx="1" clrIdx="4"/>
  <p:cmAuthor id="6" name="Jeremy Thake" initials="JT [4]" lastIdx="1"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252525"/>
    <a:srgbClr val="5B9BD5"/>
    <a:srgbClr val="442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087" autoAdjust="0"/>
  </p:normalViewPr>
  <p:slideViewPr>
    <p:cSldViewPr snapToGrid="0">
      <p:cViewPr varScale="1">
        <p:scale>
          <a:sx n="72" d="100"/>
          <a:sy n="72" d="100"/>
        </p:scale>
        <p:origin x="84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Master" Target="slideMasters/slideMaster4.xml"/><Relationship Id="rId21" Type="http://schemas.openxmlformats.org/officeDocument/2006/relationships/customXml" Target="../customXml/item21.xml"/><Relationship Id="rId34" Type="http://schemas.openxmlformats.org/officeDocument/2006/relationships/customXml" Target="../customXml/item34.xml"/><Relationship Id="rId42" Type="http://schemas.openxmlformats.org/officeDocument/2006/relationships/slide" Target="slides/slide3.xml"/><Relationship Id="rId47" Type="http://schemas.openxmlformats.org/officeDocument/2006/relationships/slide" Target="slides/slide8.xml"/><Relationship Id="rId50" Type="http://schemas.openxmlformats.org/officeDocument/2006/relationships/slide" Target="slides/slide11.xml"/><Relationship Id="rId55" Type="http://schemas.openxmlformats.org/officeDocument/2006/relationships/slide" Target="slides/slide16.xml"/><Relationship Id="rId63" Type="http://schemas.openxmlformats.org/officeDocument/2006/relationships/slide" Target="slides/slide24.xml"/><Relationship Id="rId68" Type="http://schemas.openxmlformats.org/officeDocument/2006/relationships/slide" Target="slides/slide29.xml"/><Relationship Id="rId7" Type="http://schemas.openxmlformats.org/officeDocument/2006/relationships/customXml" Target="../customXml/item7.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Master" Target="slideMasters/slideMaster2.xml"/><Relationship Id="rId40" Type="http://schemas.openxmlformats.org/officeDocument/2006/relationships/slide" Target="slides/slide1.xml"/><Relationship Id="rId45" Type="http://schemas.openxmlformats.org/officeDocument/2006/relationships/slide" Target="slides/slide6.xml"/><Relationship Id="rId53" Type="http://schemas.openxmlformats.org/officeDocument/2006/relationships/slide" Target="slides/slide14.xml"/><Relationship Id="rId58" Type="http://schemas.openxmlformats.org/officeDocument/2006/relationships/slide" Target="slides/slide19.xml"/><Relationship Id="rId66" Type="http://schemas.openxmlformats.org/officeDocument/2006/relationships/slide" Target="slides/slide27.xml"/><Relationship Id="rId74"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Master" Target="slideMasters/slideMaster1.xml"/><Relationship Id="rId49" Type="http://schemas.openxmlformats.org/officeDocument/2006/relationships/slide" Target="slides/slide10.xml"/><Relationship Id="rId57" Type="http://schemas.openxmlformats.org/officeDocument/2006/relationships/slide" Target="slides/slide18.xml"/><Relationship Id="rId61" Type="http://schemas.openxmlformats.org/officeDocument/2006/relationships/slide" Target="slides/slide22.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 Target="slides/slide5.xml"/><Relationship Id="rId52" Type="http://schemas.openxmlformats.org/officeDocument/2006/relationships/slide" Target="slides/slide13.xml"/><Relationship Id="rId60" Type="http://schemas.openxmlformats.org/officeDocument/2006/relationships/slide" Target="slides/slide21.xml"/><Relationship Id="rId65" Type="http://schemas.openxmlformats.org/officeDocument/2006/relationships/slide" Target="slides/slide26.xml"/><Relationship Id="rId73"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slide" Target="slides/slide4.xml"/><Relationship Id="rId48" Type="http://schemas.openxmlformats.org/officeDocument/2006/relationships/slide" Target="slides/slide9.xml"/><Relationship Id="rId56" Type="http://schemas.openxmlformats.org/officeDocument/2006/relationships/slide" Target="slides/slide17.xml"/><Relationship Id="rId64" Type="http://schemas.openxmlformats.org/officeDocument/2006/relationships/slide" Target="slides/slide25.xml"/><Relationship Id="rId69" Type="http://schemas.openxmlformats.org/officeDocument/2006/relationships/notesMaster" Target="notesMasters/notesMaster1.xml"/><Relationship Id="rId8" Type="http://schemas.openxmlformats.org/officeDocument/2006/relationships/customXml" Target="../customXml/item8.xml"/><Relationship Id="rId51" Type="http://schemas.openxmlformats.org/officeDocument/2006/relationships/slide" Target="slides/slide12.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Master" Target="slideMasters/slideMaster3.xml"/><Relationship Id="rId46" Type="http://schemas.openxmlformats.org/officeDocument/2006/relationships/slide" Target="slides/slide7.xml"/><Relationship Id="rId59" Type="http://schemas.openxmlformats.org/officeDocument/2006/relationships/slide" Target="slides/slide20.xml"/><Relationship Id="rId67" Type="http://schemas.openxmlformats.org/officeDocument/2006/relationships/slide" Target="slides/slide28.xml"/><Relationship Id="rId20" Type="http://schemas.openxmlformats.org/officeDocument/2006/relationships/customXml" Target="../customXml/item20.xml"/><Relationship Id="rId41" Type="http://schemas.openxmlformats.org/officeDocument/2006/relationships/slide" Target="slides/slide2.xml"/><Relationship Id="rId54" Type="http://schemas.openxmlformats.org/officeDocument/2006/relationships/slide" Target="slides/slide15.xml"/><Relationship Id="rId62" Type="http://schemas.openxmlformats.org/officeDocument/2006/relationships/slide" Target="slides/slide23.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2BE4B9-AB9B-4FB2-A087-C1AEB3C9E32C}" type="datetimeFigureOut">
              <a:rPr lang="en-US" smtClean="0"/>
              <a:t>11/22/2016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A6473-BB9F-4670-822F-E65C1DB697A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11/22/2016 2:28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44349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7692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0A6473-BB9F-4670-822F-E65C1DB697A0}" type="slidenum">
              <a:rPr lang="en-US" smtClean="0"/>
              <a:t>11</a:t>
            </a:fld>
            <a:endParaRPr lang="en-US"/>
          </a:p>
        </p:txBody>
      </p:sp>
    </p:spTree>
    <p:extLst>
      <p:ext uri="{BB962C8B-B14F-4D97-AF65-F5344CB8AC3E}">
        <p14:creationId xmlns:p14="http://schemas.microsoft.com/office/powerpoint/2010/main" val="3389105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6"/>
              </a:spcAf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4065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99296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7543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4817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7042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83023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141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0A6473-BB9F-4670-822F-E65C1DB697A0}" type="slidenum">
              <a:rPr lang="en-US" smtClean="0"/>
              <a:t>26</a:t>
            </a:fld>
            <a:endParaRPr lang="en-US"/>
          </a:p>
        </p:txBody>
      </p:sp>
    </p:spTree>
    <p:extLst>
      <p:ext uri="{BB962C8B-B14F-4D97-AF65-F5344CB8AC3E}">
        <p14:creationId xmlns:p14="http://schemas.microsoft.com/office/powerpoint/2010/main" val="4167578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1659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11/22/2016 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6200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A17D118-1690-458F-B4D2-F9DA5D6F5033}"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11/22/2016 2:28 PM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endParaRPr>
          </a:p>
        </p:txBody>
      </p:sp>
      <p:sp>
        <p:nvSpPr>
          <p:cNvPr id="6" name="Footer Placeholder 5"/>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5253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8827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dirty="0">
              <a:solidFill>
                <a:srgbClr val="FF0000"/>
              </a:solidFill>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6617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6617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0DD6517-1363-477A-A525-1F927625F38F}"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11/22/2016</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117447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18468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B9D59A9-FD33-4E4E-A24D-7E7507A87A4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23374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DAFBEB-CD6F-47F6-A4B0-C6110FC4185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0696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u="none" strike="noStrike" kern="1200" baseline="0" dirty="0">
              <a:solidFill>
                <a:schemeClr val="tx1"/>
              </a:solidFill>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Envision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11/22/2016 2:28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22016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888940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customXml" Target="../../customXml/item32.xml"/><Relationship Id="rId7" Type="http://schemas.openxmlformats.org/officeDocument/2006/relationships/image" Target="../media/image17.png"/><Relationship Id="rId2" Type="http://schemas.openxmlformats.org/officeDocument/2006/relationships/customXml" Target="../../customXml/item19.xml"/><Relationship Id="rId1" Type="http://schemas.openxmlformats.org/officeDocument/2006/relationships/customXml" Target="../../customXml/item31.xml"/><Relationship Id="rId6" Type="http://schemas.openxmlformats.org/officeDocument/2006/relationships/slideMaster" Target="../slideMasters/slideMaster2.xml"/><Relationship Id="rId5" Type="http://schemas.openxmlformats.org/officeDocument/2006/relationships/customXml" Target="../../customXml/item11.xml"/><Relationship Id="rId4" Type="http://schemas.openxmlformats.org/officeDocument/2006/relationships/customXml" Target="../../customXml/item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362413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16468236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3385215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0170529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866473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2206228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44193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83787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303625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92320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91082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990946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40380907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668799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86441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548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a:t>Click to edit Master title style</a:t>
            </a:r>
          </a:p>
        </p:txBody>
      </p:sp>
    </p:spTree>
    <p:extLst>
      <p:ext uri="{BB962C8B-B14F-4D97-AF65-F5344CB8AC3E}">
        <p14:creationId xmlns:p14="http://schemas.microsoft.com/office/powerpoint/2010/main" val="147959256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722381144"/>
      </p:ext>
    </p:extLst>
  </p:cSld>
  <p:clrMapOvr>
    <a:masterClrMapping/>
  </p:clrMapOvr>
  <p:transition spd="slow">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8551" y="649719"/>
            <a:ext cx="10255939" cy="5104275"/>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86197" y="5628601"/>
            <a:ext cx="1819605" cy="669333"/>
          </a:xfrm>
          <a:prstGeom prst="rect">
            <a:avLst/>
          </a:prstGeom>
        </p:spPr>
      </p:pic>
    </p:spTree>
    <p:extLst>
      <p:ext uri="{BB962C8B-B14F-4D97-AF65-F5344CB8AC3E}">
        <p14:creationId xmlns:p14="http://schemas.microsoft.com/office/powerpoint/2010/main" val="1314078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5697" y="1366953"/>
            <a:ext cx="7231699" cy="3599141"/>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9033016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8113" y="918682"/>
            <a:ext cx="4015940" cy="5020636"/>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3845050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3132" y="1058430"/>
            <a:ext cx="5602655" cy="5799571"/>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2533139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9830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a:t>Lorem ipsum</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23611967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37260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60738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810098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826686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a:t>Lorem ipsum</a:t>
            </a:r>
          </a:p>
        </p:txBody>
      </p:sp>
    </p:spTree>
    <p:extLst>
      <p:ext uri="{BB962C8B-B14F-4D97-AF65-F5344CB8AC3E}">
        <p14:creationId xmlns:p14="http://schemas.microsoft.com/office/powerpoint/2010/main" val="378319684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96235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68264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42676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89137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526251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9963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175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48995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40299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8264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3450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010712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76556418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charset="0"/>
              <a:ea typeface="+mn-ea"/>
              <a:cs typeface="+mn-cs"/>
            </a:endParaRPr>
          </a:p>
        </p:txBody>
      </p:sp>
    </p:spTree>
    <p:extLst>
      <p:ext uri="{BB962C8B-B14F-4D97-AF65-F5344CB8AC3E}">
        <p14:creationId xmlns:p14="http://schemas.microsoft.com/office/powerpoint/2010/main" val="2618977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1" y="6256216"/>
            <a:ext cx="2743200" cy="365125"/>
          </a:xfrm>
          <a:prstGeom prst="rect">
            <a:avLst/>
          </a:prstGeom>
        </p:spPr>
        <p:txBody>
          <a:bodyPr/>
          <a:lstStyle/>
          <a:p>
            <a:pPr defTabSz="914367"/>
            <a:fld id="{0A164282-434E-41D4-9582-783D542A7B68}" type="slidenum">
              <a:rPr lang="en-US" sz="1765" smtClean="0">
                <a:solidFill>
                  <a:srgbClr val="FFFFFF"/>
                </a:solidFill>
              </a:rPr>
              <a:pPr defTabSz="914367"/>
              <a:t>‹#›</a:t>
            </a:fld>
            <a:endParaRPr lang="en-US" sz="1765">
              <a:solidFill>
                <a:srgbClr val="FFFFFF"/>
              </a:solidFill>
            </a:endParaRPr>
          </a:p>
        </p:txBody>
      </p:sp>
    </p:spTree>
    <p:extLst>
      <p:ext uri="{BB962C8B-B14F-4D97-AF65-F5344CB8AC3E}">
        <p14:creationId xmlns:p14="http://schemas.microsoft.com/office/powerpoint/2010/main" val="767426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071194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7086440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564835"/>
          </a:xfrm>
        </p:spPr>
        <p:txBody>
          <a:bodyPr/>
          <a:lstStyle>
            <a:lvl1pPr marL="0" indent="0">
              <a:buNone/>
              <a:defRPr sz="2745" spc="-29" baseline="0">
                <a:solidFill>
                  <a:schemeClr val="tx1"/>
                </a:solidFill>
                <a:latin typeface="+mj-lt"/>
              </a:defRPr>
            </a:lvl1pPr>
          </a:lstStyle>
          <a:p>
            <a:pPr lvl="0"/>
            <a:r>
              <a:rPr lang="en-US"/>
              <a:t>Click to edit Master subhead style</a:t>
            </a:r>
          </a:p>
        </p:txBody>
      </p:sp>
    </p:spTree>
    <p:extLst>
      <p:ext uri="{BB962C8B-B14F-4D97-AF65-F5344CB8AC3E}">
        <p14:creationId xmlns:p14="http://schemas.microsoft.com/office/powerpoint/2010/main" val="296262264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307762310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a:t>Speaker Name</a:t>
            </a:r>
          </a:p>
        </p:txBody>
      </p:sp>
    </p:spTree>
    <p:extLst>
      <p:ext uri="{BB962C8B-B14F-4D97-AF65-F5344CB8AC3E}">
        <p14:creationId xmlns:p14="http://schemas.microsoft.com/office/powerpoint/2010/main" val="17721693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9903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190456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19230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spTree>
    <p:extLst>
      <p:ext uri="{BB962C8B-B14F-4D97-AF65-F5344CB8AC3E}">
        <p14:creationId xmlns:p14="http://schemas.microsoft.com/office/powerpoint/2010/main" val="29042893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367"/>
            <a:fld id="{0A164282-434E-41D4-9582-783D542A7B68}" type="slidenum">
              <a:rPr lang="en-US" sz="1765" smtClean="0">
                <a:solidFill>
                  <a:srgbClr val="FFFFFF"/>
                </a:solidFill>
              </a:rPr>
              <a:pPr defTabSz="914367"/>
              <a:t>‹#›</a:t>
            </a:fld>
            <a:endParaRPr lang="en-US" sz="1765">
              <a:solidFill>
                <a:srgbClr val="FFFFFF"/>
              </a:solidFill>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a:t>Secondary refining headline</a:t>
            </a:r>
          </a:p>
        </p:txBody>
      </p:sp>
    </p:spTree>
    <p:extLst>
      <p:ext uri="{BB962C8B-B14F-4D97-AF65-F5344CB8AC3E}">
        <p14:creationId xmlns:p14="http://schemas.microsoft.com/office/powerpoint/2010/main" val="12056948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marL="0" marR="0" lvl="0" indent="0" algn="l" defTabSz="914202" rtl="0" eaLnBrk="1" fontAlgn="base" latinLnBrk="0" hangingPunct="1">
              <a:lnSpc>
                <a:spcPct val="100000"/>
              </a:lnSpc>
              <a:spcBef>
                <a:spcPct val="0"/>
              </a:spcBef>
              <a:spcAft>
                <a:spcPct val="0"/>
              </a:spcAft>
              <a:buClrTx/>
              <a:buSzTx/>
              <a:buFontTx/>
              <a:buNone/>
              <a:tabLst/>
              <a:defRPr/>
            </a:pPr>
            <a:r>
              <a:rPr kumimoji="0" lang="en-US" sz="882" b="0" i="0" u="none" strike="noStrike" kern="1200" cap="none" spc="0" normalizeH="0" baseline="0" noProof="0">
                <a:ln>
                  <a:noFill/>
                </a:ln>
                <a:solidFill>
                  <a:srgbClr val="505050"/>
                </a:solidFill>
                <a:effectLst/>
                <a:uLnTx/>
                <a:uFillTx/>
                <a:latin typeface="Segoe UI"/>
                <a:ea typeface="+mn-ea"/>
                <a:cs typeface="+mn-cs"/>
              </a:rPr>
              <a:t>Microsoft Confidential</a:t>
            </a:r>
          </a:p>
        </p:txBody>
      </p:sp>
      <p:sp>
        <p:nvSpPr>
          <p:cNvPr id="5" name="Slide Number Placeholder 3"/>
          <p:cNvSpPr>
            <a:spLocks noGrp="1"/>
          </p:cNvSpPr>
          <p:nvPr>
            <p:ph type="sldNum" sz="quarter" idx="15"/>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052FC3A-E1BD-E54F-9A48-71EBDEF00552}" type="slidenum">
              <a:rPr kumimoji="0" lang="en-US" sz="882" b="0" i="0" u="none" strike="noStrike" kern="1200" cap="none" spc="0" normalizeH="0" baseline="0" noProof="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5015268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marL="0" marR="0" lvl="0" indent="0" algn="l" defTabSz="914202" rtl="0" eaLnBrk="1" fontAlgn="base" latinLnBrk="0" hangingPunct="1">
              <a:lnSpc>
                <a:spcPct val="100000"/>
              </a:lnSpc>
              <a:spcBef>
                <a:spcPct val="0"/>
              </a:spcBef>
              <a:spcAft>
                <a:spcPct val="0"/>
              </a:spcAft>
              <a:buClrTx/>
              <a:buSzTx/>
              <a:buFontTx/>
              <a:buNone/>
              <a:tabLst/>
              <a:defRPr/>
            </a:pPr>
            <a:r>
              <a:rPr kumimoji="0" lang="en-US" sz="882"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75909FA-3F91-0646-A6A8-60C236B90508}" type="slidenum">
              <a:rPr kumimoji="0" lang="en-US" sz="882" b="0" i="0" u="none" strike="noStrike" kern="1200" cap="none" spc="0" normalizeH="0" baseline="0" noProof="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17085837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918027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Tree>
    <p:extLst>
      <p:ext uri="{BB962C8B-B14F-4D97-AF65-F5344CB8AC3E}">
        <p14:creationId xmlns:p14="http://schemas.microsoft.com/office/powerpoint/2010/main" val="612957399"/>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505050"/>
                </a:solidFill>
                <a:effectLst/>
                <a:uLnTx/>
                <a:uFillTx/>
                <a:latin typeface="Segoe UI"/>
                <a:ea typeface="+mn-ea"/>
                <a:cs typeface="+mn-cs"/>
              </a:rPr>
              <a:t>Microsoft Confidential</a:t>
            </a:r>
          </a:p>
        </p:txBody>
      </p:sp>
      <p:sp>
        <p:nvSpPr>
          <p:cNvPr id="4" name="Slide Number Placeholder 3"/>
          <p:cNvSpPr>
            <a:spLocks noGrp="1"/>
          </p:cNvSpPr>
          <p:nvPr>
            <p:ph type="sldNum" sz="quarter" idx="11"/>
          </p:nvPr>
        </p:nvSpPr>
        <p:spPr/>
        <p:txBody>
          <a:bodyPr/>
          <a:lstStyle/>
          <a:p>
            <a:pPr marL="0" marR="0" lvl="0" indent="0" algn="r" defTabSz="913341" rtl="0" eaLnBrk="1" fontAlgn="base" latinLnBrk="0" hangingPunct="1">
              <a:lnSpc>
                <a:spcPct val="100000"/>
              </a:lnSpc>
              <a:spcBef>
                <a:spcPct val="0"/>
              </a:spcBef>
              <a:spcAft>
                <a:spcPct val="0"/>
              </a:spcAft>
              <a:buClrTx/>
              <a:buSzTx/>
              <a:buFontTx/>
              <a:buNone/>
              <a:tabLst/>
              <a:defRPr/>
            </a:pPr>
            <a:fld id="{83758903-653A-7442-ACA2-36E6579F0BEB}" type="slidenum">
              <a:rPr kumimoji="0" lang="en-US" sz="882" b="0" i="0" u="none" strike="noStrike" kern="1200" cap="none" spc="0" normalizeH="0" baseline="0" noProof="0" smtClean="0">
                <a:ln>
                  <a:noFill/>
                </a:ln>
                <a:solidFill>
                  <a:srgbClr val="505050"/>
                </a:solidFill>
                <a:effectLst/>
                <a:uLnTx/>
                <a:uFillTx/>
                <a:latin typeface="Segoe UI"/>
                <a:ea typeface="ＭＳ Ｐゴシック" charset="0"/>
                <a:cs typeface="+mn-cs"/>
              </a:rPr>
              <a:pPr marL="0" marR="0" lvl="0" indent="0" algn="r" defTabSz="913341" rtl="0" eaLnBrk="1" fontAlgn="base" latinLnBrk="0" hangingPunct="1">
                <a:lnSpc>
                  <a:spcPct val="100000"/>
                </a:lnSpc>
                <a:spcBef>
                  <a:spcPct val="0"/>
                </a:spcBef>
                <a:spcAft>
                  <a:spcPct val="0"/>
                </a:spcAft>
                <a:buClrTx/>
                <a:buSzTx/>
                <a:buFontTx/>
                <a:buNone/>
                <a:tabLst/>
                <a:defRPr/>
              </a:pPr>
              <a:t>‹#›</a:t>
            </a:fld>
            <a:endParaRPr kumimoji="0" lang="en-US" sz="882"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6" name="Content Placeholder 5"/>
          <p:cNvSpPr>
            <a:spLocks noGrp="1"/>
          </p:cNvSpPr>
          <p:nvPr>
            <p:ph sz="quarter" idx="12"/>
          </p:nvPr>
        </p:nvSpPr>
        <p:spPr>
          <a:xfrm>
            <a:off x="269239" y="1295020"/>
            <a:ext cx="11653523" cy="4957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978008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729528"/>
            <a:ext cx="12188888" cy="1131586"/>
          </a:xfrm>
          <a:prstGeom prst="rect">
            <a:avLst/>
          </a:prstGeom>
          <a:solidFill>
            <a:srgbClr val="00188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8"/>
            <a:ext cx="1522404" cy="326167"/>
          </a:xfrm>
          <a:prstGeom prst="rect">
            <a:avLst/>
          </a:prstGeom>
        </p:spPr>
      </p:pic>
      <p:sp>
        <p:nvSpPr>
          <p:cNvPr id="8" name="Rectangle 6"/>
          <p:cNvSpPr>
            <a:spLocks noChangeArrowheads="1"/>
          </p:cNvSpPr>
          <p:nvPr userDrawn="1"/>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4268263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0353031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953972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945457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16888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04012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156638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Tree>
    <p:extLst>
      <p:ext uri="{BB962C8B-B14F-4D97-AF65-F5344CB8AC3E}">
        <p14:creationId xmlns:p14="http://schemas.microsoft.com/office/powerpoint/2010/main" val="81687049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966725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Tree>
    <p:extLst>
      <p:ext uri="{BB962C8B-B14F-4D97-AF65-F5344CB8AC3E}">
        <p14:creationId xmlns:p14="http://schemas.microsoft.com/office/powerpoint/2010/main" val="264304375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60824389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133713103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8161166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6877941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8767711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67573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516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6"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28246842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33417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Tree>
    <p:extLst>
      <p:ext uri="{BB962C8B-B14F-4D97-AF65-F5344CB8AC3E}">
        <p14:creationId xmlns:p14="http://schemas.microsoft.com/office/powerpoint/2010/main" val="304754747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3" y="1600202"/>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395028926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072753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141789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317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5"/>
            <a:ext cx="3781899" cy="6280621"/>
          </a:xfrm>
        </p:spPr>
        <p:txBody>
          <a:bodyPr anchor="ctr"/>
          <a:lstStyle>
            <a:lvl1pPr>
              <a:defRPr sz="5397" spc="-150"/>
            </a:lvl1pPr>
          </a:lstStyle>
          <a:p>
            <a:r>
              <a:rPr lang="en-US"/>
              <a:t>Click to edit Master title style</a:t>
            </a:r>
          </a:p>
        </p:txBody>
      </p:sp>
    </p:spTree>
    <p:extLst>
      <p:ext uri="{BB962C8B-B14F-4D97-AF65-F5344CB8AC3E}">
        <p14:creationId xmlns:p14="http://schemas.microsoft.com/office/powerpoint/2010/main" val="16375633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1"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887048987"/>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Tree>
    <p:extLst>
      <p:ext uri="{BB962C8B-B14F-4D97-AF65-F5344CB8AC3E}">
        <p14:creationId xmlns:p14="http://schemas.microsoft.com/office/powerpoint/2010/main" val="34108941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image" Target="../media/image1.png"/><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theme" Target="../theme/theme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5" Type="http://schemas.openxmlformats.org/officeDocument/2006/relationships/theme" Target="../theme/theme3.xml"/><Relationship Id="rId4"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image" Target="../media/image1.png"/><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theme" Target="../theme/theme4.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15672279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64980274"/>
      </p:ext>
    </p:extLst>
  </p:cSld>
  <p:clrMap bg1="dk1" tx1="lt1" bg2="dk2" tx2="lt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 id="2147483819" r:id="rId29"/>
    <p:sldLayoutId id="2147483820" r:id="rId30"/>
    <p:sldLayoutId id="2147483821" r:id="rId31"/>
    <p:sldLayoutId id="2147483822" r:id="rId3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6"/>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3" y="1189181"/>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6"/>
            <a:ext cx="3859607" cy="133860"/>
          </a:xfrm>
          <a:prstGeom prst="rect">
            <a:avLst/>
          </a:prstGeom>
        </p:spPr>
        <p:txBody>
          <a:bodyPr vert="horz" lIns="0" tIns="0" rIns="91440" bIns="0" rtlCol="0" anchor="ctr"/>
          <a:lstStyle>
            <a:lvl1pPr marL="0" algn="l" defTabSz="914202" rtl="0" eaLnBrk="1" fontAlgn="auto" latinLnBrk="0" hangingPunct="1">
              <a:spcBef>
                <a:spcPts val="0"/>
              </a:spcBef>
              <a:spcAft>
                <a:spcPts val="0"/>
              </a:spcAft>
              <a:defRPr lang="en-US" sz="882" kern="1200">
                <a:solidFill>
                  <a:srgbClr val="505050"/>
                </a:solidFill>
                <a:latin typeface="+mn-lt"/>
                <a:ea typeface="+mn-ea"/>
                <a:cs typeface="+mn-cs"/>
              </a:defRPr>
            </a:lvl1p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505050"/>
                </a:solidFill>
                <a:effectLst/>
                <a:uLnTx/>
                <a:uFillTx/>
                <a:latin typeface="Segoe UI"/>
                <a:ea typeface="+mn-ea"/>
                <a:cs typeface="+mn-cs"/>
              </a:rP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marL="0" marR="0" lvl="0" indent="0" algn="r" defTabSz="913341" rtl="0" eaLnBrk="1" fontAlgn="base" latinLnBrk="0" hangingPunct="1">
              <a:lnSpc>
                <a:spcPct val="100000"/>
              </a:lnSpc>
              <a:spcBef>
                <a:spcPct val="0"/>
              </a:spcBef>
              <a:spcAft>
                <a:spcPct val="0"/>
              </a:spcAft>
              <a:buClrTx/>
              <a:buSzTx/>
              <a:buFontTx/>
              <a:buNone/>
              <a:tabLst/>
              <a:defRPr/>
            </a:pPr>
            <a:fld id="{83758903-653A-7442-ACA2-36E6579F0BEB}" type="slidenum">
              <a:rPr kumimoji="0" lang="en-US" sz="882" b="0" i="0" u="none" strike="noStrike" kern="1200" cap="none" spc="0" normalizeH="0" baseline="0" noProof="0" smtClean="0">
                <a:ln>
                  <a:noFill/>
                </a:ln>
                <a:solidFill>
                  <a:srgbClr val="505050"/>
                </a:solidFill>
                <a:effectLst/>
                <a:uLnTx/>
                <a:uFillTx/>
                <a:latin typeface="Segoe UI"/>
                <a:ea typeface="ＭＳ Ｐゴシック" charset="0"/>
                <a:cs typeface="+mn-cs"/>
              </a:rPr>
              <a:pPr marL="0" marR="0" lvl="0" indent="0" algn="r" defTabSz="913341" rtl="0" eaLnBrk="1" fontAlgn="base" latinLnBrk="0" hangingPunct="1">
                <a:lnSpc>
                  <a:spcPct val="100000"/>
                </a:lnSpc>
                <a:spcBef>
                  <a:spcPct val="0"/>
                </a:spcBef>
                <a:spcAft>
                  <a:spcPct val="0"/>
                </a:spcAft>
                <a:buClrTx/>
                <a:buSzTx/>
                <a:buFontTx/>
                <a:buNone/>
                <a:tabLst/>
                <a:defRPr/>
              </a:pPr>
              <a:t>‹#›</a:t>
            </a:fld>
            <a:endParaRPr kumimoji="0" lang="en-US" sz="882"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Tree>
    <p:extLst>
      <p:ext uri="{BB962C8B-B14F-4D97-AF65-F5344CB8AC3E}">
        <p14:creationId xmlns:p14="http://schemas.microsoft.com/office/powerpoint/2010/main" val="3625712126"/>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Lst>
  <p:transition>
    <p:fade/>
  </p:transition>
  <p:txStyles>
    <p:titleStyle>
      <a:lvl1pPr algn="l" defTabSz="913341" rtl="0" eaLnBrk="0" fontAlgn="base" hangingPunct="0">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12"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25"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36"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50"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4" indent="-336084" algn="l" defTabSz="913341"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8" indent="-236503" algn="l" defTabSz="913341"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97" indent="-224057" algn="l" defTabSz="913341"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53"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309"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56"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58"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59"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62"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02" rtl="0" eaLnBrk="1" latinLnBrk="0" hangingPunct="1">
        <a:defRPr sz="1765" kern="1200">
          <a:solidFill>
            <a:schemeClr val="tx1"/>
          </a:solidFill>
          <a:latin typeface="+mn-lt"/>
          <a:ea typeface="+mn-ea"/>
          <a:cs typeface="+mn-cs"/>
        </a:defRPr>
      </a:lvl1pPr>
      <a:lvl2pPr marL="457101" algn="l" defTabSz="914202" rtl="0" eaLnBrk="1" latinLnBrk="0" hangingPunct="1">
        <a:defRPr sz="1765" kern="1200">
          <a:solidFill>
            <a:schemeClr val="tx1"/>
          </a:solidFill>
          <a:latin typeface="+mn-lt"/>
          <a:ea typeface="+mn-ea"/>
          <a:cs typeface="+mn-cs"/>
        </a:defRPr>
      </a:lvl2pPr>
      <a:lvl3pPr marL="914202" algn="l" defTabSz="914202" rtl="0" eaLnBrk="1" latinLnBrk="0" hangingPunct="1">
        <a:defRPr sz="1765" kern="1200">
          <a:solidFill>
            <a:schemeClr val="tx1"/>
          </a:solidFill>
          <a:latin typeface="+mn-lt"/>
          <a:ea typeface="+mn-ea"/>
          <a:cs typeface="+mn-cs"/>
        </a:defRPr>
      </a:lvl3pPr>
      <a:lvl4pPr marL="1371303" algn="l" defTabSz="914202" rtl="0" eaLnBrk="1" latinLnBrk="0" hangingPunct="1">
        <a:defRPr sz="1765" kern="1200">
          <a:solidFill>
            <a:schemeClr val="tx1"/>
          </a:solidFill>
          <a:latin typeface="+mn-lt"/>
          <a:ea typeface="+mn-ea"/>
          <a:cs typeface="+mn-cs"/>
        </a:defRPr>
      </a:lvl4pPr>
      <a:lvl5pPr marL="1828405" algn="l" defTabSz="914202" rtl="0" eaLnBrk="1" latinLnBrk="0" hangingPunct="1">
        <a:defRPr sz="1765" kern="1200">
          <a:solidFill>
            <a:schemeClr val="tx1"/>
          </a:solidFill>
          <a:latin typeface="+mn-lt"/>
          <a:ea typeface="+mn-ea"/>
          <a:cs typeface="+mn-cs"/>
        </a:defRPr>
      </a:lvl5pPr>
      <a:lvl6pPr marL="2285507" algn="l" defTabSz="914202" rtl="0" eaLnBrk="1" latinLnBrk="0" hangingPunct="1">
        <a:defRPr sz="1765" kern="1200">
          <a:solidFill>
            <a:schemeClr val="tx1"/>
          </a:solidFill>
          <a:latin typeface="+mn-lt"/>
          <a:ea typeface="+mn-ea"/>
          <a:cs typeface="+mn-cs"/>
        </a:defRPr>
      </a:lvl6pPr>
      <a:lvl7pPr marL="2742607" algn="l" defTabSz="914202" rtl="0" eaLnBrk="1" latinLnBrk="0" hangingPunct="1">
        <a:defRPr sz="1765" kern="1200">
          <a:solidFill>
            <a:schemeClr val="tx1"/>
          </a:solidFill>
          <a:latin typeface="+mn-lt"/>
          <a:ea typeface="+mn-ea"/>
          <a:cs typeface="+mn-cs"/>
        </a:defRPr>
      </a:lvl7pPr>
      <a:lvl8pPr marL="3199708" algn="l" defTabSz="914202" rtl="0" eaLnBrk="1" latinLnBrk="0" hangingPunct="1">
        <a:defRPr sz="1765" kern="1200">
          <a:solidFill>
            <a:schemeClr val="tx1"/>
          </a:solidFill>
          <a:latin typeface="+mn-lt"/>
          <a:ea typeface="+mn-ea"/>
          <a:cs typeface="+mn-cs"/>
        </a:defRPr>
      </a:lvl8pPr>
      <a:lvl9pPr marL="3656811" algn="l" defTabSz="91420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6"/>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2304622095"/>
      </p:ext>
    </p:extLst>
  </p:cSld>
  <p:clrMap bg1="dk1" tx1="lt1" bg2="dk2" tx2="lt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 id="2147483981" r:id="rId13"/>
    <p:sldLayoutId id="2147483982" r:id="rId14"/>
    <p:sldLayoutId id="2147483983" r:id="rId15"/>
    <p:sldLayoutId id="2147483984" r:id="rId16"/>
    <p:sldLayoutId id="2147483985" r:id="rId17"/>
    <p:sldLayoutId id="2147483986" r:id="rId18"/>
    <p:sldLayoutId id="2147483987" r:id="rId19"/>
    <p:sldLayoutId id="2147483988" r:id="rId20"/>
    <p:sldLayoutId id="2147483989" r:id="rId21"/>
    <p:sldLayoutId id="2147483990" r:id="rId22"/>
    <p:sldLayoutId id="2147483991" r:id="rId23"/>
    <p:sldLayoutId id="2147483992" r:id="rId24"/>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34.png"/><Relationship Id="rId39" Type="http://schemas.openxmlformats.org/officeDocument/2006/relationships/image" Target="../media/image72.png"/><Relationship Id="rId21" Type="http://schemas.openxmlformats.org/officeDocument/2006/relationships/image" Target="../media/image55.png"/><Relationship Id="rId34" Type="http://schemas.openxmlformats.org/officeDocument/2006/relationships/image" Target="../media/image67.png"/><Relationship Id="rId42" Type="http://schemas.openxmlformats.org/officeDocument/2006/relationships/image" Target="../media/image75.png"/><Relationship Id="rId47" Type="http://schemas.openxmlformats.org/officeDocument/2006/relationships/image" Target="../media/image80.png"/><Relationship Id="rId50" Type="http://schemas.openxmlformats.org/officeDocument/2006/relationships/image" Target="../media/image82.png"/><Relationship Id="rId55" Type="http://schemas.openxmlformats.org/officeDocument/2006/relationships/image" Target="../media/image86.png"/><Relationship Id="rId63" Type="http://schemas.openxmlformats.org/officeDocument/2006/relationships/image" Target="../media/image94.png"/><Relationship Id="rId68" Type="http://schemas.openxmlformats.org/officeDocument/2006/relationships/image" Target="../media/image99.png"/><Relationship Id="rId7" Type="http://schemas.openxmlformats.org/officeDocument/2006/relationships/image" Target="../media/image43.png"/><Relationship Id="rId2" Type="http://schemas.openxmlformats.org/officeDocument/2006/relationships/notesSlide" Target="../notesSlides/notesSlide10.xml"/><Relationship Id="rId16" Type="http://schemas.openxmlformats.org/officeDocument/2006/relationships/image" Target="../media/image51.png"/><Relationship Id="rId29" Type="http://schemas.openxmlformats.org/officeDocument/2006/relationships/image" Target="../media/image62.png"/><Relationship Id="rId1" Type="http://schemas.openxmlformats.org/officeDocument/2006/relationships/slideLayout" Target="../slideLayouts/slideLayout60.xml"/><Relationship Id="rId6" Type="http://schemas.openxmlformats.org/officeDocument/2006/relationships/image" Target="../media/image42.png"/><Relationship Id="rId11" Type="http://schemas.openxmlformats.org/officeDocument/2006/relationships/image" Target="../media/image36.png"/><Relationship Id="rId24" Type="http://schemas.openxmlformats.org/officeDocument/2006/relationships/image" Target="../media/image58.png"/><Relationship Id="rId32" Type="http://schemas.openxmlformats.org/officeDocument/2006/relationships/image" Target="../media/image65.png"/><Relationship Id="rId37" Type="http://schemas.openxmlformats.org/officeDocument/2006/relationships/image" Target="../media/image70.png"/><Relationship Id="rId40" Type="http://schemas.openxmlformats.org/officeDocument/2006/relationships/image" Target="../media/image73.png"/><Relationship Id="rId45" Type="http://schemas.openxmlformats.org/officeDocument/2006/relationships/image" Target="../media/image78.png"/><Relationship Id="rId53" Type="http://schemas.openxmlformats.org/officeDocument/2006/relationships/image" Target="../media/image84.png"/><Relationship Id="rId58" Type="http://schemas.openxmlformats.org/officeDocument/2006/relationships/image" Target="../media/image89.png"/><Relationship Id="rId66" Type="http://schemas.openxmlformats.org/officeDocument/2006/relationships/image" Target="../media/image97.png"/><Relationship Id="rId5" Type="http://schemas.openxmlformats.org/officeDocument/2006/relationships/image" Target="../media/image41.png"/><Relationship Id="rId15" Type="http://schemas.openxmlformats.org/officeDocument/2006/relationships/image" Target="../media/image50.png"/><Relationship Id="rId23" Type="http://schemas.openxmlformats.org/officeDocument/2006/relationships/image" Target="../media/image57.png"/><Relationship Id="rId28" Type="http://schemas.openxmlformats.org/officeDocument/2006/relationships/image" Target="../media/image61.png"/><Relationship Id="rId36" Type="http://schemas.openxmlformats.org/officeDocument/2006/relationships/image" Target="../media/image69.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88.png"/><Relationship Id="rId61" Type="http://schemas.openxmlformats.org/officeDocument/2006/relationships/image" Target="../media/image92.png"/><Relationship Id="rId10" Type="http://schemas.openxmlformats.org/officeDocument/2006/relationships/image" Target="../media/image46.png"/><Relationship Id="rId19" Type="http://schemas.openxmlformats.org/officeDocument/2006/relationships/image" Target="../media/image37.png"/><Relationship Id="rId31" Type="http://schemas.openxmlformats.org/officeDocument/2006/relationships/image" Target="../media/image64.png"/><Relationship Id="rId44" Type="http://schemas.openxmlformats.org/officeDocument/2006/relationships/image" Target="../media/image77.png"/><Relationship Id="rId52" Type="http://schemas.openxmlformats.org/officeDocument/2006/relationships/image" Target="../media/image83.png"/><Relationship Id="rId60" Type="http://schemas.openxmlformats.org/officeDocument/2006/relationships/image" Target="../media/image91.png"/><Relationship Id="rId65" Type="http://schemas.openxmlformats.org/officeDocument/2006/relationships/image" Target="../media/image9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49.png"/><Relationship Id="rId22" Type="http://schemas.openxmlformats.org/officeDocument/2006/relationships/image" Target="../media/image56.png"/><Relationship Id="rId27" Type="http://schemas.openxmlformats.org/officeDocument/2006/relationships/image" Target="../media/image60.png"/><Relationship Id="rId30" Type="http://schemas.openxmlformats.org/officeDocument/2006/relationships/image" Target="../media/image63.png"/><Relationship Id="rId35" Type="http://schemas.openxmlformats.org/officeDocument/2006/relationships/image" Target="../media/image68.png"/><Relationship Id="rId43" Type="http://schemas.openxmlformats.org/officeDocument/2006/relationships/image" Target="../media/image76.png"/><Relationship Id="rId48" Type="http://schemas.openxmlformats.org/officeDocument/2006/relationships/image" Target="../media/image81.png"/><Relationship Id="rId56" Type="http://schemas.openxmlformats.org/officeDocument/2006/relationships/image" Target="../media/image87.png"/><Relationship Id="rId64" Type="http://schemas.openxmlformats.org/officeDocument/2006/relationships/image" Target="../media/image95.png"/><Relationship Id="rId8" Type="http://schemas.openxmlformats.org/officeDocument/2006/relationships/image" Target="../media/image44.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39.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59.png"/><Relationship Id="rId33" Type="http://schemas.openxmlformats.org/officeDocument/2006/relationships/image" Target="../media/image66.png"/><Relationship Id="rId38" Type="http://schemas.openxmlformats.org/officeDocument/2006/relationships/image" Target="../media/image71.png"/><Relationship Id="rId46" Type="http://schemas.openxmlformats.org/officeDocument/2006/relationships/image" Target="../media/image79.png"/><Relationship Id="rId59" Type="http://schemas.openxmlformats.org/officeDocument/2006/relationships/image" Target="../media/image90.png"/><Relationship Id="rId67" Type="http://schemas.openxmlformats.org/officeDocument/2006/relationships/image" Target="../media/image98.png"/><Relationship Id="rId20" Type="http://schemas.openxmlformats.org/officeDocument/2006/relationships/image" Target="../media/image54.png"/><Relationship Id="rId41" Type="http://schemas.openxmlformats.org/officeDocument/2006/relationships/image" Target="../media/image74.png"/><Relationship Id="rId54" Type="http://schemas.openxmlformats.org/officeDocument/2006/relationships/image" Target="../media/image85.png"/><Relationship Id="rId62" Type="http://schemas.openxmlformats.org/officeDocument/2006/relationships/image" Target="../media/image93.png"/></Relationships>
</file>

<file path=ppt/slides/_rels/slide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60.xml"/><Relationship Id="rId5" Type="http://schemas.openxmlformats.org/officeDocument/2006/relationships/image" Target="../media/image102.png"/><Relationship Id="rId4" Type="http://schemas.openxmlformats.org/officeDocument/2006/relationships/image" Target="../media/image10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png"/><Relationship Id="rId3" Type="http://schemas.openxmlformats.org/officeDocument/2006/relationships/image" Target="../media/image104.png"/><Relationship Id="rId21" Type="http://schemas.openxmlformats.org/officeDocument/2006/relationships/image" Target="../media/image122.emf"/><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2" Type="http://schemas.openxmlformats.org/officeDocument/2006/relationships/image" Target="../media/image103.emf"/><Relationship Id="rId16" Type="http://schemas.openxmlformats.org/officeDocument/2006/relationships/image" Target="../media/image117.png"/><Relationship Id="rId20" Type="http://schemas.openxmlformats.org/officeDocument/2006/relationships/image" Target="../media/image121.emf"/><Relationship Id="rId1" Type="http://schemas.openxmlformats.org/officeDocument/2006/relationships/slideLayout" Target="../slideLayouts/slideLayout60.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5" Type="http://schemas.openxmlformats.org/officeDocument/2006/relationships/image" Target="../media/image106.emf"/><Relationship Id="rId15" Type="http://schemas.openxmlformats.org/officeDocument/2006/relationships/image" Target="../media/image116.png"/><Relationship Id="rId23" Type="http://schemas.openxmlformats.org/officeDocument/2006/relationships/image" Target="../media/image124.png"/><Relationship Id="rId10" Type="http://schemas.openxmlformats.org/officeDocument/2006/relationships/image" Target="../media/image111.png"/><Relationship Id="rId19" Type="http://schemas.openxmlformats.org/officeDocument/2006/relationships/image" Target="../media/image120.emf"/><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s>
</file>

<file path=ppt/slides/_rels/slide14.xml.rels><?xml version="1.0" encoding="UTF-8" standalone="yes"?>
<Relationships xmlns="http://schemas.openxmlformats.org/package/2006/relationships"><Relationship Id="rId8" Type="http://schemas.openxmlformats.org/officeDocument/2006/relationships/image" Target="../media/image131.emf"/><Relationship Id="rId13" Type="http://schemas.openxmlformats.org/officeDocument/2006/relationships/image" Target="../media/image136.png"/><Relationship Id="rId18" Type="http://schemas.openxmlformats.org/officeDocument/2006/relationships/image" Target="../media/image140.emf"/><Relationship Id="rId3" Type="http://schemas.openxmlformats.org/officeDocument/2006/relationships/image" Target="../media/image104.png"/><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139.emf"/><Relationship Id="rId2" Type="http://schemas.openxmlformats.org/officeDocument/2006/relationships/image" Target="../media/image103.emf"/><Relationship Id="rId16" Type="http://schemas.openxmlformats.org/officeDocument/2006/relationships/image" Target="../media/image138.png"/><Relationship Id="rId1" Type="http://schemas.openxmlformats.org/officeDocument/2006/relationships/slideLayout" Target="../slideLayouts/slideLayout60.xml"/><Relationship Id="rId6" Type="http://schemas.openxmlformats.org/officeDocument/2006/relationships/image" Target="../media/image129.emf"/><Relationship Id="rId11" Type="http://schemas.openxmlformats.org/officeDocument/2006/relationships/image" Target="../media/image134.png"/><Relationship Id="rId5" Type="http://schemas.openxmlformats.org/officeDocument/2006/relationships/image" Target="../media/image106.emf"/><Relationship Id="rId15" Type="http://schemas.microsoft.com/office/2007/relationships/hdphoto" Target="../media/hdphoto2.wdp"/><Relationship Id="rId10" Type="http://schemas.openxmlformats.org/officeDocument/2006/relationships/image" Target="../media/image133.emf"/><Relationship Id="rId19" Type="http://schemas.openxmlformats.org/officeDocument/2006/relationships/image" Target="../media/image128.png"/><Relationship Id="rId4" Type="http://schemas.openxmlformats.org/officeDocument/2006/relationships/image" Target="../media/image105.png"/><Relationship Id="rId9" Type="http://schemas.openxmlformats.org/officeDocument/2006/relationships/image" Target="../media/image132.png"/><Relationship Id="rId14" Type="http://schemas.openxmlformats.org/officeDocument/2006/relationships/image" Target="../media/image137.png"/></Relationships>
</file>

<file path=ppt/slides/_rels/slide15.xml.rels><?xml version="1.0" encoding="UTF-8" standalone="yes"?>
<Relationships xmlns="http://schemas.openxmlformats.org/package/2006/relationships"><Relationship Id="rId8" Type="http://schemas.openxmlformats.org/officeDocument/2006/relationships/image" Target="../media/image133.emf"/><Relationship Id="rId3" Type="http://schemas.openxmlformats.org/officeDocument/2006/relationships/image" Target="../media/image104.png"/><Relationship Id="rId7" Type="http://schemas.openxmlformats.org/officeDocument/2006/relationships/image" Target="../media/image96.png"/><Relationship Id="rId2" Type="http://schemas.openxmlformats.org/officeDocument/2006/relationships/image" Target="../media/image103.emf"/><Relationship Id="rId1" Type="http://schemas.openxmlformats.org/officeDocument/2006/relationships/slideLayout" Target="../slideLayouts/slideLayout60.xml"/><Relationship Id="rId6" Type="http://schemas.openxmlformats.org/officeDocument/2006/relationships/image" Target="../media/image128.png"/><Relationship Id="rId5" Type="http://schemas.openxmlformats.org/officeDocument/2006/relationships/image" Target="../media/image106.emf"/><Relationship Id="rId4" Type="http://schemas.openxmlformats.org/officeDocument/2006/relationships/image" Target="../media/image105.png"/><Relationship Id="rId9" Type="http://schemas.openxmlformats.org/officeDocument/2006/relationships/image" Target="../media/image121.emf"/></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144.png"/><Relationship Id="rId3" Type="http://schemas.openxmlformats.org/officeDocument/2006/relationships/image" Target="../media/image104.png"/><Relationship Id="rId7" Type="http://schemas.openxmlformats.org/officeDocument/2006/relationships/image" Target="../media/image86.png"/><Relationship Id="rId12" Type="http://schemas.openxmlformats.org/officeDocument/2006/relationships/image" Target="../media/image143.png"/><Relationship Id="rId2" Type="http://schemas.openxmlformats.org/officeDocument/2006/relationships/image" Target="../media/image103.emf"/><Relationship Id="rId1" Type="http://schemas.openxmlformats.org/officeDocument/2006/relationships/slideLayout" Target="../slideLayouts/slideLayout60.xml"/><Relationship Id="rId6" Type="http://schemas.openxmlformats.org/officeDocument/2006/relationships/image" Target="../media/image96.png"/><Relationship Id="rId11" Type="http://schemas.openxmlformats.org/officeDocument/2006/relationships/image" Target="../media/image142.png"/><Relationship Id="rId5" Type="http://schemas.openxmlformats.org/officeDocument/2006/relationships/image" Target="../media/image106.emf"/><Relationship Id="rId10" Type="http://schemas.openxmlformats.org/officeDocument/2006/relationships/image" Target="../media/image141.png"/><Relationship Id="rId4" Type="http://schemas.openxmlformats.org/officeDocument/2006/relationships/image" Target="../media/image105.png"/><Relationship Id="rId9" Type="http://schemas.openxmlformats.org/officeDocument/2006/relationships/image" Target="../media/image55.png"/><Relationship Id="rId14" Type="http://schemas.openxmlformats.org/officeDocument/2006/relationships/image" Target="../media/image128.png"/></Relationships>
</file>

<file path=ppt/slides/_rels/slide17.xml.rels><?xml version="1.0" encoding="UTF-8" standalone="yes"?>
<Relationships xmlns="http://schemas.openxmlformats.org/package/2006/relationships"><Relationship Id="rId8" Type="http://schemas.openxmlformats.org/officeDocument/2006/relationships/image" Target="../media/image147.tiff"/><Relationship Id="rId13" Type="http://schemas.openxmlformats.org/officeDocument/2006/relationships/image" Target="../media/image150.png"/><Relationship Id="rId18" Type="http://schemas.openxmlformats.org/officeDocument/2006/relationships/image" Target="../media/image154.png"/><Relationship Id="rId3" Type="http://schemas.openxmlformats.org/officeDocument/2006/relationships/image" Target="../media/image104.png"/><Relationship Id="rId7" Type="http://schemas.openxmlformats.org/officeDocument/2006/relationships/image" Target="../media/image146.tiff"/><Relationship Id="rId12" Type="http://schemas.openxmlformats.org/officeDocument/2006/relationships/image" Target="../media/image149.png"/><Relationship Id="rId17" Type="http://schemas.openxmlformats.org/officeDocument/2006/relationships/image" Target="../media/image111.png"/><Relationship Id="rId2" Type="http://schemas.openxmlformats.org/officeDocument/2006/relationships/image" Target="../media/image103.emf"/><Relationship Id="rId16" Type="http://schemas.openxmlformats.org/officeDocument/2006/relationships/image" Target="../media/image153.png"/><Relationship Id="rId20" Type="http://schemas.openxmlformats.org/officeDocument/2006/relationships/image" Target="../media/image128.png"/><Relationship Id="rId1" Type="http://schemas.openxmlformats.org/officeDocument/2006/relationships/slideLayout" Target="../slideLayouts/slideLayout60.xml"/><Relationship Id="rId6" Type="http://schemas.openxmlformats.org/officeDocument/2006/relationships/image" Target="../media/image145.tiff"/><Relationship Id="rId11" Type="http://schemas.openxmlformats.org/officeDocument/2006/relationships/image" Target="../media/image148.png"/><Relationship Id="rId5" Type="http://schemas.openxmlformats.org/officeDocument/2006/relationships/image" Target="../media/image106.emf"/><Relationship Id="rId15" Type="http://schemas.openxmlformats.org/officeDocument/2006/relationships/image" Target="../media/image152.png"/><Relationship Id="rId10" Type="http://schemas.openxmlformats.org/officeDocument/2006/relationships/image" Target="../media/image142.png"/><Relationship Id="rId19" Type="http://schemas.openxmlformats.org/officeDocument/2006/relationships/image" Target="../media/image155.png"/><Relationship Id="rId4" Type="http://schemas.openxmlformats.org/officeDocument/2006/relationships/image" Target="../media/image105.png"/><Relationship Id="rId9" Type="http://schemas.openxmlformats.org/officeDocument/2006/relationships/image" Target="../media/image55.png"/><Relationship Id="rId14" Type="http://schemas.openxmlformats.org/officeDocument/2006/relationships/image" Target="../media/image15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e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jpeg"/></Relationships>
</file>

<file path=ppt/slides/_rels/slide20.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13.xml"/><Relationship Id="rId1" Type="http://schemas.openxmlformats.org/officeDocument/2006/relationships/slideLayout" Target="../slideLayouts/slideLayout49.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2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4.xml"/><Relationship Id="rId1" Type="http://schemas.openxmlformats.org/officeDocument/2006/relationships/slideLayout" Target="../slideLayouts/slideLayout49.xml"/><Relationship Id="rId4" Type="http://schemas.openxmlformats.org/officeDocument/2006/relationships/image" Target="../media/image164.emf"/></Relationships>
</file>

<file path=ppt/slides/_rels/slide22.xml.rels><?xml version="1.0" encoding="UTF-8" standalone="yes"?>
<Relationships xmlns="http://schemas.openxmlformats.org/package/2006/relationships"><Relationship Id="rId8" Type="http://schemas.openxmlformats.org/officeDocument/2006/relationships/image" Target="../media/image170.jpe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15.xml"/><Relationship Id="rId1" Type="http://schemas.openxmlformats.org/officeDocument/2006/relationships/slideLayout" Target="../slideLayouts/slideLayout49.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23.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16.xml"/><Relationship Id="rId1" Type="http://schemas.openxmlformats.org/officeDocument/2006/relationships/slideLayout" Target="../slideLayouts/slideLayout49.xml"/><Relationship Id="rId4" Type="http://schemas.openxmlformats.org/officeDocument/2006/relationships/image" Target="../media/image172.emf"/></Relationships>
</file>

<file path=ppt/slides/_rels/slide24.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notesSlide" Target="../notesSlides/notesSlide17.xml"/><Relationship Id="rId1" Type="http://schemas.openxmlformats.org/officeDocument/2006/relationships/slideLayout" Target="../slideLayouts/slideLayout49.xml"/><Relationship Id="rId6" Type="http://schemas.openxmlformats.org/officeDocument/2006/relationships/image" Target="../media/image176.jpeg"/><Relationship Id="rId5" Type="http://schemas.openxmlformats.org/officeDocument/2006/relationships/image" Target="../media/image175.png"/><Relationship Id="rId4" Type="http://schemas.openxmlformats.org/officeDocument/2006/relationships/image" Target="../media/image174.png"/></Relationships>
</file>

<file path=ppt/slides/_rels/slide2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8.xml"/><Relationship Id="rId1" Type="http://schemas.openxmlformats.org/officeDocument/2006/relationships/slideLayout" Target="../slideLayouts/slideLayout49.xml"/><Relationship Id="rId4" Type="http://schemas.openxmlformats.org/officeDocument/2006/relationships/image" Target="../media/image178.jpeg"/></Relationships>
</file>

<file path=ppt/slides/_rels/slide2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9.xml"/><Relationship Id="rId1" Type="http://schemas.openxmlformats.org/officeDocument/2006/relationships/slideLayout" Target="../slideLayouts/slideLayout49.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6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sz="2745" dirty="0"/>
              <a:t>Kevin Harris</a:t>
            </a:r>
          </a:p>
          <a:p>
            <a:r>
              <a:rPr lang="en-US" sz="2745" dirty="0"/>
              <a:t>Azure GBB TSP for CAD</a:t>
            </a:r>
          </a:p>
          <a:p>
            <a:r>
              <a:rPr lang="en-US" sz="2745" dirty="0"/>
              <a:t>Microsoft</a:t>
            </a:r>
          </a:p>
        </p:txBody>
      </p:sp>
      <p:sp>
        <p:nvSpPr>
          <p:cNvPr id="4" name="Title 3"/>
          <p:cNvSpPr>
            <a:spLocks noGrp="1"/>
          </p:cNvSpPr>
          <p:nvPr>
            <p:ph type="title"/>
          </p:nvPr>
        </p:nvSpPr>
        <p:spPr/>
        <p:txBody>
          <a:bodyPr/>
          <a:lstStyle/>
          <a:p>
            <a:r>
              <a:rPr lang="en-US"/>
              <a:t>Azure App Service</a:t>
            </a:r>
          </a:p>
        </p:txBody>
      </p:sp>
      <p:grpSp>
        <p:nvGrpSpPr>
          <p:cNvPr id="15" name="Group 14"/>
          <p:cNvGrpSpPr/>
          <p:nvPr/>
        </p:nvGrpSpPr>
        <p:grpSpPr>
          <a:xfrm>
            <a:off x="7585209" y="1148819"/>
            <a:ext cx="3276407" cy="3261483"/>
            <a:chOff x="827088" y="-3463925"/>
            <a:chExt cx="3833812" cy="3816350"/>
          </a:xfrm>
        </p:grpSpPr>
        <p:sp>
          <p:nvSpPr>
            <p:cNvPr id="16"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17"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18"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19"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20"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21"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22"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23"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grpSp>
    </p:spTree>
    <p:extLst>
      <p:ext uri="{BB962C8B-B14F-4D97-AF65-F5344CB8AC3E}">
        <p14:creationId xmlns:p14="http://schemas.microsoft.com/office/powerpoint/2010/main" val="3197138173"/>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5835" y="337"/>
            <a:ext cx="12602556" cy="6934130"/>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a:ln>
                    <a:noFill/>
                  </a:ln>
                  <a:solidFill>
                    <a:srgbClr val="FFFF00"/>
                  </a:solidFill>
                  <a:effectLst/>
                  <a:uLnTx/>
                  <a:uFillTx/>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a:ln>
                    <a:noFill/>
                  </a:ln>
                  <a:solidFill>
                    <a:srgbClr val="FFFF00"/>
                  </a:solidFill>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 (32 Regions, 24 Online)</a:t>
              </a:r>
            </a:p>
          </p:txBody>
        </p:sp>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a:p>
                <a:pPr marL="0" marR="0" lvl="0" indent="0" algn="l" defTabSz="913950"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Hybrid</a:t>
              </a:r>
            </a:p>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274"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13950"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algn="l" defTabSz="913950"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TextBox 196"/>
            <p:cNvSpPr txBox="1"/>
            <p:nvPr/>
          </p:nvSpPr>
          <p:spPr>
            <a:xfrm>
              <a:off x="11062374" y="78008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17928" rIns="0" bIns="89642"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35857"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a:t>
              </a:r>
            </a:p>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Power BI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Server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print">
              <a:biLevel thresh="50000"/>
              <a:extLst>
                <a:ext uri="{28A0092B-C50C-407E-A947-70E740481C1C}">
                  <a14:useLocalDpi xmlns:a14="http://schemas.microsoft.com/office/drawing/2010/main" val="0"/>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a:clrChange>
                <a:clrFrom>
                  <a:srgbClr val="FFFFFF"/>
                </a:clrFrom>
                <a:clrTo>
                  <a:srgbClr val="FFFFFF">
                    <a:alpha val="0"/>
                  </a:srgbClr>
                </a:clrTo>
              </a:clrChange>
              <a:biLevel thresh="25000"/>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sp>
          <p:nvSpPr>
            <p:cNvPr id="314" name="TextBox 313"/>
            <p:cNvSpPr txBox="1"/>
            <p:nvPr/>
          </p:nvSpPr>
          <p:spPr>
            <a:xfrm>
              <a:off x="2489221" y="230354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pic>
        <p:nvPicPr>
          <p:cNvPr id="243" name="Picture 242"/>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011549" y="2249555"/>
            <a:ext cx="347354" cy="347354"/>
          </a:xfrm>
          <a:prstGeom prst="rect">
            <a:avLst/>
          </a:prstGeom>
        </p:spPr>
      </p:pic>
    </p:spTree>
    <p:extLst>
      <p:ext uri="{BB962C8B-B14F-4D97-AF65-F5344CB8AC3E}">
        <p14:creationId xmlns:p14="http://schemas.microsoft.com/office/powerpoint/2010/main" val="26256295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269241" y="1586595"/>
            <a:ext cx="3854627" cy="4804837"/>
          </a:xfrm>
          <a:prstGeom prst="rect">
            <a:avLst/>
          </a:prstGeom>
          <a:solidFill>
            <a:schemeClr val="tx2"/>
          </a:solidFill>
        </p:spPr>
        <p:txBody>
          <a:bodyPr wrap="square" lIns="179285" tIns="143428" rIns="179285" bIns="143428" rtlCol="0">
            <a:noAutofit/>
          </a:bodyPr>
          <a:lstStyle/>
          <a:p>
            <a:pPr algn="ctr" defTabSz="895810">
              <a:lnSpc>
                <a:spcPct val="90000"/>
              </a:lnSpc>
              <a:tabLst>
                <a:tab pos="878164" algn="l"/>
              </a:tabLst>
              <a:defRPr/>
            </a:pPr>
            <a:r>
              <a:rPr lang="en-US" sz="2400" kern="0">
                <a:gradFill>
                  <a:gsLst>
                    <a:gs pos="0">
                      <a:srgbClr val="FFFFFF"/>
                    </a:gs>
                    <a:gs pos="100000">
                      <a:srgbClr val="FFFFFF"/>
                    </a:gs>
                  </a:gsLst>
                  <a:lin ang="5400000" scaled="1"/>
                </a:gradFill>
                <a:latin typeface="Segoe UI Semilight" charset="0"/>
                <a:ea typeface="Segoe UI Semilight" charset="0"/>
                <a:cs typeface="Segoe UI Semilight" charset="0"/>
              </a:rPr>
              <a:t>Enterprise-grade apps</a:t>
            </a:r>
          </a:p>
        </p:txBody>
      </p:sp>
      <p:sp>
        <p:nvSpPr>
          <p:cNvPr id="56" name="TextBox 55"/>
          <p:cNvSpPr txBox="1"/>
          <p:nvPr/>
        </p:nvSpPr>
        <p:spPr>
          <a:xfrm>
            <a:off x="4168687" y="1586596"/>
            <a:ext cx="3854627" cy="4804837"/>
          </a:xfrm>
          <a:prstGeom prst="rect">
            <a:avLst/>
          </a:prstGeom>
          <a:solidFill>
            <a:schemeClr val="tx1"/>
          </a:solidFill>
        </p:spPr>
        <p:txBody>
          <a:bodyPr wrap="square" lIns="179285" tIns="143428" rIns="179285" bIns="143428" rtlCol="0">
            <a:noAutofit/>
          </a:bodyPr>
          <a:lstStyle/>
          <a:p>
            <a:pPr algn="ctr" defTabSz="895810">
              <a:lnSpc>
                <a:spcPct val="90000"/>
              </a:lnSpc>
              <a:tabLst>
                <a:tab pos="878164" algn="l"/>
              </a:tabLst>
              <a:defRPr/>
            </a:pPr>
            <a:r>
              <a:rPr lang="en-US" sz="2400" kern="0">
                <a:gradFill>
                  <a:gsLst>
                    <a:gs pos="0">
                      <a:srgbClr val="FFFFFF"/>
                    </a:gs>
                    <a:gs pos="100000">
                      <a:srgbClr val="FFFFFF"/>
                    </a:gs>
                  </a:gsLst>
                  <a:lin ang="5400000" scaled="1"/>
                </a:gradFill>
                <a:latin typeface="Segoe UI Semilight" charset="0"/>
                <a:ea typeface="Segoe UI Semilight" charset="0"/>
                <a:cs typeface="Segoe UI Semilight" charset="0"/>
              </a:rPr>
              <a:t>Fully managed platform</a:t>
            </a:r>
          </a:p>
        </p:txBody>
      </p:sp>
      <p:sp>
        <p:nvSpPr>
          <p:cNvPr id="57" name="TextBox 56"/>
          <p:cNvSpPr txBox="1"/>
          <p:nvPr/>
        </p:nvSpPr>
        <p:spPr>
          <a:xfrm>
            <a:off x="8068135" y="1586597"/>
            <a:ext cx="3854627" cy="4804837"/>
          </a:xfrm>
          <a:prstGeom prst="rect">
            <a:avLst/>
          </a:prstGeom>
          <a:solidFill>
            <a:schemeClr val="tx2"/>
          </a:solidFill>
        </p:spPr>
        <p:txBody>
          <a:bodyPr wrap="square" lIns="179285" tIns="143428" rIns="179285" bIns="143428" rtlCol="0">
            <a:noAutofit/>
          </a:bodyPr>
          <a:lstStyle/>
          <a:p>
            <a:pPr algn="ctr" defTabSz="895810">
              <a:lnSpc>
                <a:spcPct val="90000"/>
              </a:lnSpc>
              <a:tabLst>
                <a:tab pos="878164" algn="l"/>
              </a:tabLst>
              <a:defRPr/>
            </a:pPr>
            <a:r>
              <a:rPr lang="en-US" sz="2400" kern="0">
                <a:gradFill>
                  <a:gsLst>
                    <a:gs pos="0">
                      <a:srgbClr val="FFFFFF"/>
                    </a:gs>
                    <a:gs pos="100000">
                      <a:srgbClr val="FFFFFF"/>
                    </a:gs>
                  </a:gsLst>
                  <a:lin ang="5400000" scaled="1"/>
                </a:gradFill>
                <a:latin typeface="Segoe UI Semilight" charset="0"/>
                <a:ea typeface="Segoe UI Semilight" charset="0"/>
                <a:cs typeface="Segoe UI Semilight" charset="0"/>
              </a:rPr>
              <a:t>High productivity development</a:t>
            </a:r>
          </a:p>
        </p:txBody>
      </p:sp>
      <p:grpSp>
        <p:nvGrpSpPr>
          <p:cNvPr id="97" name="Group 96"/>
          <p:cNvGrpSpPr>
            <a:grpSpLocks noChangeAspect="1"/>
          </p:cNvGrpSpPr>
          <p:nvPr/>
        </p:nvGrpSpPr>
        <p:grpSpPr>
          <a:xfrm>
            <a:off x="269240" y="293476"/>
            <a:ext cx="900529" cy="896425"/>
            <a:chOff x="827088" y="-3463925"/>
            <a:chExt cx="3833812" cy="3816350"/>
          </a:xfrm>
        </p:grpSpPr>
        <p:sp>
          <p:nvSpPr>
            <p:cNvPr id="98"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9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100"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10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102"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103"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104"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105"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grpSp>
      <p:pic>
        <p:nvPicPr>
          <p:cNvPr id="29" name="Picture 28"/>
          <p:cNvPicPr>
            <a:picLocks noChangeAspect="1"/>
          </p:cNvPicPr>
          <p:nvPr/>
        </p:nvPicPr>
        <p:blipFill rotWithShape="1">
          <a:blip r:embed="rId3"/>
          <a:stretch/>
        </p:blipFill>
        <p:spPr>
          <a:xfrm>
            <a:off x="8157778" y="2580488"/>
            <a:ext cx="3675342" cy="2905602"/>
          </a:xfrm>
          <a:prstGeom prst="rect">
            <a:avLst/>
          </a:prstGeom>
        </p:spPr>
      </p:pic>
      <p:pic>
        <p:nvPicPr>
          <p:cNvPr id="2" name="Picture 1"/>
          <p:cNvPicPr>
            <a:picLocks noChangeAspect="1"/>
          </p:cNvPicPr>
          <p:nvPr/>
        </p:nvPicPr>
        <p:blipFill rotWithShape="1">
          <a:blip r:embed="rId4"/>
          <a:stretch/>
        </p:blipFill>
        <p:spPr>
          <a:xfrm>
            <a:off x="4258330" y="2580487"/>
            <a:ext cx="3675342" cy="2249389"/>
          </a:xfrm>
          <a:prstGeom prst="rect">
            <a:avLst/>
          </a:prstGeom>
        </p:spPr>
      </p:pic>
      <p:pic>
        <p:nvPicPr>
          <p:cNvPr id="3" name="Picture 2"/>
          <p:cNvPicPr>
            <a:picLocks noChangeAspect="1"/>
          </p:cNvPicPr>
          <p:nvPr/>
        </p:nvPicPr>
        <p:blipFill>
          <a:blip r:embed="rId5"/>
          <a:stretch>
            <a:fillRect/>
          </a:stretch>
        </p:blipFill>
        <p:spPr>
          <a:xfrm>
            <a:off x="839846" y="2580487"/>
            <a:ext cx="2713417" cy="3720163"/>
          </a:xfrm>
          <a:prstGeom prst="rect">
            <a:avLst/>
          </a:prstGeom>
        </p:spPr>
      </p:pic>
      <p:sp>
        <p:nvSpPr>
          <p:cNvPr id="5" name="Title 4"/>
          <p:cNvSpPr>
            <a:spLocks noGrp="1"/>
          </p:cNvSpPr>
          <p:nvPr>
            <p:ph type="title"/>
          </p:nvPr>
        </p:nvSpPr>
        <p:spPr>
          <a:xfrm>
            <a:off x="1174317" y="289957"/>
            <a:ext cx="10755312" cy="899537"/>
          </a:xfrm>
        </p:spPr>
        <p:txBody>
          <a:bodyPr/>
          <a:lstStyle/>
          <a:p>
            <a:r>
              <a:rPr lang="en-US"/>
              <a:t>Azure App Service</a:t>
            </a:r>
          </a:p>
        </p:txBody>
      </p:sp>
      <p:sp useBgFill="1">
        <p:nvSpPr>
          <p:cNvPr id="6" name="Rectangle 5"/>
          <p:cNvSpPr/>
          <p:nvPr/>
        </p:nvSpPr>
        <p:spPr bwMode="auto">
          <a:xfrm>
            <a:off x="1" y="6387514"/>
            <a:ext cx="12192000"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7764726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ppt_x"/>
                                          </p:val>
                                        </p:tav>
                                        <p:tav tm="100000">
                                          <p:val>
                                            <p:strVal val="#ppt_x"/>
                                          </p:val>
                                        </p:tav>
                                      </p:tavLst>
                                    </p:anim>
                                    <p:anim calcmode="lin" valueType="num">
                                      <p:cBhvr additive="base">
                                        <p:cTn id="12" dur="500" fill="hold"/>
                                        <p:tgtEl>
                                          <p:spTgt spid="5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fill="hold"/>
                                        <p:tgtEl>
                                          <p:spTgt spid="57"/>
                                        </p:tgtEl>
                                        <p:attrNameLst>
                                          <p:attrName>ppt_x</p:attrName>
                                        </p:attrNameLst>
                                      </p:cBhvr>
                                      <p:tavLst>
                                        <p:tav tm="0">
                                          <p:val>
                                            <p:strVal val="#ppt_x"/>
                                          </p:val>
                                        </p:tav>
                                        <p:tav tm="100000">
                                          <p:val>
                                            <p:strVal val="#ppt_x"/>
                                          </p:val>
                                        </p:tav>
                                      </p:tavLst>
                                    </p:anim>
                                    <p:anim calcmode="lin" valueType="num">
                                      <p:cBhvr additive="base">
                                        <p:cTn id="16" dur="500" fill="hold"/>
                                        <p:tgtEl>
                                          <p:spTgt spid="57"/>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90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10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74317" y="289957"/>
            <a:ext cx="10748445" cy="899537"/>
          </a:xfrm>
        </p:spPr>
        <p:txBody>
          <a:bodyPr/>
          <a:lstStyle/>
          <a:p>
            <a:r>
              <a:rPr lang="en-US"/>
              <a:t>Azure App Service</a:t>
            </a:r>
          </a:p>
        </p:txBody>
      </p:sp>
      <p:grpSp>
        <p:nvGrpSpPr>
          <p:cNvPr id="61" name="Group 60"/>
          <p:cNvGrpSpPr>
            <a:grpSpLocks noChangeAspect="1"/>
          </p:cNvGrpSpPr>
          <p:nvPr/>
        </p:nvGrpSpPr>
        <p:grpSpPr>
          <a:xfrm>
            <a:off x="269240" y="293476"/>
            <a:ext cx="900529" cy="896425"/>
            <a:chOff x="827088" y="-3463925"/>
            <a:chExt cx="3833812" cy="3816350"/>
          </a:xfrm>
        </p:grpSpPr>
        <p:sp>
          <p:nvSpPr>
            <p:cNvPr id="62"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63"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64"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65"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66"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67"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68"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69"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grpSp>
      <p:sp>
        <p:nvSpPr>
          <p:cNvPr id="70" name="TextBox 69"/>
          <p:cNvSpPr txBox="1"/>
          <p:nvPr/>
        </p:nvSpPr>
        <p:spPr>
          <a:xfrm>
            <a:off x="269241" y="1586595"/>
            <a:ext cx="3854627" cy="4804837"/>
          </a:xfrm>
          <a:prstGeom prst="rect">
            <a:avLst/>
          </a:prstGeom>
          <a:solidFill>
            <a:schemeClr val="tx2"/>
          </a:solidFill>
        </p:spPr>
        <p:txBody>
          <a:bodyPr wrap="square" lIns="179285" tIns="143428" rIns="179285" bIns="143428" rtlCol="0">
            <a:noAutofit/>
          </a:bodyPr>
          <a:lstStyle/>
          <a:p>
            <a:pPr algn="ctr" defTabSz="895810">
              <a:lnSpc>
                <a:spcPct val="90000"/>
              </a:lnSpc>
              <a:tabLst>
                <a:tab pos="878164" algn="l"/>
              </a:tabLst>
              <a:defRPr/>
            </a:pPr>
            <a:r>
              <a:rPr lang="en-US" sz="2400" kern="0">
                <a:gradFill>
                  <a:gsLst>
                    <a:gs pos="0">
                      <a:srgbClr val="FFFFFF"/>
                    </a:gs>
                    <a:gs pos="100000">
                      <a:srgbClr val="FFFFFF"/>
                    </a:gs>
                  </a:gsLst>
                  <a:lin ang="5400000" scaled="1"/>
                </a:gradFill>
                <a:latin typeface="Segoe UI Semilight" charset="0"/>
                <a:ea typeface="Segoe UI Semilight" charset="0"/>
                <a:cs typeface="Segoe UI Semilight" charset="0"/>
              </a:rPr>
              <a:t>Enterprise-grade apps</a:t>
            </a:r>
          </a:p>
        </p:txBody>
      </p:sp>
      <p:sp>
        <p:nvSpPr>
          <p:cNvPr id="71" name="TextBox 70"/>
          <p:cNvSpPr txBox="1"/>
          <p:nvPr/>
        </p:nvSpPr>
        <p:spPr>
          <a:xfrm>
            <a:off x="4168687" y="1586597"/>
            <a:ext cx="3854627" cy="4804837"/>
          </a:xfrm>
          <a:prstGeom prst="rect">
            <a:avLst/>
          </a:prstGeom>
          <a:solidFill>
            <a:schemeClr val="tx1"/>
          </a:solidFill>
        </p:spPr>
        <p:txBody>
          <a:bodyPr wrap="square" lIns="179285" tIns="143428" rIns="179285" bIns="143428" rtlCol="0">
            <a:noAutofit/>
          </a:bodyPr>
          <a:lstStyle/>
          <a:p>
            <a:pPr algn="ctr" defTabSz="895810">
              <a:lnSpc>
                <a:spcPct val="90000"/>
              </a:lnSpc>
              <a:tabLst>
                <a:tab pos="878164" algn="l"/>
              </a:tabLst>
              <a:defRPr/>
            </a:pPr>
            <a:r>
              <a:rPr lang="en-US" sz="2400" kern="0">
                <a:gradFill>
                  <a:gsLst>
                    <a:gs pos="0">
                      <a:srgbClr val="FFFFFF"/>
                    </a:gs>
                    <a:gs pos="100000">
                      <a:srgbClr val="FFFFFF"/>
                    </a:gs>
                  </a:gsLst>
                  <a:lin ang="5400000" scaled="1"/>
                </a:gradFill>
                <a:latin typeface="Segoe UI Semilight" charset="0"/>
                <a:ea typeface="Segoe UI Semilight" charset="0"/>
                <a:cs typeface="Segoe UI Semilight" charset="0"/>
              </a:rPr>
              <a:t>Fully managed platform</a:t>
            </a:r>
          </a:p>
        </p:txBody>
      </p:sp>
      <p:sp>
        <p:nvSpPr>
          <p:cNvPr id="72" name="TextBox 71"/>
          <p:cNvSpPr txBox="1"/>
          <p:nvPr/>
        </p:nvSpPr>
        <p:spPr>
          <a:xfrm>
            <a:off x="8068135" y="1586597"/>
            <a:ext cx="3854627" cy="4804837"/>
          </a:xfrm>
          <a:prstGeom prst="rect">
            <a:avLst/>
          </a:prstGeom>
          <a:solidFill>
            <a:schemeClr val="tx2"/>
          </a:solidFill>
        </p:spPr>
        <p:txBody>
          <a:bodyPr wrap="square" lIns="179285" tIns="143428" rIns="179285" bIns="143428" rtlCol="0">
            <a:noAutofit/>
          </a:bodyPr>
          <a:lstStyle/>
          <a:p>
            <a:pPr algn="ctr" defTabSz="895810">
              <a:lnSpc>
                <a:spcPct val="90000"/>
              </a:lnSpc>
              <a:tabLst>
                <a:tab pos="878164" algn="l"/>
              </a:tabLst>
              <a:defRPr/>
            </a:pPr>
            <a:r>
              <a:rPr lang="en-US" sz="2400" kern="0">
                <a:gradFill>
                  <a:gsLst>
                    <a:gs pos="0">
                      <a:srgbClr val="FFFFFF"/>
                    </a:gs>
                    <a:gs pos="100000">
                      <a:srgbClr val="FFFFFF"/>
                    </a:gs>
                  </a:gsLst>
                  <a:lin ang="5400000" scaled="1"/>
                </a:gradFill>
                <a:latin typeface="Segoe UI Semilight" charset="0"/>
                <a:ea typeface="Segoe UI Semilight" charset="0"/>
                <a:cs typeface="Segoe UI Semilight" charset="0"/>
              </a:rPr>
              <a:t>High productivity development</a:t>
            </a:r>
          </a:p>
        </p:txBody>
      </p:sp>
      <p:grpSp>
        <p:nvGrpSpPr>
          <p:cNvPr id="30" name="Group 29"/>
          <p:cNvGrpSpPr/>
          <p:nvPr/>
        </p:nvGrpSpPr>
        <p:grpSpPr>
          <a:xfrm>
            <a:off x="512530" y="4642908"/>
            <a:ext cx="1438230" cy="911769"/>
            <a:chOff x="522807" y="4735511"/>
            <a:chExt cx="1467069" cy="930052"/>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0" name="TextBox 109"/>
            <p:cNvSpPr txBox="1"/>
            <p:nvPr/>
          </p:nvSpPr>
          <p:spPr>
            <a:xfrm>
              <a:off x="522807" y="5379331"/>
              <a:ext cx="1467069" cy="286232"/>
            </a:xfrm>
            <a:prstGeom prst="rect">
              <a:avLst/>
            </a:prstGeom>
            <a:noFill/>
          </p:spPr>
          <p:txBody>
            <a:bodyPr wrap="none" lIns="89642" tIns="44821" rIns="89642" bIns="44821"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72"/>
                <a:t>AAD integrated </a:t>
              </a:r>
            </a:p>
          </p:txBody>
        </p:sp>
      </p:grpSp>
      <p:grpSp>
        <p:nvGrpSpPr>
          <p:cNvPr id="31" name="Group 30"/>
          <p:cNvGrpSpPr/>
          <p:nvPr/>
        </p:nvGrpSpPr>
        <p:grpSpPr>
          <a:xfrm>
            <a:off x="2286277" y="4570540"/>
            <a:ext cx="1739154" cy="984101"/>
            <a:chOff x="2332121" y="4661692"/>
            <a:chExt cx="1774027" cy="1003834"/>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6" name="TextBox 115"/>
            <p:cNvSpPr txBox="1"/>
            <p:nvPr/>
          </p:nvSpPr>
          <p:spPr>
            <a:xfrm>
              <a:off x="2332121" y="5379331"/>
              <a:ext cx="1774027" cy="286195"/>
            </a:xfrm>
            <a:prstGeom prst="rect">
              <a:avLst/>
            </a:prstGeom>
            <a:noFill/>
          </p:spPr>
          <p:txBody>
            <a:bodyPr wrap="none" lIns="89642" tIns="44821" rIns="89642" bIns="44821"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72"/>
                <a:t>Secure + compliant </a:t>
              </a:r>
            </a:p>
          </p:txBody>
        </p:sp>
      </p:grpSp>
      <p:grpSp>
        <p:nvGrpSpPr>
          <p:cNvPr id="35" name="Group 34"/>
          <p:cNvGrpSpPr/>
          <p:nvPr/>
        </p:nvGrpSpPr>
        <p:grpSpPr>
          <a:xfrm>
            <a:off x="4378044" y="4564513"/>
            <a:ext cx="1505804" cy="1180251"/>
            <a:chOff x="4465833" y="4655544"/>
            <a:chExt cx="1535998" cy="1203918"/>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5" name="TextBox 124"/>
            <p:cNvSpPr txBox="1"/>
            <p:nvPr/>
          </p:nvSpPr>
          <p:spPr>
            <a:xfrm>
              <a:off x="4465833" y="5379331"/>
              <a:ext cx="1535998" cy="480131"/>
            </a:xfrm>
            <a:prstGeom prst="rect">
              <a:avLst/>
            </a:prstGeom>
            <a:noFill/>
          </p:spPr>
          <p:txBody>
            <a:bodyPr wrap="none" lIns="89642" tIns="44821" rIns="89642" bIns="44821"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72"/>
                <a:t>Reduced</a:t>
              </a:r>
              <a:br>
                <a:rPr lang="en-US" sz="1372"/>
              </a:br>
              <a:r>
                <a:rPr lang="en-US" sz="1372"/>
                <a:t>operations costs </a:t>
              </a:r>
            </a:p>
          </p:txBody>
        </p:sp>
      </p:grpSp>
      <p:grpSp>
        <p:nvGrpSpPr>
          <p:cNvPr id="36" name="Group 35"/>
          <p:cNvGrpSpPr/>
          <p:nvPr/>
        </p:nvGrpSpPr>
        <p:grpSpPr>
          <a:xfrm>
            <a:off x="6514450" y="4505176"/>
            <a:ext cx="1084643" cy="1239589"/>
            <a:chOff x="6645078" y="4595017"/>
            <a:chExt cx="1106392" cy="1264445"/>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8" name="TextBox 127"/>
            <p:cNvSpPr txBox="1"/>
            <p:nvPr/>
          </p:nvSpPr>
          <p:spPr>
            <a:xfrm>
              <a:off x="6645078" y="5379331"/>
              <a:ext cx="1106392" cy="480131"/>
            </a:xfrm>
            <a:prstGeom prst="rect">
              <a:avLst/>
            </a:prstGeom>
            <a:noFill/>
          </p:spPr>
          <p:txBody>
            <a:bodyPr wrap="none" lIns="89642" tIns="44821" rIns="89642" bIns="44821"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72"/>
                <a:t>Backup and</a:t>
              </a:r>
              <a:br>
                <a:rPr lang="en-US" sz="1372"/>
              </a:br>
              <a:r>
                <a:rPr lang="en-US" sz="1372"/>
                <a:t>recovery </a:t>
              </a:r>
            </a:p>
          </p:txBody>
        </p:sp>
      </p:grpSp>
      <p:grpSp>
        <p:nvGrpSpPr>
          <p:cNvPr id="40" name="Group 39"/>
          <p:cNvGrpSpPr/>
          <p:nvPr/>
        </p:nvGrpSpPr>
        <p:grpSpPr>
          <a:xfrm>
            <a:off x="8512257" y="4598554"/>
            <a:ext cx="1039070" cy="1146211"/>
            <a:chOff x="8682945" y="4690267"/>
            <a:chExt cx="1059906" cy="1169195"/>
          </a:xfrm>
        </p:grpSpPr>
        <p:sp>
          <p:nvSpPr>
            <p:cNvPr id="79" name="Freeform 150"/>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37" name="TextBox 136"/>
            <p:cNvSpPr txBox="1"/>
            <p:nvPr/>
          </p:nvSpPr>
          <p:spPr>
            <a:xfrm>
              <a:off x="8682945" y="5379331"/>
              <a:ext cx="1059906" cy="480131"/>
            </a:xfrm>
            <a:prstGeom prst="rect">
              <a:avLst/>
            </a:prstGeom>
            <a:noFill/>
          </p:spPr>
          <p:txBody>
            <a:bodyPr wrap="none" lIns="89642" tIns="44821" rIns="89642" bIns="44821"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72"/>
                <a:t>Testing in</a:t>
              </a:r>
              <a:br>
                <a:rPr lang="en-US" sz="1372"/>
              </a:br>
              <a:r>
                <a:rPr lang="en-US" sz="1372"/>
                <a:t>production</a:t>
              </a:r>
            </a:p>
          </p:txBody>
        </p:sp>
      </p:grpSp>
      <p:grpSp>
        <p:nvGrpSpPr>
          <p:cNvPr id="39" name="Group 38"/>
          <p:cNvGrpSpPr/>
          <p:nvPr/>
        </p:nvGrpSpPr>
        <p:grpSpPr>
          <a:xfrm>
            <a:off x="10388653" y="4558868"/>
            <a:ext cx="1141216" cy="1185896"/>
            <a:chOff x="10596967" y="4649786"/>
            <a:chExt cx="1164100" cy="1209676"/>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40" name="TextBox 139"/>
            <p:cNvSpPr txBox="1"/>
            <p:nvPr/>
          </p:nvSpPr>
          <p:spPr>
            <a:xfrm>
              <a:off x="10596967" y="5379331"/>
              <a:ext cx="1164100" cy="480131"/>
            </a:xfrm>
            <a:prstGeom prst="rect">
              <a:avLst/>
            </a:prstGeom>
            <a:noFill/>
          </p:spPr>
          <p:txBody>
            <a:bodyPr wrap="none" lIns="89642" tIns="44821" rIns="89642" bIns="44821"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72"/>
                <a:t>App gallery</a:t>
              </a:r>
              <a:br>
                <a:rPr lang="en-US" sz="1372"/>
              </a:br>
              <a:r>
                <a:rPr lang="en-US" sz="1372"/>
                <a:t>marketplace</a:t>
              </a:r>
            </a:p>
          </p:txBody>
        </p:sp>
      </p:grpSp>
      <p:grpSp>
        <p:nvGrpSpPr>
          <p:cNvPr id="29" name="Group 28"/>
          <p:cNvGrpSpPr/>
          <p:nvPr/>
        </p:nvGrpSpPr>
        <p:grpSpPr>
          <a:xfrm>
            <a:off x="504673" y="2617914"/>
            <a:ext cx="1453943" cy="1281779"/>
            <a:chOff x="514792" y="2669912"/>
            <a:chExt cx="1483098" cy="1307481"/>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7" name="TextBox 106"/>
            <p:cNvSpPr txBox="1"/>
            <p:nvPr/>
          </p:nvSpPr>
          <p:spPr>
            <a:xfrm>
              <a:off x="514792" y="3497262"/>
              <a:ext cx="1483098" cy="480131"/>
            </a:xfrm>
            <a:prstGeom prst="rect">
              <a:avLst/>
            </a:prstGeom>
            <a:noFill/>
          </p:spPr>
          <p:txBody>
            <a:bodyPr wrap="none" lIns="89642" tIns="44821" rIns="89642" bIns="44821" rtlCol="0">
              <a:spAutoFit/>
            </a:bodyPr>
            <a:lstStyle/>
            <a:p>
              <a:pPr algn="ctr" defTabSz="895665">
                <a:lnSpc>
                  <a:spcPct val="90000"/>
                </a:lnSpc>
                <a:defRPr/>
              </a:pPr>
              <a:r>
                <a:rPr lang="en-US" sz="1372" kern="0">
                  <a:gradFill>
                    <a:gsLst>
                      <a:gs pos="0">
                        <a:srgbClr val="FFFFFF"/>
                      </a:gs>
                      <a:gs pos="100000">
                        <a:srgbClr val="FFFFFF"/>
                      </a:gs>
                    </a:gsLst>
                    <a:lin ang="5400000" scaled="1"/>
                  </a:gradFill>
                </a:rPr>
                <a:t>Global data</a:t>
              </a:r>
              <a:br>
                <a:rPr lang="en-US" sz="1372" kern="0">
                  <a:gradFill>
                    <a:gsLst>
                      <a:gs pos="0">
                        <a:srgbClr val="FFFFFF"/>
                      </a:gs>
                      <a:gs pos="100000">
                        <a:srgbClr val="FFFFFF"/>
                      </a:gs>
                    </a:gsLst>
                    <a:lin ang="5400000" scaled="1"/>
                  </a:gradFill>
                </a:rPr>
              </a:br>
              <a:r>
                <a:rPr lang="en-US" sz="1372" kern="0">
                  <a:gradFill>
                    <a:gsLst>
                      <a:gs pos="0">
                        <a:srgbClr val="FFFFFF"/>
                      </a:gs>
                      <a:gs pos="100000">
                        <a:srgbClr val="FFFFFF"/>
                      </a:gs>
                    </a:gsLst>
                    <a:lin ang="5400000" scaled="1"/>
                  </a:gradFill>
                </a:rPr>
                <a:t>center footprint </a:t>
              </a:r>
            </a:p>
          </p:txBody>
        </p:sp>
      </p:grpSp>
      <p:grpSp>
        <p:nvGrpSpPr>
          <p:cNvPr id="32" name="Group 31"/>
          <p:cNvGrpSpPr/>
          <p:nvPr/>
        </p:nvGrpSpPr>
        <p:grpSpPr>
          <a:xfrm>
            <a:off x="2443026" y="2702655"/>
            <a:ext cx="1425658" cy="1006951"/>
            <a:chOff x="2492013" y="2756352"/>
            <a:chExt cx="1454245" cy="102714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3" name="TextBox 112"/>
            <p:cNvSpPr txBox="1"/>
            <p:nvPr/>
          </p:nvSpPr>
          <p:spPr>
            <a:xfrm>
              <a:off x="2492013" y="3497262"/>
              <a:ext cx="1454245" cy="286232"/>
            </a:xfrm>
            <a:prstGeom prst="rect">
              <a:avLst/>
            </a:prstGeom>
            <a:noFill/>
          </p:spPr>
          <p:txBody>
            <a:bodyPr wrap="none" lIns="89642" tIns="44821" rIns="89642" bIns="44821" rtlCol="0">
              <a:spAutoFit/>
            </a:bodyPr>
            <a:lstStyle/>
            <a:p>
              <a:pPr algn="ctr" defTabSz="895665">
                <a:lnSpc>
                  <a:spcPct val="90000"/>
                </a:lnSpc>
                <a:defRPr/>
              </a:pPr>
              <a:r>
                <a:rPr lang="en-US" sz="1372" kern="0">
                  <a:gradFill>
                    <a:gsLst>
                      <a:gs pos="0">
                        <a:srgbClr val="FFFFFF"/>
                      </a:gs>
                      <a:gs pos="100000">
                        <a:srgbClr val="FFFFFF"/>
                      </a:gs>
                    </a:gsLst>
                    <a:lin ang="5400000" scaled="1"/>
                  </a:gradFill>
                </a:rPr>
                <a:t>Hybrid support </a:t>
              </a:r>
            </a:p>
          </p:txBody>
        </p:sp>
      </p:grpSp>
      <p:grpSp>
        <p:nvGrpSpPr>
          <p:cNvPr id="33" name="Group 32"/>
          <p:cNvGrpSpPr/>
          <p:nvPr/>
        </p:nvGrpSpPr>
        <p:grpSpPr>
          <a:xfrm>
            <a:off x="4257040" y="2706624"/>
            <a:ext cx="1747813" cy="1193069"/>
            <a:chOff x="4342402" y="2760400"/>
            <a:chExt cx="1782860" cy="1216993"/>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9" name="TextBox 118"/>
            <p:cNvSpPr txBox="1"/>
            <p:nvPr/>
          </p:nvSpPr>
          <p:spPr>
            <a:xfrm>
              <a:off x="4342402" y="3497262"/>
              <a:ext cx="1782860" cy="480131"/>
            </a:xfrm>
            <a:prstGeom prst="rect">
              <a:avLst/>
            </a:prstGeom>
            <a:noFill/>
          </p:spPr>
          <p:txBody>
            <a:bodyPr wrap="none" lIns="89642" tIns="44821" rIns="89642" bIns="44821" rtlCol="0">
              <a:spAutoFit/>
            </a:bodyPr>
            <a:lstStyle/>
            <a:p>
              <a:pPr algn="ctr" defTabSz="895665">
                <a:lnSpc>
                  <a:spcPct val="90000"/>
                </a:lnSpc>
                <a:defRPr/>
              </a:pPr>
              <a:r>
                <a:rPr lang="en-US" sz="1372" kern="0">
                  <a:gradFill>
                    <a:gsLst>
                      <a:gs pos="0">
                        <a:srgbClr val="FFFFFF"/>
                      </a:gs>
                      <a:gs pos="100000">
                        <a:srgbClr val="FFFFFF"/>
                      </a:gs>
                    </a:gsLst>
                    <a:lin ang="5400000" scaled="1"/>
                  </a:gradFill>
                </a:rPr>
                <a:t>Built-in auto scale</a:t>
              </a:r>
              <a:br>
                <a:rPr lang="en-US" sz="1372" kern="0">
                  <a:gradFill>
                    <a:gsLst>
                      <a:gs pos="0">
                        <a:srgbClr val="FFFFFF"/>
                      </a:gs>
                      <a:gs pos="100000">
                        <a:srgbClr val="FFFFFF"/>
                      </a:gs>
                    </a:gsLst>
                    <a:lin ang="5400000" scaled="1"/>
                  </a:gradFill>
                </a:rPr>
              </a:br>
              <a:r>
                <a:rPr lang="en-US" sz="1372" kern="0">
                  <a:gradFill>
                    <a:gsLst>
                      <a:gs pos="0">
                        <a:srgbClr val="FFFFFF"/>
                      </a:gs>
                      <a:gs pos="100000">
                        <a:srgbClr val="FFFFFF"/>
                      </a:gs>
                    </a:gsLst>
                    <a:lin ang="5400000" scaled="1"/>
                  </a:gradFill>
                </a:rPr>
                <a:t>and load balancing </a:t>
              </a:r>
            </a:p>
          </p:txBody>
        </p:sp>
      </p:grpSp>
      <p:grpSp>
        <p:nvGrpSpPr>
          <p:cNvPr id="34" name="Group 33"/>
          <p:cNvGrpSpPr/>
          <p:nvPr/>
        </p:nvGrpSpPr>
        <p:grpSpPr>
          <a:xfrm>
            <a:off x="6202510" y="2623751"/>
            <a:ext cx="1708526" cy="1275942"/>
            <a:chOff x="6326882" y="2675866"/>
            <a:chExt cx="1742785" cy="1301527"/>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2" name="TextBox 121"/>
            <p:cNvSpPr txBox="1"/>
            <p:nvPr/>
          </p:nvSpPr>
          <p:spPr>
            <a:xfrm>
              <a:off x="6326882" y="3497262"/>
              <a:ext cx="1742785" cy="480131"/>
            </a:xfrm>
            <a:prstGeom prst="rect">
              <a:avLst/>
            </a:prstGeom>
            <a:noFill/>
          </p:spPr>
          <p:txBody>
            <a:bodyPr wrap="none" lIns="89642" tIns="44821" rIns="89642" bIns="44821" rtlCol="0">
              <a:spAutoFit/>
            </a:bodyPr>
            <a:lstStyle/>
            <a:p>
              <a:pPr algn="ctr" defTabSz="895665">
                <a:lnSpc>
                  <a:spcPct val="90000"/>
                </a:lnSpc>
                <a:defRPr/>
              </a:pPr>
              <a:r>
                <a:rPr lang="en-US" sz="1372" kern="0">
                  <a:gradFill>
                    <a:gsLst>
                      <a:gs pos="0">
                        <a:srgbClr val="FFFFFF"/>
                      </a:gs>
                      <a:gs pos="100000">
                        <a:srgbClr val="FFFFFF"/>
                      </a:gs>
                    </a:gsLst>
                    <a:lin ang="5400000" scaled="1"/>
                  </a:gradFill>
                </a:rPr>
                <a:t>High availability</a:t>
              </a:r>
              <a:br>
                <a:rPr lang="en-US" sz="1372" kern="0">
                  <a:gradFill>
                    <a:gsLst>
                      <a:gs pos="0">
                        <a:srgbClr val="FFFFFF"/>
                      </a:gs>
                      <a:gs pos="100000">
                        <a:srgbClr val="FFFFFF"/>
                      </a:gs>
                    </a:gsLst>
                    <a:lin ang="5400000" scaled="1"/>
                  </a:gradFill>
                </a:rPr>
              </a:br>
              <a:r>
                <a:rPr lang="en-US" sz="1372" kern="0">
                  <a:gradFill>
                    <a:gsLst>
                      <a:gs pos="0">
                        <a:srgbClr val="FFFFFF"/>
                      </a:gs>
                      <a:gs pos="100000">
                        <a:srgbClr val="FFFFFF"/>
                      </a:gs>
                    </a:gsLst>
                    <a:lin ang="5400000" scaled="1"/>
                  </a:gradFill>
                </a:rPr>
                <a:t>with auto-patching </a:t>
              </a:r>
            </a:p>
          </p:txBody>
        </p:sp>
      </p:grpSp>
      <p:grpSp>
        <p:nvGrpSpPr>
          <p:cNvPr id="37" name="Group 36"/>
          <p:cNvGrpSpPr/>
          <p:nvPr/>
        </p:nvGrpSpPr>
        <p:grpSpPr>
          <a:xfrm>
            <a:off x="8214459" y="2626085"/>
            <a:ext cx="1634666" cy="1273608"/>
            <a:chOff x="8379176" y="2678247"/>
            <a:chExt cx="1667444" cy="1299146"/>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31" name="TextBox 130"/>
            <p:cNvSpPr txBox="1"/>
            <p:nvPr/>
          </p:nvSpPr>
          <p:spPr>
            <a:xfrm>
              <a:off x="8379176" y="3497262"/>
              <a:ext cx="1667444" cy="480131"/>
            </a:xfrm>
            <a:prstGeom prst="rect">
              <a:avLst/>
            </a:prstGeom>
            <a:noFill/>
          </p:spPr>
          <p:txBody>
            <a:bodyPr wrap="none" lIns="89642" tIns="44821" rIns="89642" bIns="44821" rtlCol="0">
              <a:spAutoFit/>
            </a:bodyPr>
            <a:lstStyle/>
            <a:p>
              <a:pPr algn="ctr" defTabSz="895665">
                <a:lnSpc>
                  <a:spcPct val="90000"/>
                </a:lnSpc>
                <a:defRPr/>
              </a:pPr>
              <a:r>
                <a:rPr lang="en-US" sz="1372" kern="0">
                  <a:gradFill>
                    <a:gsLst>
                      <a:gs pos="0">
                        <a:srgbClr val="FFFFFF"/>
                      </a:gs>
                      <a:gs pos="100000">
                        <a:srgbClr val="FFFFFF"/>
                      </a:gs>
                    </a:gsLst>
                    <a:lin ang="5400000" scaled="1"/>
                  </a:gradFill>
                </a:rPr>
                <a:t>.NET, Java, PHP,</a:t>
              </a:r>
              <a:br>
                <a:rPr lang="en-US" sz="1372" kern="0">
                  <a:gradFill>
                    <a:gsLst>
                      <a:gs pos="0">
                        <a:srgbClr val="FFFFFF"/>
                      </a:gs>
                      <a:gs pos="100000">
                        <a:srgbClr val="FFFFFF"/>
                      </a:gs>
                    </a:gsLst>
                    <a:lin ang="5400000" scaled="1"/>
                  </a:gradFill>
                </a:rPr>
              </a:br>
              <a:r>
                <a:rPr lang="en-US" sz="1372" kern="0">
                  <a:gradFill>
                    <a:gsLst>
                      <a:gs pos="0">
                        <a:srgbClr val="FFFFFF"/>
                      </a:gs>
                      <a:gs pos="100000">
                        <a:srgbClr val="FFFFFF"/>
                      </a:gs>
                    </a:gsLst>
                    <a:lin ang="5400000" scaled="1"/>
                  </a:gradFill>
                </a:rPr>
                <a:t>Node, and Python </a:t>
              </a:r>
            </a:p>
          </p:txBody>
        </p:sp>
      </p:grpSp>
      <p:grpSp>
        <p:nvGrpSpPr>
          <p:cNvPr id="38" name="Group 37"/>
          <p:cNvGrpSpPr/>
          <p:nvPr/>
        </p:nvGrpSpPr>
        <p:grpSpPr>
          <a:xfrm>
            <a:off x="10391796" y="2638925"/>
            <a:ext cx="1134930" cy="1260768"/>
            <a:chOff x="10600173" y="2691344"/>
            <a:chExt cx="1157688" cy="1286049"/>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34" name="TextBox 133"/>
            <p:cNvSpPr txBox="1"/>
            <p:nvPr/>
          </p:nvSpPr>
          <p:spPr>
            <a:xfrm>
              <a:off x="10600173" y="3497262"/>
              <a:ext cx="1157688" cy="480131"/>
            </a:xfrm>
            <a:prstGeom prst="rect">
              <a:avLst/>
            </a:prstGeom>
            <a:noFill/>
          </p:spPr>
          <p:txBody>
            <a:bodyPr wrap="none" lIns="89642" tIns="44821" rIns="89642" bIns="44821" rtlCol="0">
              <a:spAutoFit/>
            </a:bodyPr>
            <a:lstStyle/>
            <a:p>
              <a:pPr algn="ctr" defTabSz="895665">
                <a:lnSpc>
                  <a:spcPct val="90000"/>
                </a:lnSpc>
                <a:defRPr/>
              </a:pPr>
              <a:r>
                <a:rPr lang="en-US" sz="1372" kern="0">
                  <a:gradFill>
                    <a:gsLst>
                      <a:gs pos="0">
                        <a:srgbClr val="FFFFFF"/>
                      </a:gs>
                      <a:gs pos="100000">
                        <a:srgbClr val="FFFFFF"/>
                      </a:gs>
                    </a:gsLst>
                    <a:lin ang="5400000" scaled="1"/>
                  </a:gradFill>
                </a:rPr>
                <a:t>Staging and</a:t>
              </a:r>
              <a:br>
                <a:rPr lang="en-US" sz="1372" kern="0">
                  <a:gradFill>
                    <a:gsLst>
                      <a:gs pos="0">
                        <a:srgbClr val="FFFFFF"/>
                      </a:gs>
                      <a:gs pos="100000">
                        <a:srgbClr val="FFFFFF"/>
                      </a:gs>
                    </a:gsLst>
                    <a:lin ang="5400000" scaled="1"/>
                  </a:gradFill>
                </a:rPr>
              </a:br>
              <a:r>
                <a:rPr lang="en-US" sz="1372" kern="0">
                  <a:gradFill>
                    <a:gsLst>
                      <a:gs pos="0">
                        <a:srgbClr val="FFFFFF"/>
                      </a:gs>
                      <a:gs pos="100000">
                        <a:srgbClr val="FFFFFF"/>
                      </a:gs>
                    </a:gsLst>
                    <a:lin ang="5400000" scaled="1"/>
                  </a:gradFill>
                </a:rPr>
                <a:t>deployment</a:t>
              </a:r>
            </a:p>
          </p:txBody>
        </p:sp>
      </p:grpSp>
    </p:spTree>
    <p:extLst>
      <p:ext uri="{BB962C8B-B14F-4D97-AF65-F5344CB8AC3E}">
        <p14:creationId xmlns:p14="http://schemas.microsoft.com/office/powerpoint/2010/main" val="8617430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29"/>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35" presetClass="path" presetSubtype="0" decel="100000" fill="hold" nodeType="withEffect">
                                  <p:stCondLst>
                                    <p:cond delay="300"/>
                                  </p:stCondLst>
                                  <p:childTnLst>
                                    <p:animMotion origin="layout" path="M 2.77556E-17 -3.7037E-6 L 2.77556E-17 0.02616 " pathEditMode="relative" rAng="0" ptsTypes="AA">
                                      <p:cBhvr>
                                        <p:cTn id="14" dur="500" spd="-100000" fill="hold"/>
                                        <p:tgtEl>
                                          <p:spTgt spid="32"/>
                                        </p:tgtEl>
                                        <p:attrNameLst>
                                          <p:attrName>ppt_x</p:attrName>
                                          <p:attrName>ppt_y</p:attrName>
                                        </p:attrNameLst>
                                      </p:cBhvr>
                                      <p:rCtr x="0" y="1296"/>
                                    </p:animMotion>
                                  </p:childTnLst>
                                </p:cTn>
                              </p:par>
                              <p:par>
                                <p:cTn id="15" presetID="10" presetClass="entr" presetSubtype="0" fill="hold" nodeType="withEffect">
                                  <p:stCondLst>
                                    <p:cond delay="4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35" presetClass="path" presetSubtype="0" decel="100000" fill="hold" nodeType="withEffect">
                                  <p:stCondLst>
                                    <p:cond delay="400"/>
                                  </p:stCondLst>
                                  <p:childTnLst>
                                    <p:animMotion origin="layout" path="M 2.77556E-17 -3.7037E-6 L 2.77556E-17 0.02616 " pathEditMode="relative" rAng="0" ptsTypes="AA">
                                      <p:cBhvr>
                                        <p:cTn id="19" dur="500" spd="-100000" fill="hold"/>
                                        <p:tgtEl>
                                          <p:spTgt spid="30"/>
                                        </p:tgtEl>
                                        <p:attrNameLst>
                                          <p:attrName>ppt_x</p:attrName>
                                          <p:attrName>ppt_y</p:attrName>
                                        </p:attrNameLst>
                                      </p:cBhvr>
                                      <p:rCtr x="0" y="1296"/>
                                    </p:animMotion>
                                  </p:childTnLst>
                                </p:cTn>
                              </p:par>
                              <p:par>
                                <p:cTn id="20" presetID="10" presetClass="entr" presetSubtype="0" fill="hold"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35" presetClass="path" presetSubtype="0" decel="100000" fill="hold" nodeType="withEffect">
                                  <p:stCondLst>
                                    <p:cond delay="500"/>
                                  </p:stCondLst>
                                  <p:childTnLst>
                                    <p:animMotion origin="layout" path="M 2.77556E-17 -3.7037E-6 L 2.77556E-17 0.02616 " pathEditMode="relative" rAng="0" ptsTypes="AA">
                                      <p:cBhvr>
                                        <p:cTn id="24" dur="500" spd="-100000" fill="hold"/>
                                        <p:tgtEl>
                                          <p:spTgt spid="31"/>
                                        </p:tgtEl>
                                        <p:attrNameLst>
                                          <p:attrName>ppt_x</p:attrName>
                                          <p:attrName>ppt_y</p:attrName>
                                        </p:attrNameLst>
                                      </p:cBhvr>
                                      <p:rCtr x="0" y="1296"/>
                                    </p:animMotion>
                                  </p:childTnLst>
                                </p:cTn>
                              </p:par>
                              <p:par>
                                <p:cTn id="25" presetID="10" presetClass="entr" presetSubtype="0" fill="hold" nodeType="withEffect">
                                  <p:stCondLst>
                                    <p:cond delay="6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35" presetClass="path" presetSubtype="0" decel="100000" fill="hold" nodeType="withEffect">
                                  <p:stCondLst>
                                    <p:cond delay="600"/>
                                  </p:stCondLst>
                                  <p:childTnLst>
                                    <p:animMotion origin="layout" path="M 2.77556E-17 -3.7037E-6 L 2.77556E-17 0.02616 " pathEditMode="relative" rAng="0" ptsTypes="AA">
                                      <p:cBhvr>
                                        <p:cTn id="29" dur="500" spd="-100000" fill="hold"/>
                                        <p:tgtEl>
                                          <p:spTgt spid="33"/>
                                        </p:tgtEl>
                                        <p:attrNameLst>
                                          <p:attrName>ppt_x</p:attrName>
                                          <p:attrName>ppt_y</p:attrName>
                                        </p:attrNameLst>
                                      </p:cBhvr>
                                      <p:rCtr x="0" y="1296"/>
                                    </p:animMotion>
                                  </p:childTnLst>
                                </p:cTn>
                              </p:par>
                              <p:par>
                                <p:cTn id="30" presetID="10" presetClass="entr" presetSubtype="0" fill="hold" nodeType="withEffect">
                                  <p:stCondLst>
                                    <p:cond delay="7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35" presetClass="path" presetSubtype="0" decel="100000" fill="hold" nodeType="withEffect">
                                  <p:stCondLst>
                                    <p:cond delay="700"/>
                                  </p:stCondLst>
                                  <p:childTnLst>
                                    <p:animMotion origin="layout" path="M 2.77556E-17 -3.7037E-6 L 2.77556E-17 0.02616 " pathEditMode="relative" rAng="0" ptsTypes="AA">
                                      <p:cBhvr>
                                        <p:cTn id="34" dur="500" spd="-100000" fill="hold"/>
                                        <p:tgtEl>
                                          <p:spTgt spid="34"/>
                                        </p:tgtEl>
                                        <p:attrNameLst>
                                          <p:attrName>ppt_x</p:attrName>
                                          <p:attrName>ppt_y</p:attrName>
                                        </p:attrNameLst>
                                      </p:cBhvr>
                                      <p:rCtr x="0" y="1296"/>
                                    </p:animMotion>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35" presetClass="path" presetSubtype="0" decel="100000" fill="hold" nodeType="withEffect">
                                  <p:stCondLst>
                                    <p:cond delay="800"/>
                                  </p:stCondLst>
                                  <p:childTnLst>
                                    <p:animMotion origin="layout" path="M 2.77556E-17 -3.7037E-6 L 2.77556E-17 0.02616 " pathEditMode="relative" rAng="0" ptsTypes="AA">
                                      <p:cBhvr>
                                        <p:cTn id="39" dur="500" spd="-100000" fill="hold"/>
                                        <p:tgtEl>
                                          <p:spTgt spid="35"/>
                                        </p:tgtEl>
                                        <p:attrNameLst>
                                          <p:attrName>ppt_x</p:attrName>
                                          <p:attrName>ppt_y</p:attrName>
                                        </p:attrNameLst>
                                      </p:cBhvr>
                                      <p:rCtr x="0" y="1296"/>
                                    </p:animMotion>
                                  </p:childTnLst>
                                </p:cTn>
                              </p:par>
                              <p:par>
                                <p:cTn id="40" presetID="10" presetClass="entr" presetSubtype="0" fill="hold" nodeType="withEffect">
                                  <p:stCondLst>
                                    <p:cond delay="9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35" presetClass="path" presetSubtype="0" decel="100000" fill="hold" nodeType="withEffect">
                                  <p:stCondLst>
                                    <p:cond delay="900"/>
                                  </p:stCondLst>
                                  <p:childTnLst>
                                    <p:animMotion origin="layout" path="M 2.77556E-17 -3.7037E-6 L 2.77556E-17 0.02616 " pathEditMode="relative" rAng="0" ptsTypes="AA">
                                      <p:cBhvr>
                                        <p:cTn id="44" dur="500" spd="-100000" fill="hold"/>
                                        <p:tgtEl>
                                          <p:spTgt spid="36"/>
                                        </p:tgtEl>
                                        <p:attrNameLst>
                                          <p:attrName>ppt_x</p:attrName>
                                          <p:attrName>ppt_y</p:attrName>
                                        </p:attrNameLst>
                                      </p:cBhvr>
                                      <p:rCtr x="0" y="1296"/>
                                    </p:animMotion>
                                  </p:childTnLst>
                                </p:cTn>
                              </p:par>
                              <p:par>
                                <p:cTn id="45" presetID="10" presetClass="entr" presetSubtype="0" fill="hold" nodeType="withEffect">
                                  <p:stCondLst>
                                    <p:cond delay="10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35" presetClass="path" presetSubtype="0" decel="100000" fill="hold" nodeType="withEffect">
                                  <p:stCondLst>
                                    <p:cond delay="1000"/>
                                  </p:stCondLst>
                                  <p:childTnLst>
                                    <p:animMotion origin="layout" path="M 2.77556E-17 -3.7037E-6 L 2.77556E-17 0.02616 " pathEditMode="relative" rAng="0" ptsTypes="AA">
                                      <p:cBhvr>
                                        <p:cTn id="49" dur="500" spd="-100000" fill="hold"/>
                                        <p:tgtEl>
                                          <p:spTgt spid="37"/>
                                        </p:tgtEl>
                                        <p:attrNameLst>
                                          <p:attrName>ppt_x</p:attrName>
                                          <p:attrName>ppt_y</p:attrName>
                                        </p:attrNameLst>
                                      </p:cBhvr>
                                      <p:rCtr x="0" y="1296"/>
                                    </p:animMotion>
                                  </p:childTnLst>
                                </p:cTn>
                              </p:par>
                              <p:par>
                                <p:cTn id="50" presetID="10" presetClass="entr" presetSubtype="0" fill="hold" nodeType="withEffect">
                                  <p:stCondLst>
                                    <p:cond delay="11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35" presetClass="path" presetSubtype="0" decel="100000" fill="hold" nodeType="withEffect">
                                  <p:stCondLst>
                                    <p:cond delay="1100"/>
                                  </p:stCondLst>
                                  <p:childTnLst>
                                    <p:animMotion origin="layout" path="M 2.77556E-17 -3.7037E-6 L 2.77556E-17 0.02616 " pathEditMode="relative" rAng="0" ptsTypes="AA">
                                      <p:cBhvr>
                                        <p:cTn id="54" dur="500" spd="-100000" fill="hold"/>
                                        <p:tgtEl>
                                          <p:spTgt spid="38"/>
                                        </p:tgtEl>
                                        <p:attrNameLst>
                                          <p:attrName>ppt_x</p:attrName>
                                          <p:attrName>ppt_y</p:attrName>
                                        </p:attrNameLst>
                                      </p:cBhvr>
                                      <p:rCtr x="0" y="1296"/>
                                    </p:animMotion>
                                  </p:childTnLst>
                                </p:cTn>
                              </p:par>
                              <p:par>
                                <p:cTn id="55" presetID="10" presetClass="entr" presetSubtype="0" fill="hold" nodeType="withEffect">
                                  <p:stCondLst>
                                    <p:cond delay="120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35" presetClass="path" presetSubtype="0" decel="100000" fill="hold" nodeType="withEffect">
                                  <p:stCondLst>
                                    <p:cond delay="1200"/>
                                  </p:stCondLst>
                                  <p:childTnLst>
                                    <p:animMotion origin="layout" path="M 2.77556E-17 -3.7037E-6 L 2.77556E-17 0.02616 " pathEditMode="relative" rAng="0" ptsTypes="AA">
                                      <p:cBhvr>
                                        <p:cTn id="59" dur="500" spd="-100000" fill="hold"/>
                                        <p:tgtEl>
                                          <p:spTgt spid="40"/>
                                        </p:tgtEl>
                                        <p:attrNameLst>
                                          <p:attrName>ppt_x</p:attrName>
                                          <p:attrName>ppt_y</p:attrName>
                                        </p:attrNameLst>
                                      </p:cBhvr>
                                      <p:rCtr x="0" y="1296"/>
                                    </p:animMotion>
                                  </p:childTnLst>
                                </p:cTn>
                              </p:par>
                              <p:par>
                                <p:cTn id="60" presetID="10" presetClass="entr" presetSubtype="0" fill="hold" nodeType="withEffect">
                                  <p:stCondLst>
                                    <p:cond delay="13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35" presetClass="path" presetSubtype="0" decel="100000" fill="hold" nodeType="withEffect">
                                  <p:stCondLst>
                                    <p:cond delay="1300"/>
                                  </p:stCondLst>
                                  <p:childTnLst>
                                    <p:animMotion origin="layout" path="M 2.77556E-17 -3.7037E-6 L 2.77556E-17 0.02616 " pathEditMode="relative" rAng="0" ptsTypes="AA">
                                      <p:cBhvr>
                                        <p:cTn id="64" dur="500" spd="-100000" fill="hold"/>
                                        <p:tgtEl>
                                          <p:spTgt spid="3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91353" y="70815"/>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algn="ctr" defTabSz="913516"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39" name="Rectangle 38"/>
          <p:cNvSpPr/>
          <p:nvPr/>
        </p:nvSpPr>
        <p:spPr bwMode="auto">
          <a:xfrm>
            <a:off x="4024700" y="193181"/>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cs typeface="Segoe UI" pitchFamily="34" charset="0"/>
            </a:endParaRPr>
          </a:p>
        </p:txBody>
      </p:sp>
      <p:sp>
        <p:nvSpPr>
          <p:cNvPr id="6" name="Rectangle 5"/>
          <p:cNvSpPr/>
          <p:nvPr/>
        </p:nvSpPr>
        <p:spPr bwMode="auto">
          <a:xfrm>
            <a:off x="4010659" y="2411013"/>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cs typeface="Segoe UI" pitchFamily="34" charset="0"/>
            </a:endParaRPr>
          </a:p>
        </p:txBody>
      </p:sp>
      <p:sp>
        <p:nvSpPr>
          <p:cNvPr id="7" name="Rectangle 6"/>
          <p:cNvSpPr/>
          <p:nvPr/>
        </p:nvSpPr>
        <p:spPr bwMode="auto">
          <a:xfrm>
            <a:off x="4010659" y="353174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8" name="Rectangle 7"/>
          <p:cNvSpPr/>
          <p:nvPr/>
        </p:nvSpPr>
        <p:spPr bwMode="auto">
          <a:xfrm>
            <a:off x="4010659" y="464093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9" name="Rectangle 8"/>
          <p:cNvSpPr/>
          <p:nvPr/>
        </p:nvSpPr>
        <p:spPr bwMode="auto">
          <a:xfrm>
            <a:off x="4010659" y="1297307"/>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cs typeface="Segoe UI" pitchFamily="34" charset="0"/>
            </a:endParaRPr>
          </a:p>
        </p:txBody>
      </p:sp>
      <p:sp>
        <p:nvSpPr>
          <p:cNvPr id="10" name="Rectangle 9"/>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16" name="TextBox 15"/>
          <p:cNvSpPr txBox="1"/>
          <p:nvPr/>
        </p:nvSpPr>
        <p:spPr>
          <a:xfrm>
            <a:off x="6480159" y="3573679"/>
            <a:ext cx="5270978" cy="1586867"/>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p:txBody>
      </p:sp>
      <p:sp>
        <p:nvSpPr>
          <p:cNvPr id="18" name="TextBox 17"/>
          <p:cNvSpPr txBox="1"/>
          <p:nvPr/>
        </p:nvSpPr>
        <p:spPr>
          <a:xfrm>
            <a:off x="6480159" y="1935254"/>
            <a:ext cx="5270978" cy="1587052"/>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Box 18"/>
          <p:cNvSpPr txBox="1"/>
          <p:nvPr/>
        </p:nvSpPr>
        <p:spPr>
          <a:xfrm>
            <a:off x="4903444" y="2699674"/>
            <a:ext cx="1161858"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sp>
        <p:nvSpPr>
          <p:cNvPr id="21" name="TextBox 20"/>
          <p:cNvSpPr txBox="1"/>
          <p:nvPr/>
        </p:nvSpPr>
        <p:spPr>
          <a:xfrm>
            <a:off x="6480159" y="303881"/>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4" b="0">
              <a:solidFill>
                <a:srgbClr val="FFFFFF"/>
              </a:solidFill>
              <a:latin typeface="Segoe UI Light"/>
              <a:ea typeface="+mn-ea"/>
            </a:endParaRPr>
          </a:p>
          <a:p>
            <a:pPr defTabSz="878221">
              <a:tabLst>
                <a:tab pos="860921" algn="l"/>
              </a:tabLst>
              <a:defRPr/>
            </a:pPr>
            <a:endParaRPr lang="en-US" sz="2262" b="0"/>
          </a:p>
        </p:txBody>
      </p:sp>
      <p:pic>
        <p:nvPicPr>
          <p:cNvPr id="32" name="Picture 31"/>
          <p:cNvPicPr>
            <a:picLocks noChangeAspect="1"/>
          </p:cNvPicPr>
          <p:nvPr/>
        </p:nvPicPr>
        <p:blipFill>
          <a:blip r:embed="rId2">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35" name="TextBox 34"/>
          <p:cNvSpPr txBox="1"/>
          <p:nvPr/>
        </p:nvSpPr>
        <p:spPr>
          <a:xfrm>
            <a:off x="4903444" y="3785719"/>
            <a:ext cx="133786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Logic Apps</a:t>
            </a:r>
          </a:p>
        </p:txBody>
      </p:sp>
      <p:sp>
        <p:nvSpPr>
          <p:cNvPr id="36" name="TextBox 35"/>
          <p:cNvSpPr txBox="1"/>
          <p:nvPr/>
        </p:nvSpPr>
        <p:spPr>
          <a:xfrm>
            <a:off x="5089453" y="4880171"/>
            <a:ext cx="1172972" cy="510886"/>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solidFill>
                  <a:srgbClr val="FFFFFF"/>
                </a:solidFill>
                <a:latin typeface="Segoe UI Light"/>
              </a:rPr>
              <a:t>Functions</a:t>
            </a:r>
          </a:p>
        </p:txBody>
      </p:sp>
      <p:sp>
        <p:nvSpPr>
          <p:cNvPr id="37" name="TextBox 36"/>
          <p:cNvSpPr txBox="1"/>
          <p:nvPr/>
        </p:nvSpPr>
        <p:spPr>
          <a:xfrm>
            <a:off x="4903444" y="1590728"/>
            <a:ext cx="148558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pic>
        <p:nvPicPr>
          <p:cNvPr id="38" name="Picture 6"/>
          <p:cNvPicPr>
            <a:picLocks noChangeAspect="1"/>
          </p:cNvPicPr>
          <p:nvPr/>
        </p:nvPicPr>
        <p:blipFill>
          <a:blip r:embed="rId3">
            <a:biLevel thresh="25000"/>
          </a:blip>
          <a:stretch>
            <a:fillRect/>
          </a:stretch>
        </p:blipFill>
        <p:spPr>
          <a:xfrm>
            <a:off x="4210269" y="4791735"/>
            <a:ext cx="902354" cy="796299"/>
          </a:xfrm>
          <a:prstGeom prst="rect">
            <a:avLst/>
          </a:prstGeom>
        </p:spPr>
      </p:pic>
      <p:sp>
        <p:nvSpPr>
          <p:cNvPr id="41" name="TextBox 40"/>
          <p:cNvSpPr txBox="1"/>
          <p:nvPr/>
        </p:nvSpPr>
        <p:spPr>
          <a:xfrm>
            <a:off x="4903445" y="486603"/>
            <a:ext cx="1276577"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sp>
        <p:nvSpPr>
          <p:cNvPr id="42" name="TextBox 41"/>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7" b="0"/>
          </a:p>
        </p:txBody>
      </p:sp>
      <p:pic>
        <p:nvPicPr>
          <p:cNvPr id="43" name="Picture 42"/>
          <p:cNvPicPr>
            <a:picLocks noChangeAspect="1"/>
          </p:cNvPicPr>
          <p:nvPr/>
        </p:nvPicPr>
        <p:blipFill>
          <a:blip r:embed="rId4"/>
          <a:stretch>
            <a:fillRect/>
          </a:stretch>
        </p:blipFill>
        <p:spPr>
          <a:xfrm>
            <a:off x="4248657" y="2684297"/>
            <a:ext cx="669324" cy="631908"/>
          </a:xfrm>
          <a:prstGeom prst="flowChartOffpageConnector">
            <a:avLst/>
          </a:prstGeom>
          <a:noFill/>
        </p:spPr>
      </p:pic>
      <p:pic>
        <p:nvPicPr>
          <p:cNvPr id="44" name="Picture 43"/>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pic>
        <p:nvPicPr>
          <p:cNvPr id="3" name="Picture 2"/>
          <p:cNvPicPr>
            <a:picLocks noChangeAspect="1"/>
          </p:cNvPicPr>
          <p:nvPr/>
        </p:nvPicPr>
        <p:blipFill>
          <a:blip r:embed="rId6"/>
          <a:stretch>
            <a:fillRect/>
          </a:stretch>
        </p:blipFill>
        <p:spPr>
          <a:xfrm>
            <a:off x="7610318" y="4018048"/>
            <a:ext cx="770925" cy="792265"/>
          </a:xfrm>
          <a:prstGeom prst="rect">
            <a:avLst/>
          </a:prstGeom>
        </p:spPr>
      </p:pic>
      <p:pic>
        <p:nvPicPr>
          <p:cNvPr id="15" name="Picture 14"/>
          <p:cNvPicPr>
            <a:picLocks noChangeAspect="1"/>
          </p:cNvPicPr>
          <p:nvPr/>
        </p:nvPicPr>
        <p:blipFill>
          <a:blip r:embed="rId7"/>
          <a:stretch>
            <a:fillRect/>
          </a:stretch>
        </p:blipFill>
        <p:spPr>
          <a:xfrm>
            <a:off x="6571535" y="4003859"/>
            <a:ext cx="768466" cy="581838"/>
          </a:xfrm>
          <a:prstGeom prst="rect">
            <a:avLst/>
          </a:prstGeom>
        </p:spPr>
      </p:pic>
      <p:pic>
        <p:nvPicPr>
          <p:cNvPr id="34" name="Picture 33"/>
          <p:cNvPicPr>
            <a:picLocks noChangeAspect="1"/>
          </p:cNvPicPr>
          <p:nvPr/>
        </p:nvPicPr>
        <p:blipFill>
          <a:blip r:embed="rId8"/>
          <a:stretch>
            <a:fillRect/>
          </a:stretch>
        </p:blipFill>
        <p:spPr>
          <a:xfrm>
            <a:off x="8651561" y="4009700"/>
            <a:ext cx="462675" cy="859255"/>
          </a:xfrm>
          <a:prstGeom prst="rect">
            <a:avLst/>
          </a:prstGeom>
        </p:spPr>
      </p:pic>
      <p:pic>
        <p:nvPicPr>
          <p:cNvPr id="45" name="Picture 44"/>
          <p:cNvPicPr>
            <a:picLocks noChangeAspect="1"/>
          </p:cNvPicPr>
          <p:nvPr/>
        </p:nvPicPr>
        <p:blipFill>
          <a:blip r:embed="rId9"/>
          <a:stretch>
            <a:fillRect/>
          </a:stretch>
        </p:blipFill>
        <p:spPr>
          <a:xfrm>
            <a:off x="9384554" y="4128610"/>
            <a:ext cx="664999" cy="740345"/>
          </a:xfrm>
          <a:prstGeom prst="rect">
            <a:avLst/>
          </a:prstGeom>
        </p:spPr>
      </p:pic>
      <p:pic>
        <p:nvPicPr>
          <p:cNvPr id="46" name="Picture 45"/>
          <p:cNvPicPr>
            <a:picLocks noChangeAspect="1"/>
          </p:cNvPicPr>
          <p:nvPr/>
        </p:nvPicPr>
        <p:blipFill>
          <a:blip r:embed="rId10"/>
          <a:stretch>
            <a:fillRect/>
          </a:stretch>
        </p:blipFill>
        <p:spPr>
          <a:xfrm>
            <a:off x="10522809" y="4426425"/>
            <a:ext cx="1098499" cy="556201"/>
          </a:xfrm>
          <a:prstGeom prst="rect">
            <a:avLst/>
          </a:prstGeom>
        </p:spPr>
      </p:pic>
      <p:sp>
        <p:nvSpPr>
          <p:cNvPr id="48" name="TextBox 47"/>
          <p:cNvSpPr txBox="1"/>
          <p:nvPr/>
        </p:nvSpPr>
        <p:spPr>
          <a:xfrm>
            <a:off x="6567882" y="1924217"/>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Application templates</a:t>
            </a:r>
          </a:p>
        </p:txBody>
      </p:sp>
      <p:sp>
        <p:nvSpPr>
          <p:cNvPr id="49" name="TextBox 48"/>
          <p:cNvSpPr txBox="1"/>
          <p:nvPr/>
        </p:nvSpPr>
        <p:spPr>
          <a:xfrm>
            <a:off x="6567882" y="3569725"/>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Multiple languages and frameworks</a:t>
            </a:r>
          </a:p>
        </p:txBody>
      </p:sp>
      <p:sp>
        <p:nvSpPr>
          <p:cNvPr id="50" name="TextBox 49"/>
          <p:cNvSpPr txBox="1"/>
          <p:nvPr/>
        </p:nvSpPr>
        <p:spPr>
          <a:xfrm>
            <a:off x="6567882" y="5223386"/>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Enterprise workloads</a:t>
            </a:r>
          </a:p>
        </p:txBody>
      </p:sp>
      <p:sp>
        <p:nvSpPr>
          <p:cNvPr id="53" name="TextBox 52"/>
          <p:cNvSpPr txBox="1"/>
          <p:nvPr/>
        </p:nvSpPr>
        <p:spPr>
          <a:xfrm>
            <a:off x="6567882" y="356224"/>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DevOps productivity</a:t>
            </a:r>
          </a:p>
        </p:txBody>
      </p:sp>
      <p:pic>
        <p:nvPicPr>
          <p:cNvPr id="31" name="Picture 30"/>
          <p:cNvPicPr>
            <a:picLocks noChangeAspect="1"/>
          </p:cNvPicPr>
          <p:nvPr/>
        </p:nvPicPr>
        <p:blipFill>
          <a:blip r:embed="rId11"/>
          <a:stretch>
            <a:fillRect/>
          </a:stretch>
        </p:blipFill>
        <p:spPr>
          <a:xfrm>
            <a:off x="6608666" y="2472813"/>
            <a:ext cx="537855" cy="537855"/>
          </a:xfrm>
          <a:prstGeom prst="rect">
            <a:avLst/>
          </a:prstGeom>
        </p:spPr>
      </p:pic>
      <p:pic>
        <p:nvPicPr>
          <p:cNvPr id="40" name="Picture 39"/>
          <p:cNvPicPr>
            <a:picLocks noChangeAspect="1"/>
          </p:cNvPicPr>
          <p:nvPr/>
        </p:nvPicPr>
        <p:blipFill>
          <a:blip r:embed="rId12"/>
          <a:stretch>
            <a:fillRect/>
          </a:stretch>
        </p:blipFill>
        <p:spPr>
          <a:xfrm>
            <a:off x="7323545" y="2472813"/>
            <a:ext cx="537855" cy="537855"/>
          </a:xfrm>
          <a:prstGeom prst="rect">
            <a:avLst/>
          </a:prstGeom>
        </p:spPr>
      </p:pic>
      <p:sp>
        <p:nvSpPr>
          <p:cNvPr id="55" name="TextBox 54"/>
          <p:cNvSpPr txBox="1"/>
          <p:nvPr/>
        </p:nvSpPr>
        <p:spPr>
          <a:xfrm>
            <a:off x="6532495" y="3121111"/>
            <a:ext cx="690199"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Umbraco</a:t>
            </a:r>
          </a:p>
        </p:txBody>
      </p:sp>
      <p:sp>
        <p:nvSpPr>
          <p:cNvPr id="56" name="TextBox 55"/>
          <p:cNvSpPr txBox="1"/>
          <p:nvPr/>
        </p:nvSpPr>
        <p:spPr>
          <a:xfrm>
            <a:off x="7285635" y="3121111"/>
            <a:ext cx="630483"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Orchard</a:t>
            </a:r>
          </a:p>
        </p:txBody>
      </p:sp>
      <p:pic>
        <p:nvPicPr>
          <p:cNvPr id="47" name="Picture 46"/>
          <p:cNvPicPr>
            <a:picLocks noChangeAspect="1"/>
          </p:cNvPicPr>
          <p:nvPr/>
        </p:nvPicPr>
        <p:blipFill>
          <a:blip r:embed="rId13"/>
          <a:stretch>
            <a:fillRect/>
          </a:stretch>
        </p:blipFill>
        <p:spPr>
          <a:xfrm>
            <a:off x="8038425" y="2591566"/>
            <a:ext cx="667451" cy="300352"/>
          </a:xfrm>
          <a:prstGeom prst="rect">
            <a:avLst/>
          </a:prstGeom>
        </p:spPr>
      </p:pic>
      <p:sp>
        <p:nvSpPr>
          <p:cNvPr id="57" name="TextBox 56"/>
          <p:cNvSpPr txBox="1"/>
          <p:nvPr/>
        </p:nvSpPr>
        <p:spPr>
          <a:xfrm>
            <a:off x="8024578" y="3121111"/>
            <a:ext cx="680770"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err="1"/>
              <a:t>Episerver</a:t>
            </a:r>
            <a:endParaRPr lang="en-US" sz="980"/>
          </a:p>
        </p:txBody>
      </p:sp>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319872" y="3957092"/>
            <a:ext cx="1295614" cy="308703"/>
          </a:xfrm>
          <a:prstGeom prst="rect">
            <a:avLst/>
          </a:prstGeom>
        </p:spPr>
      </p:pic>
      <p:pic>
        <p:nvPicPr>
          <p:cNvPr id="63" name="Picture 62"/>
          <p:cNvPicPr>
            <a:picLocks noChangeAspect="1"/>
          </p:cNvPicPr>
          <p:nvPr/>
        </p:nvPicPr>
        <p:blipFill>
          <a:blip r:embed="rId15"/>
          <a:stretch>
            <a:fillRect/>
          </a:stretch>
        </p:blipFill>
        <p:spPr>
          <a:xfrm>
            <a:off x="8882900" y="2472813"/>
            <a:ext cx="537855" cy="537855"/>
          </a:xfrm>
          <a:prstGeom prst="rect">
            <a:avLst/>
          </a:prstGeom>
        </p:spPr>
      </p:pic>
      <p:sp>
        <p:nvSpPr>
          <p:cNvPr id="64" name="TextBox 63"/>
          <p:cNvSpPr txBox="1"/>
          <p:nvPr/>
        </p:nvSpPr>
        <p:spPr>
          <a:xfrm>
            <a:off x="8761131" y="3121111"/>
            <a:ext cx="778202"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WordPress</a:t>
            </a:r>
          </a:p>
        </p:txBody>
      </p:sp>
      <p:pic>
        <p:nvPicPr>
          <p:cNvPr id="65" name="Picture 64"/>
          <p:cNvPicPr>
            <a:picLocks noChangeAspect="1"/>
          </p:cNvPicPr>
          <p:nvPr/>
        </p:nvPicPr>
        <p:blipFill>
          <a:blip r:embed="rId16"/>
          <a:stretch>
            <a:fillRect/>
          </a:stretch>
        </p:blipFill>
        <p:spPr>
          <a:xfrm>
            <a:off x="9597780" y="2427992"/>
            <a:ext cx="488723" cy="627497"/>
          </a:xfrm>
          <a:prstGeom prst="rect">
            <a:avLst/>
          </a:prstGeom>
        </p:spPr>
      </p:pic>
      <p:sp>
        <p:nvSpPr>
          <p:cNvPr id="66" name="TextBox 65"/>
          <p:cNvSpPr txBox="1"/>
          <p:nvPr/>
        </p:nvSpPr>
        <p:spPr>
          <a:xfrm>
            <a:off x="9492584" y="3121111"/>
            <a:ext cx="654055"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DNN</a:t>
            </a:r>
            <a:br>
              <a:rPr lang="en-US" sz="980"/>
            </a:br>
            <a:r>
              <a:rPr lang="en-US" sz="980"/>
              <a:t>Platform</a:t>
            </a:r>
          </a:p>
        </p:txBody>
      </p:sp>
      <p:pic>
        <p:nvPicPr>
          <p:cNvPr id="67" name="Picture 66"/>
          <p:cNvPicPr>
            <a:picLocks noChangeAspect="1"/>
          </p:cNvPicPr>
          <p:nvPr/>
        </p:nvPicPr>
        <p:blipFill>
          <a:blip r:embed="rId17"/>
          <a:stretch>
            <a:fillRect/>
          </a:stretch>
        </p:blipFill>
        <p:spPr>
          <a:xfrm>
            <a:off x="10263527" y="2486861"/>
            <a:ext cx="509760" cy="509760"/>
          </a:xfrm>
          <a:prstGeom prst="rect">
            <a:avLst/>
          </a:prstGeom>
        </p:spPr>
      </p:pic>
      <p:sp>
        <p:nvSpPr>
          <p:cNvPr id="68" name="TextBox 67"/>
          <p:cNvSpPr txBox="1"/>
          <p:nvPr/>
        </p:nvSpPr>
        <p:spPr>
          <a:xfrm>
            <a:off x="10250080" y="3121111"/>
            <a:ext cx="577052"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Joomla</a:t>
            </a:r>
          </a:p>
        </p:txBody>
      </p:sp>
      <p:pic>
        <p:nvPicPr>
          <p:cNvPr id="69" name="Picture 68"/>
          <p:cNvPicPr>
            <a:picLocks noChangeAspect="1"/>
          </p:cNvPicPr>
          <p:nvPr/>
        </p:nvPicPr>
        <p:blipFill>
          <a:blip r:embed="rId18"/>
          <a:stretch>
            <a:fillRect/>
          </a:stretch>
        </p:blipFill>
        <p:spPr>
          <a:xfrm>
            <a:off x="10950312" y="2603542"/>
            <a:ext cx="717140" cy="276398"/>
          </a:xfrm>
          <a:prstGeom prst="rect">
            <a:avLst/>
          </a:prstGeom>
        </p:spPr>
      </p:pic>
      <p:sp>
        <p:nvSpPr>
          <p:cNvPr id="75" name="TextBox 74"/>
          <p:cNvSpPr txBox="1"/>
          <p:nvPr/>
        </p:nvSpPr>
        <p:spPr>
          <a:xfrm>
            <a:off x="10748898" y="1388472"/>
            <a:ext cx="952342" cy="36207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Monitoring and alerting</a:t>
            </a:r>
          </a:p>
        </p:txBody>
      </p:sp>
      <p:sp>
        <p:nvSpPr>
          <p:cNvPr id="79" name="TextBox 78"/>
          <p:cNvSpPr txBox="1"/>
          <p:nvPr/>
        </p:nvSpPr>
        <p:spPr>
          <a:xfrm>
            <a:off x="8668508" y="1388472"/>
            <a:ext cx="1119470" cy="497848"/>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Staged</a:t>
            </a:r>
          </a:p>
          <a:p>
            <a:r>
              <a:rPr lang="en-US" sz="980"/>
              <a:t>deployments with slots</a:t>
            </a:r>
          </a:p>
        </p:txBody>
      </p:sp>
      <p:grpSp>
        <p:nvGrpSpPr>
          <p:cNvPr id="80" name="Group 79"/>
          <p:cNvGrpSpPr>
            <a:grpSpLocks noChangeAspect="1"/>
          </p:cNvGrpSpPr>
          <p:nvPr/>
        </p:nvGrpSpPr>
        <p:grpSpPr>
          <a:xfrm>
            <a:off x="10022245" y="793737"/>
            <a:ext cx="537855" cy="527442"/>
            <a:chOff x="5868362" y="4039186"/>
            <a:chExt cx="1459737" cy="1479887"/>
          </a:xfrm>
        </p:grpSpPr>
        <p:sp>
          <p:nvSpPr>
            <p:cNvPr id="81" name="Freeform 426"/>
            <p:cNvSpPr>
              <a:spLocks/>
            </p:cNvSpPr>
            <p:nvPr/>
          </p:nvSpPr>
          <p:spPr bwMode="auto">
            <a:xfrm>
              <a:off x="5868362" y="4039186"/>
              <a:ext cx="671658" cy="68061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82" name="Freeform 427"/>
            <p:cNvSpPr>
              <a:spLocks/>
            </p:cNvSpPr>
            <p:nvPr/>
          </p:nvSpPr>
          <p:spPr bwMode="auto">
            <a:xfrm>
              <a:off x="6656441" y="4039186"/>
              <a:ext cx="671658" cy="68061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83" name="Freeform 428"/>
            <p:cNvSpPr>
              <a:spLocks/>
            </p:cNvSpPr>
            <p:nvPr/>
          </p:nvSpPr>
          <p:spPr bwMode="auto">
            <a:xfrm>
              <a:off x="5868362" y="4836220"/>
              <a:ext cx="671658" cy="682853"/>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84" name="Freeform 429"/>
            <p:cNvSpPr>
              <a:spLocks/>
            </p:cNvSpPr>
            <p:nvPr/>
          </p:nvSpPr>
          <p:spPr bwMode="auto">
            <a:xfrm>
              <a:off x="6656441" y="4836220"/>
              <a:ext cx="671658" cy="682853"/>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grpSp>
      <p:sp>
        <p:nvSpPr>
          <p:cNvPr id="85" name="TextBox 84"/>
          <p:cNvSpPr txBox="1"/>
          <p:nvPr/>
        </p:nvSpPr>
        <p:spPr>
          <a:xfrm>
            <a:off x="9772561" y="1388472"/>
            <a:ext cx="1028571" cy="36207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Auto scale on demand</a:t>
            </a:r>
          </a:p>
        </p:txBody>
      </p:sp>
      <p:grpSp>
        <p:nvGrpSpPr>
          <p:cNvPr id="90" name="Group 89"/>
          <p:cNvGrpSpPr>
            <a:grpSpLocks noChangeAspect="1"/>
          </p:cNvGrpSpPr>
          <p:nvPr/>
        </p:nvGrpSpPr>
        <p:grpSpPr>
          <a:xfrm>
            <a:off x="6698514" y="746735"/>
            <a:ext cx="717140" cy="621447"/>
            <a:chOff x="6596640" y="681108"/>
            <a:chExt cx="1125281" cy="876566"/>
          </a:xfrm>
        </p:grpSpPr>
        <p:pic>
          <p:nvPicPr>
            <p:cNvPr id="87" name="Picture 86"/>
            <p:cNvPicPr>
              <a:picLocks noChangeAspect="1"/>
            </p:cNvPicPr>
            <p:nvPr/>
          </p:nvPicPr>
          <p:blipFill>
            <a:blip r:embed="rId19">
              <a:biLevel thresh="25000"/>
            </a:blip>
            <a:stretch>
              <a:fillRect/>
            </a:stretch>
          </p:blipFill>
          <p:spPr>
            <a:xfrm>
              <a:off x="7156959" y="804575"/>
              <a:ext cx="564962" cy="561271"/>
            </a:xfrm>
            <a:prstGeom prst="rect">
              <a:avLst/>
            </a:prstGeom>
          </p:spPr>
        </p:pic>
        <p:pic>
          <p:nvPicPr>
            <p:cNvPr id="88" name="Picture 87"/>
            <p:cNvPicPr>
              <a:picLocks noChangeAspect="1"/>
            </p:cNvPicPr>
            <p:nvPr/>
          </p:nvPicPr>
          <p:blipFill>
            <a:blip r:embed="rId20">
              <a:biLevel thresh="25000"/>
            </a:blip>
            <a:stretch>
              <a:fillRect/>
            </a:stretch>
          </p:blipFill>
          <p:spPr>
            <a:xfrm>
              <a:off x="6596640" y="681108"/>
              <a:ext cx="509844" cy="506511"/>
            </a:xfrm>
            <a:prstGeom prst="rect">
              <a:avLst/>
            </a:prstGeom>
          </p:spPr>
        </p:pic>
        <p:pic>
          <p:nvPicPr>
            <p:cNvPr id="89" name="Picture 88"/>
            <p:cNvPicPr>
              <a:picLocks noChangeAspect="1"/>
            </p:cNvPicPr>
            <p:nvPr/>
          </p:nvPicPr>
          <p:blipFill>
            <a:blip r:embed="rId21">
              <a:biLevel thresh="25000"/>
            </a:blip>
            <a:stretch>
              <a:fillRect/>
            </a:stretch>
          </p:blipFill>
          <p:spPr>
            <a:xfrm>
              <a:off x="6842261" y="1023783"/>
              <a:ext cx="468505" cy="533891"/>
            </a:xfrm>
            <a:prstGeom prst="rect">
              <a:avLst/>
            </a:prstGeom>
          </p:spPr>
        </p:pic>
      </p:grpSp>
      <p:sp>
        <p:nvSpPr>
          <p:cNvPr id="91" name="TextBox 90"/>
          <p:cNvSpPr txBox="1"/>
          <p:nvPr/>
        </p:nvSpPr>
        <p:spPr>
          <a:xfrm>
            <a:off x="6498268" y="1388472"/>
            <a:ext cx="1119470" cy="497848"/>
          </a:xfrm>
          <a:prstGeom prst="rect">
            <a:avLst/>
          </a:prstGeom>
          <a:noFill/>
        </p:spPr>
        <p:txBody>
          <a:bodyPr wrap="square" lIns="89642" tIns="44821" rIns="89642" bIns="44821" rtlCol="0" anchor="b">
            <a:spAutoFit/>
          </a:bodyPr>
          <a:lstStyle/>
          <a:p>
            <a:pPr algn="ctr" defTabSz="895665">
              <a:lnSpc>
                <a:spcPct val="90000"/>
              </a:lnSpc>
              <a:defRPr/>
            </a:pPr>
            <a:r>
              <a:rPr lang="en-US" sz="980" kern="0">
                <a:gradFill>
                  <a:gsLst>
                    <a:gs pos="0">
                      <a:srgbClr val="FFFFFF"/>
                    </a:gs>
                    <a:gs pos="100000">
                      <a:srgbClr val="FFFFFF"/>
                    </a:gs>
                  </a:gsLst>
                  <a:lin ang="5400000" scaled="1"/>
                </a:gradFill>
              </a:rPr>
              <a:t>Source code control integration</a:t>
            </a:r>
          </a:p>
        </p:txBody>
      </p:sp>
      <p:sp>
        <p:nvSpPr>
          <p:cNvPr id="92" name="TextBox 91"/>
          <p:cNvSpPr txBox="1"/>
          <p:nvPr/>
        </p:nvSpPr>
        <p:spPr>
          <a:xfrm>
            <a:off x="7641306" y="1388472"/>
            <a:ext cx="1119470" cy="36207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CI/CD build and deploy</a:t>
            </a:r>
          </a:p>
        </p:txBody>
      </p:sp>
      <p:grpSp>
        <p:nvGrpSpPr>
          <p:cNvPr id="96" name="Group 95"/>
          <p:cNvGrpSpPr/>
          <p:nvPr/>
        </p:nvGrpSpPr>
        <p:grpSpPr>
          <a:xfrm>
            <a:off x="6545589" y="5502624"/>
            <a:ext cx="1314116" cy="609891"/>
            <a:chOff x="6471762" y="5509217"/>
            <a:chExt cx="1314303" cy="609978"/>
          </a:xfrm>
        </p:grpSpPr>
        <p:pic>
          <p:nvPicPr>
            <p:cNvPr id="93" name="Picture 92"/>
            <p:cNvPicPr>
              <a:picLocks noChangeAspect="1"/>
            </p:cNvPicPr>
            <p:nvPr/>
          </p:nvPicPr>
          <p:blipFill>
            <a:blip r:embed="rId22"/>
            <a:stretch>
              <a:fillRect/>
            </a:stretch>
          </p:blipFill>
          <p:spPr>
            <a:xfrm>
              <a:off x="6877054" y="5642646"/>
              <a:ext cx="407052" cy="476549"/>
            </a:xfrm>
            <a:prstGeom prst="rect">
              <a:avLst/>
            </a:prstGeom>
          </p:spPr>
        </p:pic>
        <p:pic>
          <p:nvPicPr>
            <p:cNvPr id="94" name="Picture 93"/>
            <p:cNvPicPr>
              <a:picLocks noChangeAspect="1"/>
            </p:cNvPicPr>
            <p:nvPr/>
          </p:nvPicPr>
          <p:blipFill>
            <a:blip r:embed="rId23"/>
            <a:stretch>
              <a:fillRect/>
            </a:stretch>
          </p:blipFill>
          <p:spPr>
            <a:xfrm>
              <a:off x="6471762" y="5509217"/>
              <a:ext cx="425655" cy="476548"/>
            </a:xfrm>
            <a:prstGeom prst="rect">
              <a:avLst/>
            </a:prstGeom>
          </p:spPr>
        </p:pic>
        <p:pic>
          <p:nvPicPr>
            <p:cNvPr id="95" name="Picture 94"/>
            <p:cNvPicPr>
              <a:picLocks noChangeAspect="1"/>
            </p:cNvPicPr>
            <p:nvPr/>
          </p:nvPicPr>
          <p:blipFill>
            <a:blip r:embed="rId24"/>
            <a:stretch>
              <a:fillRect/>
            </a:stretch>
          </p:blipFill>
          <p:spPr>
            <a:xfrm>
              <a:off x="7292227" y="5536381"/>
              <a:ext cx="493838" cy="474085"/>
            </a:xfrm>
            <a:prstGeom prst="rect">
              <a:avLst/>
            </a:prstGeom>
          </p:spPr>
        </p:pic>
      </p:grpSp>
      <p:sp>
        <p:nvSpPr>
          <p:cNvPr id="97" name="TextBox 96"/>
          <p:cNvSpPr txBox="1"/>
          <p:nvPr/>
        </p:nvSpPr>
        <p:spPr>
          <a:xfrm>
            <a:off x="6615851" y="6144642"/>
            <a:ext cx="1205648"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Industry standards</a:t>
            </a:r>
          </a:p>
        </p:txBody>
      </p:sp>
      <p:sp>
        <p:nvSpPr>
          <p:cNvPr id="99" name="Freeform 28"/>
          <p:cNvSpPr>
            <a:spLocks noChangeAspect="1" noEditPoints="1"/>
          </p:cNvSpPr>
          <p:nvPr/>
        </p:nvSpPr>
        <p:spPr bwMode="gray">
          <a:xfrm>
            <a:off x="8172809" y="5521580"/>
            <a:ext cx="537855" cy="571980"/>
          </a:xfrm>
          <a:custGeom>
            <a:avLst/>
            <a:gdLst>
              <a:gd name="T0" fmla="*/ 1302 w 1483"/>
              <a:gd name="T1" fmla="*/ 290 h 1251"/>
              <a:gd name="T2" fmla="*/ 1011 w 1483"/>
              <a:gd name="T3" fmla="*/ 177 h 1251"/>
              <a:gd name="T4" fmla="*/ 581 w 1483"/>
              <a:gd name="T5" fmla="*/ 0 h 1251"/>
              <a:gd name="T6" fmla="*/ 0 w 1483"/>
              <a:gd name="T7" fmla="*/ 243 h 1251"/>
              <a:gd name="T8" fmla="*/ 942 w 1483"/>
              <a:gd name="T9" fmla="*/ 1029 h 1251"/>
              <a:gd name="T10" fmla="*/ 1252 w 1483"/>
              <a:gd name="T11" fmla="*/ 892 h 1251"/>
              <a:gd name="T12" fmla="*/ 1483 w 1483"/>
              <a:gd name="T13" fmla="*/ 781 h 1251"/>
              <a:gd name="T14" fmla="*/ 600 w 1483"/>
              <a:gd name="T15" fmla="*/ 42 h 1251"/>
              <a:gd name="T16" fmla="*/ 600 w 1483"/>
              <a:gd name="T17" fmla="*/ 80 h 1251"/>
              <a:gd name="T18" fmla="*/ 942 w 1483"/>
              <a:gd name="T19" fmla="*/ 312 h 1251"/>
              <a:gd name="T20" fmla="*/ 583 w 1483"/>
              <a:gd name="T21" fmla="*/ 160 h 1251"/>
              <a:gd name="T22" fmla="*/ 942 w 1483"/>
              <a:gd name="T23" fmla="*/ 467 h 1251"/>
              <a:gd name="T24" fmla="*/ 583 w 1483"/>
              <a:gd name="T25" fmla="*/ 472 h 1251"/>
              <a:gd name="T26" fmla="*/ 583 w 1483"/>
              <a:gd name="T27" fmla="*/ 548 h 1251"/>
              <a:gd name="T28" fmla="*/ 942 w 1483"/>
              <a:gd name="T29" fmla="*/ 626 h 1251"/>
              <a:gd name="T30" fmla="*/ 583 w 1483"/>
              <a:gd name="T31" fmla="*/ 633 h 1251"/>
              <a:gd name="T32" fmla="*/ 942 w 1483"/>
              <a:gd name="T33" fmla="*/ 781 h 1251"/>
              <a:gd name="T34" fmla="*/ 583 w 1483"/>
              <a:gd name="T35" fmla="*/ 944 h 1251"/>
              <a:gd name="T36" fmla="*/ 583 w 1483"/>
              <a:gd name="T37" fmla="*/ 1022 h 1251"/>
              <a:gd name="T38" fmla="*/ 583 w 1483"/>
              <a:gd name="T39" fmla="*/ 1105 h 1251"/>
              <a:gd name="T40" fmla="*/ 583 w 1483"/>
              <a:gd name="T41" fmla="*/ 1178 h 1251"/>
              <a:gd name="T42" fmla="*/ 1252 w 1483"/>
              <a:gd name="T43" fmla="*/ 349 h 1251"/>
              <a:gd name="T44" fmla="*/ 1011 w 1483"/>
              <a:gd name="T45" fmla="*/ 288 h 1251"/>
              <a:gd name="T46" fmla="*/ 1011 w 1483"/>
              <a:gd name="T47" fmla="*/ 340 h 1251"/>
              <a:gd name="T48" fmla="*/ 1252 w 1483"/>
              <a:gd name="T49" fmla="*/ 465 h 1251"/>
              <a:gd name="T50" fmla="*/ 1011 w 1483"/>
              <a:gd name="T51" fmla="*/ 397 h 1251"/>
              <a:gd name="T52" fmla="*/ 1252 w 1483"/>
              <a:gd name="T53" fmla="*/ 571 h 1251"/>
              <a:gd name="T54" fmla="*/ 1011 w 1483"/>
              <a:gd name="T55" fmla="*/ 614 h 1251"/>
              <a:gd name="T56" fmla="*/ 1011 w 1483"/>
              <a:gd name="T57" fmla="*/ 663 h 1251"/>
              <a:gd name="T58" fmla="*/ 1252 w 1483"/>
              <a:gd name="T59" fmla="*/ 685 h 1251"/>
              <a:gd name="T60" fmla="*/ 1011 w 1483"/>
              <a:gd name="T61" fmla="*/ 722 h 1251"/>
              <a:gd name="T62" fmla="*/ 1252 w 1483"/>
              <a:gd name="T63" fmla="*/ 791 h 1251"/>
              <a:gd name="T64" fmla="*/ 1011 w 1483"/>
              <a:gd name="T65" fmla="*/ 989 h 1251"/>
              <a:gd name="T66" fmla="*/ 1252 w 1483"/>
              <a:gd name="T67" fmla="*/ 864 h 1251"/>
              <a:gd name="T68" fmla="*/ 1476 w 1483"/>
              <a:gd name="T69" fmla="*/ 401 h 1251"/>
              <a:gd name="T70" fmla="*/ 1311 w 1483"/>
              <a:gd name="T71" fmla="*/ 309 h 1251"/>
              <a:gd name="T72" fmla="*/ 1302 w 1483"/>
              <a:gd name="T73" fmla="*/ 824 h 1251"/>
              <a:gd name="T74" fmla="*/ 1481 w 1483"/>
              <a:gd name="T75" fmla="*/ 715 h 1251"/>
              <a:gd name="T76" fmla="*/ 1481 w 1483"/>
              <a:gd name="T77" fmla="*/ 692 h 1251"/>
              <a:gd name="T78" fmla="*/ 1302 w 1483"/>
              <a:gd name="T79" fmla="*/ 706 h 1251"/>
              <a:gd name="T80" fmla="*/ 1481 w 1483"/>
              <a:gd name="T81" fmla="*/ 666 h 1251"/>
              <a:gd name="T82" fmla="*/ 1302 w 1483"/>
              <a:gd name="T83" fmla="*/ 595 h 1251"/>
              <a:gd name="T84" fmla="*/ 1481 w 1483"/>
              <a:gd name="T85" fmla="*/ 567 h 1251"/>
              <a:gd name="T86" fmla="*/ 1481 w 1483"/>
              <a:gd name="T87" fmla="*/ 543 h 1251"/>
              <a:gd name="T88" fmla="*/ 1302 w 1483"/>
              <a:gd name="T89" fmla="*/ 479 h 1251"/>
              <a:gd name="T90" fmla="*/ 1481 w 1483"/>
              <a:gd name="T91" fmla="*/ 517 h 1251"/>
              <a:gd name="T92" fmla="*/ 1302 w 1483"/>
              <a:gd name="T93" fmla="*/ 368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3" h="1251">
                <a:moveTo>
                  <a:pt x="1481" y="425"/>
                </a:moveTo>
                <a:lnTo>
                  <a:pt x="1481" y="394"/>
                </a:lnTo>
                <a:lnTo>
                  <a:pt x="1302" y="290"/>
                </a:lnTo>
                <a:lnTo>
                  <a:pt x="1252" y="304"/>
                </a:lnTo>
                <a:lnTo>
                  <a:pt x="1252" y="316"/>
                </a:lnTo>
                <a:lnTo>
                  <a:pt x="1011" y="177"/>
                </a:lnTo>
                <a:lnTo>
                  <a:pt x="942" y="200"/>
                </a:lnTo>
                <a:lnTo>
                  <a:pt x="942" y="208"/>
                </a:lnTo>
                <a:lnTo>
                  <a:pt x="581" y="0"/>
                </a:lnTo>
                <a:lnTo>
                  <a:pt x="26" y="177"/>
                </a:lnTo>
                <a:lnTo>
                  <a:pt x="26" y="236"/>
                </a:lnTo>
                <a:lnTo>
                  <a:pt x="0" y="243"/>
                </a:lnTo>
                <a:lnTo>
                  <a:pt x="0" y="1067"/>
                </a:lnTo>
                <a:lnTo>
                  <a:pt x="560" y="1251"/>
                </a:lnTo>
                <a:lnTo>
                  <a:pt x="942" y="1029"/>
                </a:lnTo>
                <a:lnTo>
                  <a:pt x="942" y="1041"/>
                </a:lnTo>
                <a:lnTo>
                  <a:pt x="994" y="1041"/>
                </a:lnTo>
                <a:lnTo>
                  <a:pt x="1252" y="892"/>
                </a:lnTo>
                <a:lnTo>
                  <a:pt x="1252" y="895"/>
                </a:lnTo>
                <a:lnTo>
                  <a:pt x="1290" y="895"/>
                </a:lnTo>
                <a:lnTo>
                  <a:pt x="1483" y="781"/>
                </a:lnTo>
                <a:lnTo>
                  <a:pt x="1483" y="427"/>
                </a:lnTo>
                <a:lnTo>
                  <a:pt x="1481" y="425"/>
                </a:lnTo>
                <a:close/>
                <a:moveTo>
                  <a:pt x="600" y="42"/>
                </a:moveTo>
                <a:lnTo>
                  <a:pt x="942" y="229"/>
                </a:lnTo>
                <a:lnTo>
                  <a:pt x="942" y="255"/>
                </a:lnTo>
                <a:lnTo>
                  <a:pt x="600" y="80"/>
                </a:lnTo>
                <a:lnTo>
                  <a:pt x="600" y="42"/>
                </a:lnTo>
                <a:close/>
                <a:moveTo>
                  <a:pt x="583" y="160"/>
                </a:moveTo>
                <a:lnTo>
                  <a:pt x="942" y="312"/>
                </a:lnTo>
                <a:lnTo>
                  <a:pt x="942" y="363"/>
                </a:lnTo>
                <a:lnTo>
                  <a:pt x="583" y="234"/>
                </a:lnTo>
                <a:lnTo>
                  <a:pt x="583" y="160"/>
                </a:lnTo>
                <a:close/>
                <a:moveTo>
                  <a:pt x="583" y="316"/>
                </a:moveTo>
                <a:lnTo>
                  <a:pt x="942" y="418"/>
                </a:lnTo>
                <a:lnTo>
                  <a:pt x="942" y="467"/>
                </a:lnTo>
                <a:lnTo>
                  <a:pt x="583" y="394"/>
                </a:lnTo>
                <a:lnTo>
                  <a:pt x="583" y="316"/>
                </a:lnTo>
                <a:close/>
                <a:moveTo>
                  <a:pt x="583" y="472"/>
                </a:moveTo>
                <a:lnTo>
                  <a:pt x="942" y="524"/>
                </a:lnTo>
                <a:lnTo>
                  <a:pt x="942" y="571"/>
                </a:lnTo>
                <a:lnTo>
                  <a:pt x="583" y="548"/>
                </a:lnTo>
                <a:lnTo>
                  <a:pt x="583" y="472"/>
                </a:lnTo>
                <a:close/>
                <a:moveTo>
                  <a:pt x="583" y="633"/>
                </a:moveTo>
                <a:lnTo>
                  <a:pt x="942" y="626"/>
                </a:lnTo>
                <a:lnTo>
                  <a:pt x="942" y="678"/>
                </a:lnTo>
                <a:lnTo>
                  <a:pt x="583" y="706"/>
                </a:lnTo>
                <a:lnTo>
                  <a:pt x="583" y="633"/>
                </a:lnTo>
                <a:close/>
                <a:moveTo>
                  <a:pt x="583" y="789"/>
                </a:moveTo>
                <a:lnTo>
                  <a:pt x="942" y="732"/>
                </a:lnTo>
                <a:lnTo>
                  <a:pt x="942" y="781"/>
                </a:lnTo>
                <a:lnTo>
                  <a:pt x="583" y="862"/>
                </a:lnTo>
                <a:lnTo>
                  <a:pt x="583" y="789"/>
                </a:lnTo>
                <a:close/>
                <a:moveTo>
                  <a:pt x="583" y="944"/>
                </a:moveTo>
                <a:lnTo>
                  <a:pt x="942" y="838"/>
                </a:lnTo>
                <a:lnTo>
                  <a:pt x="942" y="885"/>
                </a:lnTo>
                <a:lnTo>
                  <a:pt x="583" y="1022"/>
                </a:lnTo>
                <a:lnTo>
                  <a:pt x="583" y="944"/>
                </a:lnTo>
                <a:close/>
                <a:moveTo>
                  <a:pt x="583" y="1178"/>
                </a:moveTo>
                <a:lnTo>
                  <a:pt x="583" y="1105"/>
                </a:lnTo>
                <a:lnTo>
                  <a:pt x="942" y="940"/>
                </a:lnTo>
                <a:lnTo>
                  <a:pt x="942" y="992"/>
                </a:lnTo>
                <a:lnTo>
                  <a:pt x="583" y="1178"/>
                </a:lnTo>
                <a:close/>
                <a:moveTo>
                  <a:pt x="1023" y="208"/>
                </a:moveTo>
                <a:lnTo>
                  <a:pt x="1252" y="333"/>
                </a:lnTo>
                <a:lnTo>
                  <a:pt x="1252" y="349"/>
                </a:lnTo>
                <a:lnTo>
                  <a:pt x="1023" y="234"/>
                </a:lnTo>
                <a:lnTo>
                  <a:pt x="1023" y="208"/>
                </a:lnTo>
                <a:close/>
                <a:moveTo>
                  <a:pt x="1011" y="288"/>
                </a:moveTo>
                <a:lnTo>
                  <a:pt x="1252" y="389"/>
                </a:lnTo>
                <a:lnTo>
                  <a:pt x="1252" y="427"/>
                </a:lnTo>
                <a:lnTo>
                  <a:pt x="1011" y="340"/>
                </a:lnTo>
                <a:lnTo>
                  <a:pt x="1011" y="288"/>
                </a:lnTo>
                <a:close/>
                <a:moveTo>
                  <a:pt x="1011" y="397"/>
                </a:moveTo>
                <a:lnTo>
                  <a:pt x="1252" y="465"/>
                </a:lnTo>
                <a:lnTo>
                  <a:pt x="1252" y="498"/>
                </a:lnTo>
                <a:lnTo>
                  <a:pt x="1011" y="448"/>
                </a:lnTo>
                <a:lnTo>
                  <a:pt x="1011" y="397"/>
                </a:lnTo>
                <a:close/>
                <a:moveTo>
                  <a:pt x="1011" y="503"/>
                </a:moveTo>
                <a:lnTo>
                  <a:pt x="1252" y="538"/>
                </a:lnTo>
                <a:lnTo>
                  <a:pt x="1252" y="571"/>
                </a:lnTo>
                <a:lnTo>
                  <a:pt x="1011" y="555"/>
                </a:lnTo>
                <a:lnTo>
                  <a:pt x="1011" y="503"/>
                </a:lnTo>
                <a:close/>
                <a:moveTo>
                  <a:pt x="1011" y="614"/>
                </a:moveTo>
                <a:lnTo>
                  <a:pt x="1252" y="609"/>
                </a:lnTo>
                <a:lnTo>
                  <a:pt x="1252" y="645"/>
                </a:lnTo>
                <a:lnTo>
                  <a:pt x="1011" y="663"/>
                </a:lnTo>
                <a:lnTo>
                  <a:pt x="1011" y="614"/>
                </a:lnTo>
                <a:close/>
                <a:moveTo>
                  <a:pt x="1011" y="722"/>
                </a:moveTo>
                <a:lnTo>
                  <a:pt x="1252" y="685"/>
                </a:lnTo>
                <a:lnTo>
                  <a:pt x="1252" y="718"/>
                </a:lnTo>
                <a:lnTo>
                  <a:pt x="1011" y="772"/>
                </a:lnTo>
                <a:lnTo>
                  <a:pt x="1011" y="722"/>
                </a:lnTo>
                <a:close/>
                <a:moveTo>
                  <a:pt x="1011" y="829"/>
                </a:moveTo>
                <a:lnTo>
                  <a:pt x="1252" y="756"/>
                </a:lnTo>
                <a:lnTo>
                  <a:pt x="1252" y="791"/>
                </a:lnTo>
                <a:lnTo>
                  <a:pt x="1011" y="883"/>
                </a:lnTo>
                <a:lnTo>
                  <a:pt x="1011" y="829"/>
                </a:lnTo>
                <a:close/>
                <a:moveTo>
                  <a:pt x="1011" y="989"/>
                </a:moveTo>
                <a:lnTo>
                  <a:pt x="1011" y="940"/>
                </a:lnTo>
                <a:lnTo>
                  <a:pt x="1252" y="829"/>
                </a:lnTo>
                <a:lnTo>
                  <a:pt x="1252" y="864"/>
                </a:lnTo>
                <a:lnTo>
                  <a:pt x="1011" y="989"/>
                </a:lnTo>
                <a:close/>
                <a:moveTo>
                  <a:pt x="1311" y="309"/>
                </a:moveTo>
                <a:lnTo>
                  <a:pt x="1476" y="401"/>
                </a:lnTo>
                <a:lnTo>
                  <a:pt x="1476" y="413"/>
                </a:lnTo>
                <a:lnTo>
                  <a:pt x="1311" y="328"/>
                </a:lnTo>
                <a:lnTo>
                  <a:pt x="1311" y="309"/>
                </a:lnTo>
                <a:close/>
                <a:moveTo>
                  <a:pt x="1481" y="767"/>
                </a:moveTo>
                <a:lnTo>
                  <a:pt x="1302" y="859"/>
                </a:lnTo>
                <a:lnTo>
                  <a:pt x="1302" y="824"/>
                </a:lnTo>
                <a:lnTo>
                  <a:pt x="1481" y="741"/>
                </a:lnTo>
                <a:lnTo>
                  <a:pt x="1481" y="767"/>
                </a:lnTo>
                <a:close/>
                <a:moveTo>
                  <a:pt x="1481" y="715"/>
                </a:moveTo>
                <a:lnTo>
                  <a:pt x="1302" y="784"/>
                </a:lnTo>
                <a:lnTo>
                  <a:pt x="1302" y="746"/>
                </a:lnTo>
                <a:lnTo>
                  <a:pt x="1481" y="692"/>
                </a:lnTo>
                <a:lnTo>
                  <a:pt x="1481" y="715"/>
                </a:lnTo>
                <a:close/>
                <a:moveTo>
                  <a:pt x="1481" y="666"/>
                </a:moveTo>
                <a:lnTo>
                  <a:pt x="1302" y="706"/>
                </a:lnTo>
                <a:lnTo>
                  <a:pt x="1302" y="670"/>
                </a:lnTo>
                <a:lnTo>
                  <a:pt x="1481" y="642"/>
                </a:lnTo>
                <a:lnTo>
                  <a:pt x="1481" y="666"/>
                </a:lnTo>
                <a:close/>
                <a:moveTo>
                  <a:pt x="1481" y="616"/>
                </a:moveTo>
                <a:lnTo>
                  <a:pt x="1302" y="630"/>
                </a:lnTo>
                <a:lnTo>
                  <a:pt x="1302" y="595"/>
                </a:lnTo>
                <a:lnTo>
                  <a:pt x="1481" y="593"/>
                </a:lnTo>
                <a:lnTo>
                  <a:pt x="1481" y="616"/>
                </a:lnTo>
                <a:close/>
                <a:moveTo>
                  <a:pt x="1481" y="567"/>
                </a:moveTo>
                <a:lnTo>
                  <a:pt x="1302" y="555"/>
                </a:lnTo>
                <a:lnTo>
                  <a:pt x="1302" y="519"/>
                </a:lnTo>
                <a:lnTo>
                  <a:pt x="1481" y="543"/>
                </a:lnTo>
                <a:lnTo>
                  <a:pt x="1481" y="567"/>
                </a:lnTo>
                <a:close/>
                <a:moveTo>
                  <a:pt x="1481" y="517"/>
                </a:moveTo>
                <a:lnTo>
                  <a:pt x="1302" y="479"/>
                </a:lnTo>
                <a:lnTo>
                  <a:pt x="1302" y="444"/>
                </a:lnTo>
                <a:lnTo>
                  <a:pt x="1481" y="493"/>
                </a:lnTo>
                <a:lnTo>
                  <a:pt x="1481" y="517"/>
                </a:lnTo>
                <a:close/>
                <a:moveTo>
                  <a:pt x="1481" y="467"/>
                </a:moveTo>
                <a:lnTo>
                  <a:pt x="1302" y="404"/>
                </a:lnTo>
                <a:lnTo>
                  <a:pt x="1302" y="368"/>
                </a:lnTo>
                <a:lnTo>
                  <a:pt x="1481" y="444"/>
                </a:lnTo>
                <a:lnTo>
                  <a:pt x="1481" y="467"/>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008272"/>
              </a:solidFill>
            </a:endParaRPr>
          </a:p>
        </p:txBody>
      </p:sp>
      <p:sp>
        <p:nvSpPr>
          <p:cNvPr id="100" name="TextBox 99"/>
          <p:cNvSpPr txBox="1"/>
          <p:nvPr/>
        </p:nvSpPr>
        <p:spPr>
          <a:xfrm>
            <a:off x="7988249" y="6144642"/>
            <a:ext cx="845777"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Global scale</a:t>
            </a:r>
          </a:p>
        </p:txBody>
      </p:sp>
      <p:grpSp>
        <p:nvGrpSpPr>
          <p:cNvPr id="105" name="Group 104"/>
          <p:cNvGrpSpPr>
            <a:grpSpLocks noChangeAspect="1"/>
          </p:cNvGrpSpPr>
          <p:nvPr/>
        </p:nvGrpSpPr>
        <p:grpSpPr>
          <a:xfrm>
            <a:off x="9964368" y="5545583"/>
            <a:ext cx="717140" cy="523974"/>
            <a:chOff x="9263605" y="5061782"/>
            <a:chExt cx="832926" cy="608572"/>
          </a:xfrm>
        </p:grpSpPr>
        <p:sp>
          <p:nvSpPr>
            <p:cNvPr id="101" name="Freeform 5"/>
            <p:cNvSpPr>
              <a:spLocks/>
            </p:cNvSpPr>
            <p:nvPr/>
          </p:nvSpPr>
          <p:spPr bwMode="auto">
            <a:xfrm>
              <a:off x="9263605" y="5061782"/>
              <a:ext cx="832926" cy="608572"/>
            </a:xfrm>
            <a:custGeom>
              <a:avLst/>
              <a:gdLst>
                <a:gd name="T0" fmla="*/ 882 w 889"/>
                <a:gd name="T1" fmla="*/ 348 h 569"/>
                <a:gd name="T2" fmla="*/ 843 w 889"/>
                <a:gd name="T3" fmla="*/ 284 h 569"/>
                <a:gd name="T4" fmla="*/ 760 w 889"/>
                <a:gd name="T5" fmla="*/ 235 h 569"/>
                <a:gd name="T6" fmla="*/ 761 w 889"/>
                <a:gd name="T7" fmla="*/ 227 h 569"/>
                <a:gd name="T8" fmla="*/ 534 w 889"/>
                <a:gd name="T9" fmla="*/ 0 h 569"/>
                <a:gd name="T10" fmla="*/ 478 w 889"/>
                <a:gd name="T11" fmla="*/ 7 h 569"/>
                <a:gd name="T12" fmla="*/ 409 w 889"/>
                <a:gd name="T13" fmla="*/ 37 h 569"/>
                <a:gd name="T14" fmla="*/ 352 w 889"/>
                <a:gd name="T15" fmla="*/ 91 h 569"/>
                <a:gd name="T16" fmla="*/ 277 w 889"/>
                <a:gd name="T17" fmla="*/ 69 h 569"/>
                <a:gd name="T18" fmla="*/ 139 w 889"/>
                <a:gd name="T19" fmla="*/ 207 h 569"/>
                <a:gd name="T20" fmla="*/ 141 w 889"/>
                <a:gd name="T21" fmla="*/ 231 h 569"/>
                <a:gd name="T22" fmla="*/ 45 w 889"/>
                <a:gd name="T23" fmla="*/ 284 h 569"/>
                <a:gd name="T24" fmla="*/ 8 w 889"/>
                <a:gd name="T25" fmla="*/ 348 h 569"/>
                <a:gd name="T26" fmla="*/ 0 w 889"/>
                <a:gd name="T27" fmla="*/ 398 h 569"/>
                <a:gd name="T28" fmla="*/ 178 w 889"/>
                <a:gd name="T29" fmla="*/ 569 h 569"/>
                <a:gd name="T30" fmla="*/ 409 w 889"/>
                <a:gd name="T31" fmla="*/ 569 h 569"/>
                <a:gd name="T32" fmla="*/ 478 w 889"/>
                <a:gd name="T33" fmla="*/ 569 h 569"/>
                <a:gd name="T34" fmla="*/ 711 w 889"/>
                <a:gd name="T35" fmla="*/ 569 h 569"/>
                <a:gd name="T36" fmla="*/ 889 w 889"/>
                <a:gd name="T37" fmla="*/ 398 h 569"/>
                <a:gd name="T38" fmla="*/ 882 w 889"/>
                <a:gd name="T39" fmla="*/ 34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9" h="569">
                  <a:moveTo>
                    <a:pt x="882" y="348"/>
                  </a:moveTo>
                  <a:cubicBezTo>
                    <a:pt x="874" y="323"/>
                    <a:pt x="861" y="302"/>
                    <a:pt x="843" y="284"/>
                  </a:cubicBezTo>
                  <a:cubicBezTo>
                    <a:pt x="821" y="261"/>
                    <a:pt x="793" y="244"/>
                    <a:pt x="760" y="235"/>
                  </a:cubicBezTo>
                  <a:cubicBezTo>
                    <a:pt x="760" y="232"/>
                    <a:pt x="761" y="230"/>
                    <a:pt x="761" y="227"/>
                  </a:cubicBezTo>
                  <a:cubicBezTo>
                    <a:pt x="761" y="101"/>
                    <a:pt x="659" y="0"/>
                    <a:pt x="534" y="0"/>
                  </a:cubicBezTo>
                  <a:cubicBezTo>
                    <a:pt x="514" y="0"/>
                    <a:pt x="496" y="2"/>
                    <a:pt x="478" y="7"/>
                  </a:cubicBezTo>
                  <a:cubicBezTo>
                    <a:pt x="453" y="13"/>
                    <a:pt x="430" y="24"/>
                    <a:pt x="409" y="37"/>
                  </a:cubicBezTo>
                  <a:cubicBezTo>
                    <a:pt x="387" y="52"/>
                    <a:pt x="368" y="70"/>
                    <a:pt x="352" y="91"/>
                  </a:cubicBezTo>
                  <a:cubicBezTo>
                    <a:pt x="331" y="77"/>
                    <a:pt x="305" y="69"/>
                    <a:pt x="277" y="69"/>
                  </a:cubicBezTo>
                  <a:cubicBezTo>
                    <a:pt x="201" y="69"/>
                    <a:pt x="139" y="131"/>
                    <a:pt x="139" y="207"/>
                  </a:cubicBezTo>
                  <a:cubicBezTo>
                    <a:pt x="139" y="215"/>
                    <a:pt x="140" y="223"/>
                    <a:pt x="141" y="231"/>
                  </a:cubicBezTo>
                  <a:cubicBezTo>
                    <a:pt x="103" y="239"/>
                    <a:pt x="70" y="257"/>
                    <a:pt x="45" y="284"/>
                  </a:cubicBezTo>
                  <a:cubicBezTo>
                    <a:pt x="28" y="302"/>
                    <a:pt x="15" y="323"/>
                    <a:pt x="8" y="348"/>
                  </a:cubicBezTo>
                  <a:cubicBezTo>
                    <a:pt x="3" y="364"/>
                    <a:pt x="0" y="380"/>
                    <a:pt x="0" y="398"/>
                  </a:cubicBezTo>
                  <a:cubicBezTo>
                    <a:pt x="0" y="496"/>
                    <a:pt x="80" y="569"/>
                    <a:pt x="178" y="569"/>
                  </a:cubicBezTo>
                  <a:cubicBezTo>
                    <a:pt x="221" y="569"/>
                    <a:pt x="313" y="569"/>
                    <a:pt x="409" y="569"/>
                  </a:cubicBezTo>
                  <a:cubicBezTo>
                    <a:pt x="432" y="569"/>
                    <a:pt x="455" y="569"/>
                    <a:pt x="478" y="569"/>
                  </a:cubicBezTo>
                  <a:cubicBezTo>
                    <a:pt x="579" y="569"/>
                    <a:pt x="674" y="569"/>
                    <a:pt x="711" y="569"/>
                  </a:cubicBezTo>
                  <a:cubicBezTo>
                    <a:pt x="810" y="569"/>
                    <a:pt x="889" y="496"/>
                    <a:pt x="889" y="398"/>
                  </a:cubicBezTo>
                  <a:cubicBezTo>
                    <a:pt x="889" y="380"/>
                    <a:pt x="887" y="363"/>
                    <a:pt x="882" y="348"/>
                  </a:cubicBezTo>
                  <a:close/>
                </a:path>
              </a:pathLst>
            </a:custGeom>
            <a:solidFill>
              <a:srgbClr val="FFFFFF"/>
            </a:solidFill>
            <a:ln w="28575">
              <a:no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Light" charset="0"/>
              </a:endParaRPr>
            </a:p>
          </p:txBody>
        </p:sp>
        <p:pic>
          <p:nvPicPr>
            <p:cNvPr id="104" name="Picture 103"/>
            <p:cNvPicPr/>
            <p:nvPr/>
          </p:nvPicPr>
          <p:blipFill>
            <a:blip r:embed="rId25"/>
            <a:stretch>
              <a:fillRect/>
            </a:stretch>
          </p:blipFill>
          <p:spPr bwMode="auto">
            <a:xfrm>
              <a:off x="9476156" y="5195720"/>
              <a:ext cx="421469" cy="421469"/>
            </a:xfrm>
            <a:prstGeom prst="rect">
              <a:avLst/>
            </a:prstGeom>
            <a:noFill/>
            <a:ln>
              <a:noFill/>
            </a:ln>
          </p:spPr>
        </p:pic>
      </p:grpSp>
      <p:sp>
        <p:nvSpPr>
          <p:cNvPr id="106" name="TextBox 105"/>
          <p:cNvSpPr txBox="1"/>
          <p:nvPr/>
        </p:nvSpPr>
        <p:spPr>
          <a:xfrm>
            <a:off x="9894451" y="6138705"/>
            <a:ext cx="872492"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 Active</a:t>
            </a:r>
            <a:br>
              <a:rPr lang="en-US" sz="980"/>
            </a:br>
            <a:r>
              <a:rPr lang="en-US" sz="980"/>
              <a:t>Directory</a:t>
            </a:r>
          </a:p>
        </p:txBody>
      </p:sp>
      <p:sp>
        <p:nvSpPr>
          <p:cNvPr id="108" name="TextBox 107"/>
          <p:cNvSpPr txBox="1"/>
          <p:nvPr/>
        </p:nvSpPr>
        <p:spPr>
          <a:xfrm>
            <a:off x="8891518" y="6144642"/>
            <a:ext cx="844205"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Corporate</a:t>
            </a:r>
            <a:br>
              <a:rPr lang="en-US" sz="980"/>
            </a:br>
            <a:r>
              <a:rPr lang="en-US" sz="980"/>
              <a:t>connectivity</a:t>
            </a:r>
          </a:p>
        </p:txBody>
      </p:sp>
      <p:sp>
        <p:nvSpPr>
          <p:cNvPr id="109" name="TextBox 108"/>
          <p:cNvSpPr txBox="1"/>
          <p:nvPr/>
        </p:nvSpPr>
        <p:spPr>
          <a:xfrm>
            <a:off x="11032929" y="3121111"/>
            <a:ext cx="551908"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Drupal</a:t>
            </a:r>
          </a:p>
        </p:txBody>
      </p:sp>
      <p:pic>
        <p:nvPicPr>
          <p:cNvPr id="110" name="Picture 109"/>
          <p:cNvPicPr>
            <a:picLocks noChangeAspect="1"/>
          </p:cNvPicPr>
          <p:nvPr/>
        </p:nvPicPr>
        <p:blipFill>
          <a:blip r:embed="rId26"/>
          <a:stretch>
            <a:fillRect/>
          </a:stretch>
        </p:blipFill>
        <p:spPr>
          <a:xfrm>
            <a:off x="10994613" y="5538804"/>
            <a:ext cx="568541" cy="537529"/>
          </a:xfrm>
          <a:prstGeom prst="rect">
            <a:avLst/>
          </a:prstGeom>
        </p:spPr>
      </p:pic>
      <p:sp>
        <p:nvSpPr>
          <p:cNvPr id="111" name="TextBox 110"/>
          <p:cNvSpPr txBox="1"/>
          <p:nvPr/>
        </p:nvSpPr>
        <p:spPr>
          <a:xfrm>
            <a:off x="10782528" y="6144642"/>
            <a:ext cx="936924"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Dedicated</a:t>
            </a:r>
            <a:br>
              <a:rPr lang="en-US" sz="980"/>
            </a:br>
            <a:r>
              <a:rPr lang="en-US" sz="980"/>
              <a:t>environments</a:t>
            </a:r>
          </a:p>
        </p:txBody>
      </p:sp>
      <p:grpSp>
        <p:nvGrpSpPr>
          <p:cNvPr id="112" name="Group 111"/>
          <p:cNvGrpSpPr/>
          <p:nvPr/>
        </p:nvGrpSpPr>
        <p:grpSpPr>
          <a:xfrm>
            <a:off x="288272" y="1844058"/>
            <a:ext cx="3211113" cy="3196481"/>
            <a:chOff x="827088" y="-3463925"/>
            <a:chExt cx="3833812" cy="3816350"/>
          </a:xfrm>
        </p:grpSpPr>
        <p:sp>
          <p:nvSpPr>
            <p:cNvPr id="11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grpSp>
      <p:sp>
        <p:nvSpPr>
          <p:cNvPr id="121" name="Rectangle 120"/>
          <p:cNvSpPr/>
          <p:nvPr/>
        </p:nvSpPr>
        <p:spPr>
          <a:xfrm>
            <a:off x="317875" y="5089515"/>
            <a:ext cx="3181511" cy="693970"/>
          </a:xfrm>
          <a:prstGeom prst="rect">
            <a:avLst/>
          </a:prstGeom>
        </p:spPr>
        <p:txBody>
          <a:bodyPr wrap="square">
            <a:spAutoFit/>
          </a:bodyPr>
          <a:lstStyle/>
          <a:p>
            <a:pPr algn="ctr" defTabSz="914225"/>
            <a:r>
              <a:rPr lang="en-US" sz="3921" kern="0">
                <a:gradFill>
                  <a:gsLst>
                    <a:gs pos="0">
                      <a:schemeClr val="tx1"/>
                    </a:gs>
                    <a:gs pos="100000">
                      <a:schemeClr val="tx1"/>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1" kern="0">
              <a:gradFill>
                <a:gsLst>
                  <a:gs pos="0">
                    <a:schemeClr val="tx1"/>
                  </a:gs>
                  <a:gs pos="100000">
                    <a:schemeClr val="tx1"/>
                  </a:gs>
                </a:gsLst>
                <a:lin ang="5400000" scaled="1"/>
              </a:gradFill>
            </a:endParaRPr>
          </a:p>
        </p:txBody>
      </p:sp>
      <p:grpSp>
        <p:nvGrpSpPr>
          <p:cNvPr id="11" name="Group 4"/>
          <p:cNvGrpSpPr>
            <a:grpSpLocks noChangeAspect="1"/>
          </p:cNvGrpSpPr>
          <p:nvPr/>
        </p:nvGrpSpPr>
        <p:grpSpPr bwMode="auto">
          <a:xfrm>
            <a:off x="7776544" y="720943"/>
            <a:ext cx="806782" cy="673030"/>
            <a:chOff x="5006" y="441"/>
            <a:chExt cx="567" cy="473"/>
          </a:xfrm>
        </p:grpSpPr>
        <p:sp>
          <p:nvSpPr>
            <p:cNvPr id="13" name="Freeform 5"/>
            <p:cNvSpPr>
              <a:spLocks noEditPoints="1"/>
            </p:cNvSpPr>
            <p:nvPr/>
          </p:nvSpPr>
          <p:spPr bwMode="auto">
            <a:xfrm>
              <a:off x="5171" y="441"/>
              <a:ext cx="214" cy="213"/>
            </a:xfrm>
            <a:custGeom>
              <a:avLst/>
              <a:gdLst>
                <a:gd name="T0" fmla="*/ 432 w 432"/>
                <a:gd name="T1" fmla="*/ 191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9 h 432"/>
                <a:gd name="T14" fmla="*/ 294 w 432"/>
                <a:gd name="T15" fmla="*/ 74 h 432"/>
                <a:gd name="T16" fmla="*/ 261 w 432"/>
                <a:gd name="T17" fmla="*/ 60 h 432"/>
                <a:gd name="T18" fmla="*/ 239 w 432"/>
                <a:gd name="T19" fmla="*/ 0 h 432"/>
                <a:gd name="T20" fmla="*/ 190 w 432"/>
                <a:gd name="T21" fmla="*/ 0 h 432"/>
                <a:gd name="T22" fmla="*/ 188 w 432"/>
                <a:gd name="T23" fmla="*/ 7 h 432"/>
                <a:gd name="T24" fmla="*/ 171 w 432"/>
                <a:gd name="T25" fmla="*/ 60 h 432"/>
                <a:gd name="T26" fmla="*/ 137 w 432"/>
                <a:gd name="T27" fmla="*/ 74 h 432"/>
                <a:gd name="T28" fmla="*/ 80 w 432"/>
                <a:gd name="T29" fmla="*/ 47 h 432"/>
                <a:gd name="T30" fmla="*/ 45 w 432"/>
                <a:gd name="T31" fmla="*/ 82 h 432"/>
                <a:gd name="T32" fmla="*/ 49 w 432"/>
                <a:gd name="T33" fmla="*/ 88 h 432"/>
                <a:gd name="T34" fmla="*/ 73 w 432"/>
                <a:gd name="T35" fmla="*/ 137 h 432"/>
                <a:gd name="T36" fmla="*/ 59 w 432"/>
                <a:gd name="T37" fmla="*/ 171 h 432"/>
                <a:gd name="T38" fmla="*/ 0 w 432"/>
                <a:gd name="T39" fmla="*/ 193 h 432"/>
                <a:gd name="T40" fmla="*/ 0 w 432"/>
                <a:gd name="T41" fmla="*/ 242 h 432"/>
                <a:gd name="T42" fmla="*/ 7 w 432"/>
                <a:gd name="T43" fmla="*/ 244 h 432"/>
                <a:gd name="T44" fmla="*/ 59 w 432"/>
                <a:gd name="T45" fmla="*/ 261 h 432"/>
                <a:gd name="T46" fmla="*/ 74 w 432"/>
                <a:gd name="T47" fmla="*/ 295 h 432"/>
                <a:gd name="T48" fmla="*/ 47 w 432"/>
                <a:gd name="T49" fmla="*/ 352 h 432"/>
                <a:gd name="T50" fmla="*/ 81 w 432"/>
                <a:gd name="T51" fmla="*/ 387 h 432"/>
                <a:gd name="T52" fmla="*/ 87 w 432"/>
                <a:gd name="T53" fmla="*/ 384 h 432"/>
                <a:gd name="T54" fmla="*/ 137 w 432"/>
                <a:gd name="T55" fmla="*/ 359 h 432"/>
                <a:gd name="T56" fmla="*/ 171 w 432"/>
                <a:gd name="T57" fmla="*/ 373 h 432"/>
                <a:gd name="T58" fmla="*/ 192 w 432"/>
                <a:gd name="T59" fmla="*/ 432 h 432"/>
                <a:gd name="T60" fmla="*/ 241 w 432"/>
                <a:gd name="T61" fmla="*/ 432 h 432"/>
                <a:gd name="T62" fmla="*/ 244 w 432"/>
                <a:gd name="T63" fmla="*/ 425 h 432"/>
                <a:gd name="T64" fmla="*/ 261 w 432"/>
                <a:gd name="T65" fmla="*/ 373 h 432"/>
                <a:gd name="T66" fmla="*/ 295 w 432"/>
                <a:gd name="T67" fmla="*/ 359 h 432"/>
                <a:gd name="T68" fmla="*/ 352 w 432"/>
                <a:gd name="T69" fmla="*/ 386 h 432"/>
                <a:gd name="T70" fmla="*/ 387 w 432"/>
                <a:gd name="T71" fmla="*/ 351 h 432"/>
                <a:gd name="T72" fmla="*/ 383 w 432"/>
                <a:gd name="T73" fmla="*/ 344 h 432"/>
                <a:gd name="T74" fmla="*/ 358 w 432"/>
                <a:gd name="T75" fmla="*/ 295 h 432"/>
                <a:gd name="T76" fmla="*/ 372 w 432"/>
                <a:gd name="T77" fmla="*/ 261 h 432"/>
                <a:gd name="T78" fmla="*/ 431 w 432"/>
                <a:gd name="T79" fmla="*/ 240 h 432"/>
                <a:gd name="T80" fmla="*/ 432 w 432"/>
                <a:gd name="T81" fmla="*/ 191 h 432"/>
                <a:gd name="T82" fmla="*/ 294 w 432"/>
                <a:gd name="T83" fmla="*/ 216 h 432"/>
                <a:gd name="T84" fmla="*/ 216 w 432"/>
                <a:gd name="T85" fmla="*/ 294 h 432"/>
                <a:gd name="T86" fmla="*/ 137 w 432"/>
                <a:gd name="T87" fmla="*/ 216 h 432"/>
                <a:gd name="T88" fmla="*/ 216 w 432"/>
                <a:gd name="T89" fmla="*/ 138 h 432"/>
                <a:gd name="T90" fmla="*/ 294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1"/>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9"/>
                    <a:pt x="344" y="49"/>
                    <a:pt x="344" y="49"/>
                  </a:cubicBezTo>
                  <a:cubicBezTo>
                    <a:pt x="294" y="74"/>
                    <a:pt x="294" y="74"/>
                    <a:pt x="294" y="74"/>
                  </a:cubicBezTo>
                  <a:cubicBezTo>
                    <a:pt x="261" y="60"/>
                    <a:pt x="261" y="60"/>
                    <a:pt x="261" y="60"/>
                  </a:cubicBezTo>
                  <a:cubicBezTo>
                    <a:pt x="239" y="0"/>
                    <a:pt x="239" y="0"/>
                    <a:pt x="239" y="0"/>
                  </a:cubicBezTo>
                  <a:cubicBezTo>
                    <a:pt x="190" y="0"/>
                    <a:pt x="190" y="0"/>
                    <a:pt x="190" y="0"/>
                  </a:cubicBezTo>
                  <a:cubicBezTo>
                    <a:pt x="188" y="7"/>
                    <a:pt x="188" y="7"/>
                    <a:pt x="188" y="7"/>
                  </a:cubicBezTo>
                  <a:cubicBezTo>
                    <a:pt x="171" y="60"/>
                    <a:pt x="171" y="60"/>
                    <a:pt x="171" y="60"/>
                  </a:cubicBezTo>
                  <a:cubicBezTo>
                    <a:pt x="137" y="74"/>
                    <a:pt x="137" y="74"/>
                    <a:pt x="137" y="74"/>
                  </a:cubicBezTo>
                  <a:cubicBezTo>
                    <a:pt x="80" y="47"/>
                    <a:pt x="80" y="47"/>
                    <a:pt x="80" y="47"/>
                  </a:cubicBezTo>
                  <a:cubicBezTo>
                    <a:pt x="45" y="82"/>
                    <a:pt x="45" y="82"/>
                    <a:pt x="45" y="82"/>
                  </a:cubicBezTo>
                  <a:cubicBezTo>
                    <a:pt x="49" y="88"/>
                    <a:pt x="49" y="88"/>
                    <a:pt x="49" y="88"/>
                  </a:cubicBezTo>
                  <a:cubicBezTo>
                    <a:pt x="73" y="137"/>
                    <a:pt x="73" y="137"/>
                    <a:pt x="73" y="137"/>
                  </a:cubicBezTo>
                  <a:cubicBezTo>
                    <a:pt x="59" y="171"/>
                    <a:pt x="59" y="171"/>
                    <a:pt x="59" y="171"/>
                  </a:cubicBezTo>
                  <a:cubicBezTo>
                    <a:pt x="0" y="193"/>
                    <a:pt x="0" y="193"/>
                    <a:pt x="0" y="193"/>
                  </a:cubicBezTo>
                  <a:cubicBezTo>
                    <a:pt x="0" y="242"/>
                    <a:pt x="0" y="242"/>
                    <a:pt x="0" y="242"/>
                  </a:cubicBezTo>
                  <a:cubicBezTo>
                    <a:pt x="7" y="244"/>
                    <a:pt x="7" y="244"/>
                    <a:pt x="7" y="244"/>
                  </a:cubicBezTo>
                  <a:cubicBezTo>
                    <a:pt x="59" y="261"/>
                    <a:pt x="59" y="261"/>
                    <a:pt x="59" y="261"/>
                  </a:cubicBezTo>
                  <a:cubicBezTo>
                    <a:pt x="74" y="295"/>
                    <a:pt x="74" y="295"/>
                    <a:pt x="74" y="295"/>
                  </a:cubicBezTo>
                  <a:cubicBezTo>
                    <a:pt x="47" y="352"/>
                    <a:pt x="47" y="352"/>
                    <a:pt x="47" y="352"/>
                  </a:cubicBezTo>
                  <a:cubicBezTo>
                    <a:pt x="81" y="387"/>
                    <a:pt x="81" y="387"/>
                    <a:pt x="81" y="387"/>
                  </a:cubicBezTo>
                  <a:cubicBezTo>
                    <a:pt x="87" y="384"/>
                    <a:pt x="87" y="384"/>
                    <a:pt x="87" y="384"/>
                  </a:cubicBezTo>
                  <a:cubicBezTo>
                    <a:pt x="137" y="359"/>
                    <a:pt x="137" y="359"/>
                    <a:pt x="137" y="359"/>
                  </a:cubicBezTo>
                  <a:cubicBezTo>
                    <a:pt x="171" y="373"/>
                    <a:pt x="171" y="373"/>
                    <a:pt x="171" y="373"/>
                  </a:cubicBezTo>
                  <a:cubicBezTo>
                    <a:pt x="192" y="432"/>
                    <a:pt x="192" y="432"/>
                    <a:pt x="192" y="432"/>
                  </a:cubicBezTo>
                  <a:cubicBezTo>
                    <a:pt x="241" y="432"/>
                    <a:pt x="241" y="432"/>
                    <a:pt x="241" y="432"/>
                  </a:cubicBezTo>
                  <a:cubicBezTo>
                    <a:pt x="244" y="425"/>
                    <a:pt x="244" y="425"/>
                    <a:pt x="244" y="425"/>
                  </a:cubicBezTo>
                  <a:cubicBezTo>
                    <a:pt x="261" y="373"/>
                    <a:pt x="261" y="373"/>
                    <a:pt x="261" y="373"/>
                  </a:cubicBezTo>
                  <a:cubicBezTo>
                    <a:pt x="295" y="359"/>
                    <a:pt x="295" y="359"/>
                    <a:pt x="295" y="359"/>
                  </a:cubicBezTo>
                  <a:cubicBezTo>
                    <a:pt x="352" y="386"/>
                    <a:pt x="352" y="386"/>
                    <a:pt x="352" y="386"/>
                  </a:cubicBezTo>
                  <a:cubicBezTo>
                    <a:pt x="387" y="351"/>
                    <a:pt x="387" y="351"/>
                    <a:pt x="387" y="351"/>
                  </a:cubicBezTo>
                  <a:cubicBezTo>
                    <a:pt x="383" y="344"/>
                    <a:pt x="383" y="344"/>
                    <a:pt x="383" y="344"/>
                  </a:cubicBezTo>
                  <a:cubicBezTo>
                    <a:pt x="358" y="295"/>
                    <a:pt x="358" y="295"/>
                    <a:pt x="358" y="295"/>
                  </a:cubicBezTo>
                  <a:cubicBezTo>
                    <a:pt x="372" y="261"/>
                    <a:pt x="372" y="261"/>
                    <a:pt x="372" y="261"/>
                  </a:cubicBezTo>
                  <a:cubicBezTo>
                    <a:pt x="431" y="240"/>
                    <a:pt x="431" y="240"/>
                    <a:pt x="431" y="240"/>
                  </a:cubicBezTo>
                  <a:cubicBezTo>
                    <a:pt x="432" y="191"/>
                    <a:pt x="432" y="191"/>
                    <a:pt x="432" y="191"/>
                  </a:cubicBezTo>
                  <a:close/>
                  <a:moveTo>
                    <a:pt x="294" y="216"/>
                  </a:moveTo>
                  <a:cubicBezTo>
                    <a:pt x="294" y="259"/>
                    <a:pt x="259" y="294"/>
                    <a:pt x="216" y="294"/>
                  </a:cubicBezTo>
                  <a:cubicBezTo>
                    <a:pt x="173" y="294"/>
                    <a:pt x="137" y="259"/>
                    <a:pt x="137" y="216"/>
                  </a:cubicBezTo>
                  <a:cubicBezTo>
                    <a:pt x="137" y="173"/>
                    <a:pt x="173" y="138"/>
                    <a:pt x="216" y="138"/>
                  </a:cubicBezTo>
                  <a:cubicBezTo>
                    <a:pt x="259" y="138"/>
                    <a:pt x="294" y="173"/>
                    <a:pt x="294"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Freeform 6"/>
            <p:cNvSpPr>
              <a:spLocks noEditPoints="1"/>
            </p:cNvSpPr>
            <p:nvPr/>
          </p:nvSpPr>
          <p:spPr bwMode="auto">
            <a:xfrm>
              <a:off x="5359" y="588"/>
              <a:ext cx="214" cy="213"/>
            </a:xfrm>
            <a:custGeom>
              <a:avLst/>
              <a:gdLst>
                <a:gd name="T0" fmla="*/ 432 w 432"/>
                <a:gd name="T1" fmla="*/ 190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8 h 432"/>
                <a:gd name="T14" fmla="*/ 295 w 432"/>
                <a:gd name="T15" fmla="*/ 73 h 432"/>
                <a:gd name="T16" fmla="*/ 261 w 432"/>
                <a:gd name="T17" fmla="*/ 59 h 432"/>
                <a:gd name="T18" fmla="*/ 240 w 432"/>
                <a:gd name="T19" fmla="*/ 0 h 432"/>
                <a:gd name="T20" fmla="*/ 191 w 432"/>
                <a:gd name="T21" fmla="*/ 0 h 432"/>
                <a:gd name="T22" fmla="*/ 188 w 432"/>
                <a:gd name="T23" fmla="*/ 7 h 432"/>
                <a:gd name="T24" fmla="*/ 171 w 432"/>
                <a:gd name="T25" fmla="*/ 59 h 432"/>
                <a:gd name="T26" fmla="*/ 137 w 432"/>
                <a:gd name="T27" fmla="*/ 73 h 432"/>
                <a:gd name="T28" fmla="*/ 80 w 432"/>
                <a:gd name="T29" fmla="*/ 46 h 432"/>
                <a:gd name="T30" fmla="*/ 45 w 432"/>
                <a:gd name="T31" fmla="*/ 81 h 432"/>
                <a:gd name="T32" fmla="*/ 49 w 432"/>
                <a:gd name="T33" fmla="*/ 88 h 432"/>
                <a:gd name="T34" fmla="*/ 74 w 432"/>
                <a:gd name="T35" fmla="*/ 137 h 432"/>
                <a:gd name="T36" fmla="*/ 59 w 432"/>
                <a:gd name="T37" fmla="*/ 171 h 432"/>
                <a:gd name="T38" fmla="*/ 0 w 432"/>
                <a:gd name="T39" fmla="*/ 192 h 432"/>
                <a:gd name="T40" fmla="*/ 0 w 432"/>
                <a:gd name="T41" fmla="*/ 241 h 432"/>
                <a:gd name="T42" fmla="*/ 7 w 432"/>
                <a:gd name="T43" fmla="*/ 244 h 432"/>
                <a:gd name="T44" fmla="*/ 60 w 432"/>
                <a:gd name="T45" fmla="*/ 261 h 432"/>
                <a:gd name="T46" fmla="*/ 74 w 432"/>
                <a:gd name="T47" fmla="*/ 295 h 432"/>
                <a:gd name="T48" fmla="*/ 47 w 432"/>
                <a:gd name="T49" fmla="*/ 352 h 432"/>
                <a:gd name="T50" fmla="*/ 81 w 432"/>
                <a:gd name="T51" fmla="*/ 386 h 432"/>
                <a:gd name="T52" fmla="*/ 88 w 432"/>
                <a:gd name="T53" fmla="*/ 383 h 432"/>
                <a:gd name="T54" fmla="*/ 137 w 432"/>
                <a:gd name="T55" fmla="*/ 358 h 432"/>
                <a:gd name="T56" fmla="*/ 171 w 432"/>
                <a:gd name="T57" fmla="*/ 372 h 432"/>
                <a:gd name="T58" fmla="*/ 193 w 432"/>
                <a:gd name="T59" fmla="*/ 432 h 432"/>
                <a:gd name="T60" fmla="*/ 241 w 432"/>
                <a:gd name="T61" fmla="*/ 432 h 432"/>
                <a:gd name="T62" fmla="*/ 244 w 432"/>
                <a:gd name="T63" fmla="*/ 425 h 432"/>
                <a:gd name="T64" fmla="*/ 261 w 432"/>
                <a:gd name="T65" fmla="*/ 372 h 432"/>
                <a:gd name="T66" fmla="*/ 295 w 432"/>
                <a:gd name="T67" fmla="*/ 358 h 432"/>
                <a:gd name="T68" fmla="*/ 352 w 432"/>
                <a:gd name="T69" fmla="*/ 385 h 432"/>
                <a:gd name="T70" fmla="*/ 387 w 432"/>
                <a:gd name="T71" fmla="*/ 350 h 432"/>
                <a:gd name="T72" fmla="*/ 383 w 432"/>
                <a:gd name="T73" fmla="*/ 344 h 432"/>
                <a:gd name="T74" fmla="*/ 358 w 432"/>
                <a:gd name="T75" fmla="*/ 295 h 432"/>
                <a:gd name="T76" fmla="*/ 372 w 432"/>
                <a:gd name="T77" fmla="*/ 260 h 432"/>
                <a:gd name="T78" fmla="*/ 432 w 432"/>
                <a:gd name="T79" fmla="*/ 239 h 432"/>
                <a:gd name="T80" fmla="*/ 432 w 432"/>
                <a:gd name="T81" fmla="*/ 190 h 432"/>
                <a:gd name="T82" fmla="*/ 290 w 432"/>
                <a:gd name="T83" fmla="*/ 216 h 432"/>
                <a:gd name="T84" fmla="*/ 216 w 432"/>
                <a:gd name="T85" fmla="*/ 290 h 432"/>
                <a:gd name="T86" fmla="*/ 141 w 432"/>
                <a:gd name="T87" fmla="*/ 216 h 432"/>
                <a:gd name="T88" fmla="*/ 216 w 432"/>
                <a:gd name="T89" fmla="*/ 141 h 432"/>
                <a:gd name="T90" fmla="*/ 290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0"/>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8"/>
                    <a:pt x="344" y="48"/>
                    <a:pt x="344" y="48"/>
                  </a:cubicBezTo>
                  <a:cubicBezTo>
                    <a:pt x="295" y="73"/>
                    <a:pt x="295" y="73"/>
                    <a:pt x="295" y="73"/>
                  </a:cubicBezTo>
                  <a:cubicBezTo>
                    <a:pt x="261" y="59"/>
                    <a:pt x="261" y="59"/>
                    <a:pt x="261" y="59"/>
                  </a:cubicBezTo>
                  <a:cubicBezTo>
                    <a:pt x="240" y="0"/>
                    <a:pt x="240" y="0"/>
                    <a:pt x="240" y="0"/>
                  </a:cubicBezTo>
                  <a:cubicBezTo>
                    <a:pt x="191" y="0"/>
                    <a:pt x="191" y="0"/>
                    <a:pt x="191" y="0"/>
                  </a:cubicBezTo>
                  <a:cubicBezTo>
                    <a:pt x="188" y="7"/>
                    <a:pt x="188" y="7"/>
                    <a:pt x="188" y="7"/>
                  </a:cubicBezTo>
                  <a:cubicBezTo>
                    <a:pt x="171" y="59"/>
                    <a:pt x="171" y="59"/>
                    <a:pt x="171" y="59"/>
                  </a:cubicBezTo>
                  <a:cubicBezTo>
                    <a:pt x="137" y="73"/>
                    <a:pt x="137" y="73"/>
                    <a:pt x="137" y="73"/>
                  </a:cubicBezTo>
                  <a:cubicBezTo>
                    <a:pt x="80" y="46"/>
                    <a:pt x="80" y="46"/>
                    <a:pt x="80" y="46"/>
                  </a:cubicBezTo>
                  <a:cubicBezTo>
                    <a:pt x="45" y="81"/>
                    <a:pt x="45" y="81"/>
                    <a:pt x="45" y="81"/>
                  </a:cubicBezTo>
                  <a:cubicBezTo>
                    <a:pt x="49" y="88"/>
                    <a:pt x="49" y="88"/>
                    <a:pt x="49" y="88"/>
                  </a:cubicBezTo>
                  <a:cubicBezTo>
                    <a:pt x="74" y="137"/>
                    <a:pt x="74" y="137"/>
                    <a:pt x="74" y="137"/>
                  </a:cubicBezTo>
                  <a:cubicBezTo>
                    <a:pt x="59" y="171"/>
                    <a:pt x="59" y="171"/>
                    <a:pt x="59" y="171"/>
                  </a:cubicBezTo>
                  <a:cubicBezTo>
                    <a:pt x="0" y="192"/>
                    <a:pt x="0" y="192"/>
                    <a:pt x="0" y="192"/>
                  </a:cubicBezTo>
                  <a:cubicBezTo>
                    <a:pt x="0" y="241"/>
                    <a:pt x="0" y="241"/>
                    <a:pt x="0" y="241"/>
                  </a:cubicBezTo>
                  <a:cubicBezTo>
                    <a:pt x="7" y="244"/>
                    <a:pt x="7" y="244"/>
                    <a:pt x="7" y="244"/>
                  </a:cubicBezTo>
                  <a:cubicBezTo>
                    <a:pt x="60" y="261"/>
                    <a:pt x="60" y="261"/>
                    <a:pt x="60" y="261"/>
                  </a:cubicBezTo>
                  <a:cubicBezTo>
                    <a:pt x="74" y="295"/>
                    <a:pt x="74" y="295"/>
                    <a:pt x="74" y="295"/>
                  </a:cubicBezTo>
                  <a:cubicBezTo>
                    <a:pt x="47" y="352"/>
                    <a:pt x="47" y="352"/>
                    <a:pt x="47" y="352"/>
                  </a:cubicBezTo>
                  <a:cubicBezTo>
                    <a:pt x="81" y="386"/>
                    <a:pt x="81" y="386"/>
                    <a:pt x="81" y="386"/>
                  </a:cubicBezTo>
                  <a:cubicBezTo>
                    <a:pt x="88" y="383"/>
                    <a:pt x="88" y="383"/>
                    <a:pt x="88" y="383"/>
                  </a:cubicBezTo>
                  <a:cubicBezTo>
                    <a:pt x="137" y="358"/>
                    <a:pt x="137" y="358"/>
                    <a:pt x="137" y="358"/>
                  </a:cubicBezTo>
                  <a:cubicBezTo>
                    <a:pt x="171" y="372"/>
                    <a:pt x="171" y="372"/>
                    <a:pt x="171" y="372"/>
                  </a:cubicBezTo>
                  <a:cubicBezTo>
                    <a:pt x="193" y="432"/>
                    <a:pt x="193" y="432"/>
                    <a:pt x="193" y="432"/>
                  </a:cubicBezTo>
                  <a:cubicBezTo>
                    <a:pt x="241" y="432"/>
                    <a:pt x="241" y="432"/>
                    <a:pt x="241" y="432"/>
                  </a:cubicBezTo>
                  <a:cubicBezTo>
                    <a:pt x="244" y="425"/>
                    <a:pt x="244" y="425"/>
                    <a:pt x="244" y="425"/>
                  </a:cubicBezTo>
                  <a:cubicBezTo>
                    <a:pt x="261" y="372"/>
                    <a:pt x="261" y="372"/>
                    <a:pt x="261" y="372"/>
                  </a:cubicBezTo>
                  <a:cubicBezTo>
                    <a:pt x="295" y="358"/>
                    <a:pt x="295" y="358"/>
                    <a:pt x="295" y="358"/>
                  </a:cubicBezTo>
                  <a:cubicBezTo>
                    <a:pt x="352" y="385"/>
                    <a:pt x="352" y="385"/>
                    <a:pt x="352" y="385"/>
                  </a:cubicBezTo>
                  <a:cubicBezTo>
                    <a:pt x="387" y="350"/>
                    <a:pt x="387" y="350"/>
                    <a:pt x="387" y="350"/>
                  </a:cubicBezTo>
                  <a:cubicBezTo>
                    <a:pt x="383" y="344"/>
                    <a:pt x="383" y="344"/>
                    <a:pt x="383" y="344"/>
                  </a:cubicBezTo>
                  <a:cubicBezTo>
                    <a:pt x="358" y="295"/>
                    <a:pt x="358" y="295"/>
                    <a:pt x="358" y="295"/>
                  </a:cubicBezTo>
                  <a:cubicBezTo>
                    <a:pt x="372" y="260"/>
                    <a:pt x="372" y="260"/>
                    <a:pt x="372" y="260"/>
                  </a:cubicBezTo>
                  <a:cubicBezTo>
                    <a:pt x="432" y="239"/>
                    <a:pt x="432" y="239"/>
                    <a:pt x="432" y="239"/>
                  </a:cubicBezTo>
                  <a:cubicBezTo>
                    <a:pt x="432" y="190"/>
                    <a:pt x="432" y="190"/>
                    <a:pt x="432" y="190"/>
                  </a:cubicBezTo>
                  <a:close/>
                  <a:moveTo>
                    <a:pt x="290" y="216"/>
                  </a:moveTo>
                  <a:cubicBezTo>
                    <a:pt x="290" y="257"/>
                    <a:pt x="257" y="290"/>
                    <a:pt x="216" y="290"/>
                  </a:cubicBezTo>
                  <a:cubicBezTo>
                    <a:pt x="175" y="290"/>
                    <a:pt x="141" y="257"/>
                    <a:pt x="141" y="216"/>
                  </a:cubicBezTo>
                  <a:cubicBezTo>
                    <a:pt x="141" y="174"/>
                    <a:pt x="175" y="141"/>
                    <a:pt x="216" y="141"/>
                  </a:cubicBezTo>
                  <a:cubicBezTo>
                    <a:pt x="257" y="141"/>
                    <a:pt x="290" y="174"/>
                    <a:pt x="290"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7"/>
            <p:cNvSpPr>
              <a:spLocks noEditPoints="1"/>
            </p:cNvSpPr>
            <p:nvPr/>
          </p:nvSpPr>
          <p:spPr bwMode="auto">
            <a:xfrm>
              <a:off x="5006" y="652"/>
              <a:ext cx="262" cy="262"/>
            </a:xfrm>
            <a:custGeom>
              <a:avLst/>
              <a:gdLst>
                <a:gd name="T0" fmla="*/ 529 w 529"/>
                <a:gd name="T1" fmla="*/ 234 h 530"/>
                <a:gd name="T2" fmla="*/ 520 w 529"/>
                <a:gd name="T3" fmla="*/ 231 h 530"/>
                <a:gd name="T4" fmla="*/ 456 w 529"/>
                <a:gd name="T5" fmla="*/ 210 h 530"/>
                <a:gd name="T6" fmla="*/ 439 w 529"/>
                <a:gd name="T7" fmla="*/ 169 h 530"/>
                <a:gd name="T8" fmla="*/ 472 w 529"/>
                <a:gd name="T9" fmla="*/ 99 h 530"/>
                <a:gd name="T10" fmla="*/ 429 w 529"/>
                <a:gd name="T11" fmla="*/ 56 h 530"/>
                <a:gd name="T12" fmla="*/ 421 w 529"/>
                <a:gd name="T13" fmla="*/ 60 h 530"/>
                <a:gd name="T14" fmla="*/ 361 w 529"/>
                <a:gd name="T15" fmla="*/ 91 h 530"/>
                <a:gd name="T16" fmla="*/ 319 w 529"/>
                <a:gd name="T17" fmla="*/ 74 h 530"/>
                <a:gd name="T18" fmla="*/ 293 w 529"/>
                <a:gd name="T19" fmla="*/ 0 h 530"/>
                <a:gd name="T20" fmla="*/ 233 w 529"/>
                <a:gd name="T21" fmla="*/ 0 h 530"/>
                <a:gd name="T22" fmla="*/ 230 w 529"/>
                <a:gd name="T23" fmla="*/ 9 h 530"/>
                <a:gd name="T24" fmla="*/ 209 w 529"/>
                <a:gd name="T25" fmla="*/ 74 h 530"/>
                <a:gd name="T26" fmla="*/ 168 w 529"/>
                <a:gd name="T27" fmla="*/ 91 h 530"/>
                <a:gd name="T28" fmla="*/ 98 w 529"/>
                <a:gd name="T29" fmla="*/ 58 h 530"/>
                <a:gd name="T30" fmla="*/ 55 w 529"/>
                <a:gd name="T31" fmla="*/ 100 h 530"/>
                <a:gd name="T32" fmla="*/ 59 w 529"/>
                <a:gd name="T33" fmla="*/ 108 h 530"/>
                <a:gd name="T34" fmla="*/ 90 w 529"/>
                <a:gd name="T35" fmla="*/ 169 h 530"/>
                <a:gd name="T36" fmla="*/ 72 w 529"/>
                <a:gd name="T37" fmla="*/ 210 h 530"/>
                <a:gd name="T38" fmla="*/ 0 w 529"/>
                <a:gd name="T39" fmla="*/ 236 h 530"/>
                <a:gd name="T40" fmla="*/ 0 w 529"/>
                <a:gd name="T41" fmla="*/ 297 h 530"/>
                <a:gd name="T42" fmla="*/ 8 w 529"/>
                <a:gd name="T43" fmla="*/ 300 h 530"/>
                <a:gd name="T44" fmla="*/ 73 w 529"/>
                <a:gd name="T45" fmla="*/ 321 h 530"/>
                <a:gd name="T46" fmla="*/ 90 w 529"/>
                <a:gd name="T47" fmla="*/ 362 h 530"/>
                <a:gd name="T48" fmla="*/ 57 w 529"/>
                <a:gd name="T49" fmla="*/ 432 h 530"/>
                <a:gd name="T50" fmla="*/ 99 w 529"/>
                <a:gd name="T51" fmla="*/ 474 h 530"/>
                <a:gd name="T52" fmla="*/ 107 w 529"/>
                <a:gd name="T53" fmla="*/ 471 h 530"/>
                <a:gd name="T54" fmla="*/ 168 w 529"/>
                <a:gd name="T55" fmla="*/ 440 h 530"/>
                <a:gd name="T56" fmla="*/ 209 w 529"/>
                <a:gd name="T57" fmla="*/ 457 h 530"/>
                <a:gd name="T58" fmla="*/ 236 w 529"/>
                <a:gd name="T59" fmla="*/ 530 h 530"/>
                <a:gd name="T60" fmla="*/ 296 w 529"/>
                <a:gd name="T61" fmla="*/ 530 h 530"/>
                <a:gd name="T62" fmla="*/ 298 w 529"/>
                <a:gd name="T63" fmla="*/ 522 h 530"/>
                <a:gd name="T64" fmla="*/ 319 w 529"/>
                <a:gd name="T65" fmla="*/ 457 h 530"/>
                <a:gd name="T66" fmla="*/ 361 w 529"/>
                <a:gd name="T67" fmla="*/ 440 h 530"/>
                <a:gd name="T68" fmla="*/ 431 w 529"/>
                <a:gd name="T69" fmla="*/ 472 h 530"/>
                <a:gd name="T70" fmla="*/ 474 w 529"/>
                <a:gd name="T71" fmla="*/ 430 h 530"/>
                <a:gd name="T72" fmla="*/ 469 w 529"/>
                <a:gd name="T73" fmla="*/ 422 h 530"/>
                <a:gd name="T74" fmla="*/ 439 w 529"/>
                <a:gd name="T75" fmla="*/ 362 h 530"/>
                <a:gd name="T76" fmla="*/ 456 w 529"/>
                <a:gd name="T77" fmla="*/ 320 h 530"/>
                <a:gd name="T78" fmla="*/ 529 w 529"/>
                <a:gd name="T79" fmla="*/ 294 h 530"/>
                <a:gd name="T80" fmla="*/ 529 w 529"/>
                <a:gd name="T81" fmla="*/ 234 h 530"/>
                <a:gd name="T82" fmla="*/ 529 w 529"/>
                <a:gd name="T83" fmla="*/ 234 h 530"/>
                <a:gd name="T84" fmla="*/ 349 w 529"/>
                <a:gd name="T85" fmla="*/ 265 h 530"/>
                <a:gd name="T86" fmla="*/ 264 w 529"/>
                <a:gd name="T87" fmla="*/ 350 h 530"/>
                <a:gd name="T88" fmla="*/ 180 w 529"/>
                <a:gd name="T89" fmla="*/ 265 h 530"/>
                <a:gd name="T90" fmla="*/ 264 w 529"/>
                <a:gd name="T91" fmla="*/ 181 h 530"/>
                <a:gd name="T92" fmla="*/ 349 w 529"/>
                <a:gd name="T93"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9" h="530">
                  <a:moveTo>
                    <a:pt x="529" y="234"/>
                  </a:moveTo>
                  <a:cubicBezTo>
                    <a:pt x="520" y="231"/>
                    <a:pt x="520" y="231"/>
                    <a:pt x="520" y="231"/>
                  </a:cubicBezTo>
                  <a:cubicBezTo>
                    <a:pt x="456" y="210"/>
                    <a:pt x="456" y="210"/>
                    <a:pt x="456" y="210"/>
                  </a:cubicBezTo>
                  <a:cubicBezTo>
                    <a:pt x="439" y="169"/>
                    <a:pt x="439" y="169"/>
                    <a:pt x="439" y="169"/>
                  </a:cubicBezTo>
                  <a:cubicBezTo>
                    <a:pt x="472" y="99"/>
                    <a:pt x="472" y="99"/>
                    <a:pt x="472" y="99"/>
                  </a:cubicBezTo>
                  <a:cubicBezTo>
                    <a:pt x="429" y="56"/>
                    <a:pt x="429" y="56"/>
                    <a:pt x="429" y="56"/>
                  </a:cubicBezTo>
                  <a:cubicBezTo>
                    <a:pt x="421" y="60"/>
                    <a:pt x="421" y="60"/>
                    <a:pt x="421" y="60"/>
                  </a:cubicBezTo>
                  <a:cubicBezTo>
                    <a:pt x="361" y="91"/>
                    <a:pt x="361" y="91"/>
                    <a:pt x="361" y="91"/>
                  </a:cubicBezTo>
                  <a:cubicBezTo>
                    <a:pt x="319" y="74"/>
                    <a:pt x="319" y="74"/>
                    <a:pt x="319" y="74"/>
                  </a:cubicBezTo>
                  <a:cubicBezTo>
                    <a:pt x="293" y="0"/>
                    <a:pt x="293" y="0"/>
                    <a:pt x="293" y="0"/>
                  </a:cubicBezTo>
                  <a:cubicBezTo>
                    <a:pt x="233" y="0"/>
                    <a:pt x="233" y="0"/>
                    <a:pt x="233" y="0"/>
                  </a:cubicBezTo>
                  <a:cubicBezTo>
                    <a:pt x="230" y="9"/>
                    <a:pt x="230" y="9"/>
                    <a:pt x="230" y="9"/>
                  </a:cubicBezTo>
                  <a:cubicBezTo>
                    <a:pt x="209" y="74"/>
                    <a:pt x="209" y="74"/>
                    <a:pt x="209" y="74"/>
                  </a:cubicBezTo>
                  <a:cubicBezTo>
                    <a:pt x="168" y="91"/>
                    <a:pt x="168" y="91"/>
                    <a:pt x="168" y="91"/>
                  </a:cubicBezTo>
                  <a:cubicBezTo>
                    <a:pt x="98" y="58"/>
                    <a:pt x="98" y="58"/>
                    <a:pt x="98" y="58"/>
                  </a:cubicBezTo>
                  <a:cubicBezTo>
                    <a:pt x="55" y="100"/>
                    <a:pt x="55" y="100"/>
                    <a:pt x="55" y="100"/>
                  </a:cubicBezTo>
                  <a:cubicBezTo>
                    <a:pt x="59" y="108"/>
                    <a:pt x="59" y="108"/>
                    <a:pt x="59" y="108"/>
                  </a:cubicBezTo>
                  <a:cubicBezTo>
                    <a:pt x="90" y="169"/>
                    <a:pt x="90" y="169"/>
                    <a:pt x="90" y="169"/>
                  </a:cubicBezTo>
                  <a:cubicBezTo>
                    <a:pt x="72" y="210"/>
                    <a:pt x="72" y="210"/>
                    <a:pt x="72" y="210"/>
                  </a:cubicBezTo>
                  <a:cubicBezTo>
                    <a:pt x="0" y="236"/>
                    <a:pt x="0" y="236"/>
                    <a:pt x="0" y="236"/>
                  </a:cubicBezTo>
                  <a:cubicBezTo>
                    <a:pt x="0" y="297"/>
                    <a:pt x="0" y="297"/>
                    <a:pt x="0" y="297"/>
                  </a:cubicBezTo>
                  <a:cubicBezTo>
                    <a:pt x="8" y="300"/>
                    <a:pt x="8" y="300"/>
                    <a:pt x="8" y="300"/>
                  </a:cubicBezTo>
                  <a:cubicBezTo>
                    <a:pt x="73" y="321"/>
                    <a:pt x="73" y="321"/>
                    <a:pt x="73" y="321"/>
                  </a:cubicBezTo>
                  <a:cubicBezTo>
                    <a:pt x="90" y="362"/>
                    <a:pt x="90" y="362"/>
                    <a:pt x="90" y="362"/>
                  </a:cubicBezTo>
                  <a:cubicBezTo>
                    <a:pt x="57" y="432"/>
                    <a:pt x="57" y="432"/>
                    <a:pt x="57" y="432"/>
                  </a:cubicBezTo>
                  <a:cubicBezTo>
                    <a:pt x="99" y="474"/>
                    <a:pt x="99" y="474"/>
                    <a:pt x="99" y="474"/>
                  </a:cubicBezTo>
                  <a:cubicBezTo>
                    <a:pt x="107" y="471"/>
                    <a:pt x="107" y="471"/>
                    <a:pt x="107" y="471"/>
                  </a:cubicBezTo>
                  <a:cubicBezTo>
                    <a:pt x="168" y="440"/>
                    <a:pt x="168" y="440"/>
                    <a:pt x="168" y="440"/>
                  </a:cubicBezTo>
                  <a:cubicBezTo>
                    <a:pt x="209" y="457"/>
                    <a:pt x="209" y="457"/>
                    <a:pt x="209" y="457"/>
                  </a:cubicBezTo>
                  <a:cubicBezTo>
                    <a:pt x="236" y="530"/>
                    <a:pt x="236" y="530"/>
                    <a:pt x="236" y="530"/>
                  </a:cubicBezTo>
                  <a:cubicBezTo>
                    <a:pt x="296" y="530"/>
                    <a:pt x="296" y="530"/>
                    <a:pt x="296" y="530"/>
                  </a:cubicBezTo>
                  <a:cubicBezTo>
                    <a:pt x="298" y="522"/>
                    <a:pt x="298" y="522"/>
                    <a:pt x="298" y="522"/>
                  </a:cubicBezTo>
                  <a:cubicBezTo>
                    <a:pt x="319" y="457"/>
                    <a:pt x="319" y="457"/>
                    <a:pt x="319" y="457"/>
                  </a:cubicBezTo>
                  <a:cubicBezTo>
                    <a:pt x="361" y="440"/>
                    <a:pt x="361" y="440"/>
                    <a:pt x="361" y="440"/>
                  </a:cubicBezTo>
                  <a:cubicBezTo>
                    <a:pt x="431" y="472"/>
                    <a:pt x="431" y="472"/>
                    <a:pt x="431" y="472"/>
                  </a:cubicBezTo>
                  <a:cubicBezTo>
                    <a:pt x="474" y="430"/>
                    <a:pt x="474" y="430"/>
                    <a:pt x="474" y="430"/>
                  </a:cubicBezTo>
                  <a:cubicBezTo>
                    <a:pt x="469" y="422"/>
                    <a:pt x="469" y="422"/>
                    <a:pt x="469" y="422"/>
                  </a:cubicBezTo>
                  <a:cubicBezTo>
                    <a:pt x="439" y="362"/>
                    <a:pt x="439" y="362"/>
                    <a:pt x="439" y="362"/>
                  </a:cubicBezTo>
                  <a:cubicBezTo>
                    <a:pt x="456" y="320"/>
                    <a:pt x="456" y="320"/>
                    <a:pt x="456" y="320"/>
                  </a:cubicBezTo>
                  <a:cubicBezTo>
                    <a:pt x="529" y="294"/>
                    <a:pt x="529" y="294"/>
                    <a:pt x="529" y="294"/>
                  </a:cubicBezTo>
                  <a:cubicBezTo>
                    <a:pt x="529" y="234"/>
                    <a:pt x="529" y="234"/>
                    <a:pt x="529" y="234"/>
                  </a:cubicBezTo>
                  <a:cubicBezTo>
                    <a:pt x="529" y="234"/>
                    <a:pt x="529" y="234"/>
                    <a:pt x="529" y="234"/>
                  </a:cubicBezTo>
                  <a:close/>
                  <a:moveTo>
                    <a:pt x="349" y="265"/>
                  </a:moveTo>
                  <a:cubicBezTo>
                    <a:pt x="349" y="312"/>
                    <a:pt x="311" y="350"/>
                    <a:pt x="264" y="350"/>
                  </a:cubicBezTo>
                  <a:cubicBezTo>
                    <a:pt x="218" y="350"/>
                    <a:pt x="180" y="312"/>
                    <a:pt x="180" y="265"/>
                  </a:cubicBezTo>
                  <a:cubicBezTo>
                    <a:pt x="180" y="219"/>
                    <a:pt x="218" y="181"/>
                    <a:pt x="264" y="181"/>
                  </a:cubicBezTo>
                  <a:cubicBezTo>
                    <a:pt x="311" y="181"/>
                    <a:pt x="349" y="219"/>
                    <a:pt x="349" y="2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22" name="Group 121"/>
          <p:cNvGrpSpPr>
            <a:grpSpLocks noChangeAspect="1"/>
          </p:cNvGrpSpPr>
          <p:nvPr/>
        </p:nvGrpSpPr>
        <p:grpSpPr>
          <a:xfrm>
            <a:off x="8944215" y="716058"/>
            <a:ext cx="717140" cy="682803"/>
            <a:chOff x="9010657" y="654050"/>
            <a:chExt cx="828668" cy="788992"/>
          </a:xfrm>
        </p:grpSpPr>
        <p:grpSp>
          <p:nvGrpSpPr>
            <p:cNvPr id="29" name="Group 19"/>
            <p:cNvGrpSpPr>
              <a:grpSpLocks noChangeAspect="1"/>
            </p:cNvGrpSpPr>
            <p:nvPr/>
          </p:nvGrpSpPr>
          <p:grpSpPr bwMode="auto">
            <a:xfrm>
              <a:off x="9417050" y="654050"/>
              <a:ext cx="422275" cy="393700"/>
              <a:chOff x="5932" y="412"/>
              <a:chExt cx="266" cy="248"/>
            </a:xfrm>
          </p:grpSpPr>
          <p:sp>
            <p:nvSpPr>
              <p:cNvPr id="30" name="AutoShape 18"/>
              <p:cNvSpPr>
                <a:spLocks noChangeAspect="1" noChangeArrowheads="1" noTextEdit="1"/>
              </p:cNvSpPr>
              <p:nvPr/>
            </p:nvSpPr>
            <p:spPr bwMode="auto">
              <a:xfrm>
                <a:off x="5932" y="412"/>
                <a:ext cx="26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1" name="Freeform 20"/>
              <p:cNvSpPr>
                <a:spLocks/>
              </p:cNvSpPr>
              <p:nvPr/>
            </p:nvSpPr>
            <p:spPr bwMode="auto">
              <a:xfrm>
                <a:off x="5915" y="412"/>
                <a:ext cx="300" cy="248"/>
              </a:xfrm>
              <a:custGeom>
                <a:avLst/>
                <a:gdLst>
                  <a:gd name="T0" fmla="*/ 682 w 887"/>
                  <a:gd name="T1" fmla="*/ 704 h 785"/>
                  <a:gd name="T2" fmla="*/ 444 w 887"/>
                  <a:gd name="T3" fmla="*/ 785 h 785"/>
                  <a:gd name="T4" fmla="*/ 132 w 887"/>
                  <a:gd name="T5" fmla="*/ 631 h 785"/>
                  <a:gd name="T6" fmla="*/ 205 w 887"/>
                  <a:gd name="T7" fmla="*/ 81 h 785"/>
                  <a:gd name="T8" fmla="*/ 443 w 887"/>
                  <a:gd name="T9" fmla="*/ 0 h 785"/>
                  <a:gd name="T10" fmla="*/ 755 w 887"/>
                  <a:gd name="T11" fmla="*/ 154 h 785"/>
                  <a:gd name="T12" fmla="*/ 682 w 887"/>
                  <a:gd name="T13" fmla="*/ 704 h 785"/>
                </a:gdLst>
                <a:ahLst/>
                <a:cxnLst>
                  <a:cxn ang="0">
                    <a:pos x="T0" y="T1"/>
                  </a:cxn>
                  <a:cxn ang="0">
                    <a:pos x="T2" y="T3"/>
                  </a:cxn>
                  <a:cxn ang="0">
                    <a:pos x="T4" y="T5"/>
                  </a:cxn>
                  <a:cxn ang="0">
                    <a:pos x="T6" y="T7"/>
                  </a:cxn>
                  <a:cxn ang="0">
                    <a:pos x="T8" y="T9"/>
                  </a:cxn>
                  <a:cxn ang="0">
                    <a:pos x="T10" y="T11"/>
                  </a:cxn>
                  <a:cxn ang="0">
                    <a:pos x="T12" y="T13"/>
                  </a:cxn>
                </a:cxnLst>
                <a:rect l="0" t="0" r="r" b="b"/>
                <a:pathLst>
                  <a:path w="887" h="785">
                    <a:moveTo>
                      <a:pt x="682" y="704"/>
                    </a:moveTo>
                    <a:cubicBezTo>
                      <a:pt x="611" y="758"/>
                      <a:pt x="527" y="785"/>
                      <a:pt x="444" y="785"/>
                    </a:cubicBezTo>
                    <a:cubicBezTo>
                      <a:pt x="326" y="785"/>
                      <a:pt x="209" y="732"/>
                      <a:pt x="132" y="631"/>
                    </a:cubicBezTo>
                    <a:cubicBezTo>
                      <a:pt x="0" y="459"/>
                      <a:pt x="33" y="213"/>
                      <a:pt x="205" y="81"/>
                    </a:cubicBezTo>
                    <a:cubicBezTo>
                      <a:pt x="276" y="26"/>
                      <a:pt x="360" y="0"/>
                      <a:pt x="443" y="0"/>
                    </a:cubicBezTo>
                    <a:cubicBezTo>
                      <a:pt x="561" y="0"/>
                      <a:pt x="678" y="53"/>
                      <a:pt x="755" y="154"/>
                    </a:cubicBezTo>
                    <a:cubicBezTo>
                      <a:pt x="887" y="326"/>
                      <a:pt x="854" y="572"/>
                      <a:pt x="682" y="704"/>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2" name="Freeform 21"/>
              <p:cNvSpPr>
                <a:spLocks/>
              </p:cNvSpPr>
              <p:nvPr/>
            </p:nvSpPr>
            <p:spPr bwMode="auto">
              <a:xfrm>
                <a:off x="5915" y="412"/>
                <a:ext cx="300" cy="248"/>
              </a:xfrm>
              <a:custGeom>
                <a:avLst/>
                <a:gdLst>
                  <a:gd name="T0" fmla="*/ 682 w 887"/>
                  <a:gd name="T1" fmla="*/ 704 h 785"/>
                  <a:gd name="T2" fmla="*/ 444 w 887"/>
                  <a:gd name="T3" fmla="*/ 785 h 785"/>
                  <a:gd name="T4" fmla="*/ 132 w 887"/>
                  <a:gd name="T5" fmla="*/ 631 h 785"/>
                  <a:gd name="T6" fmla="*/ 205 w 887"/>
                  <a:gd name="T7" fmla="*/ 81 h 785"/>
                  <a:gd name="T8" fmla="*/ 443 w 887"/>
                  <a:gd name="T9" fmla="*/ 0 h 785"/>
                  <a:gd name="T10" fmla="*/ 755 w 887"/>
                  <a:gd name="T11" fmla="*/ 154 h 785"/>
                  <a:gd name="T12" fmla="*/ 682 w 887"/>
                  <a:gd name="T13" fmla="*/ 704 h 785"/>
                </a:gdLst>
                <a:ahLst/>
                <a:cxnLst>
                  <a:cxn ang="0">
                    <a:pos x="T0" y="T1"/>
                  </a:cxn>
                  <a:cxn ang="0">
                    <a:pos x="T2" y="T3"/>
                  </a:cxn>
                  <a:cxn ang="0">
                    <a:pos x="T4" y="T5"/>
                  </a:cxn>
                  <a:cxn ang="0">
                    <a:pos x="T6" y="T7"/>
                  </a:cxn>
                  <a:cxn ang="0">
                    <a:pos x="T8" y="T9"/>
                  </a:cxn>
                  <a:cxn ang="0">
                    <a:pos x="T10" y="T11"/>
                  </a:cxn>
                  <a:cxn ang="0">
                    <a:pos x="T12" y="T13"/>
                  </a:cxn>
                </a:cxnLst>
                <a:rect l="0" t="0" r="r" b="b"/>
                <a:pathLst>
                  <a:path w="887" h="785">
                    <a:moveTo>
                      <a:pt x="682" y="704"/>
                    </a:moveTo>
                    <a:cubicBezTo>
                      <a:pt x="611" y="758"/>
                      <a:pt x="527" y="785"/>
                      <a:pt x="444" y="785"/>
                    </a:cubicBezTo>
                    <a:cubicBezTo>
                      <a:pt x="326" y="785"/>
                      <a:pt x="209" y="732"/>
                      <a:pt x="132" y="631"/>
                    </a:cubicBezTo>
                    <a:cubicBezTo>
                      <a:pt x="0" y="459"/>
                      <a:pt x="33" y="213"/>
                      <a:pt x="205" y="81"/>
                    </a:cubicBezTo>
                    <a:cubicBezTo>
                      <a:pt x="276" y="26"/>
                      <a:pt x="360" y="0"/>
                      <a:pt x="443" y="0"/>
                    </a:cubicBezTo>
                    <a:cubicBezTo>
                      <a:pt x="561" y="0"/>
                      <a:pt x="678" y="53"/>
                      <a:pt x="755" y="154"/>
                    </a:cubicBezTo>
                    <a:cubicBezTo>
                      <a:pt x="887" y="326"/>
                      <a:pt x="854" y="572"/>
                      <a:pt x="682" y="7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Freeform 22"/>
              <p:cNvSpPr>
                <a:spLocks/>
              </p:cNvSpPr>
              <p:nvPr/>
            </p:nvSpPr>
            <p:spPr bwMode="auto">
              <a:xfrm>
                <a:off x="5951" y="449"/>
                <a:ext cx="37" cy="89"/>
              </a:xfrm>
              <a:custGeom>
                <a:avLst/>
                <a:gdLst>
                  <a:gd name="T0" fmla="*/ 69 w 108"/>
                  <a:gd name="T1" fmla="*/ 282 h 282"/>
                  <a:gd name="T2" fmla="*/ 108 w 108"/>
                  <a:gd name="T3" fmla="*/ 217 h 282"/>
                  <a:gd name="T4" fmla="*/ 55 w 108"/>
                  <a:gd name="T5" fmla="*/ 0 h 282"/>
                  <a:gd name="T6" fmla="*/ 13 w 108"/>
                  <a:gd name="T7" fmla="*/ 52 h 282"/>
                  <a:gd name="T8" fmla="*/ 69 w 108"/>
                  <a:gd name="T9" fmla="*/ 282 h 282"/>
                </a:gdLst>
                <a:ahLst/>
                <a:cxnLst>
                  <a:cxn ang="0">
                    <a:pos x="T0" y="T1"/>
                  </a:cxn>
                  <a:cxn ang="0">
                    <a:pos x="T2" y="T3"/>
                  </a:cxn>
                  <a:cxn ang="0">
                    <a:pos x="T4" y="T5"/>
                  </a:cxn>
                  <a:cxn ang="0">
                    <a:pos x="T6" y="T7"/>
                  </a:cxn>
                  <a:cxn ang="0">
                    <a:pos x="T8" y="T9"/>
                  </a:cxn>
                </a:cxnLst>
                <a:rect l="0" t="0" r="r" b="b"/>
                <a:pathLst>
                  <a:path w="108" h="282">
                    <a:moveTo>
                      <a:pt x="69" y="282"/>
                    </a:moveTo>
                    <a:cubicBezTo>
                      <a:pt x="80" y="261"/>
                      <a:pt x="93" y="239"/>
                      <a:pt x="108" y="217"/>
                    </a:cubicBezTo>
                    <a:cubicBezTo>
                      <a:pt x="46" y="119"/>
                      <a:pt x="49" y="38"/>
                      <a:pt x="55" y="0"/>
                    </a:cubicBezTo>
                    <a:cubicBezTo>
                      <a:pt x="40" y="17"/>
                      <a:pt x="26" y="34"/>
                      <a:pt x="13" y="52"/>
                    </a:cubicBezTo>
                    <a:cubicBezTo>
                      <a:pt x="1" y="103"/>
                      <a:pt x="0" y="184"/>
                      <a:pt x="69" y="28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Freeform 23"/>
              <p:cNvSpPr>
                <a:spLocks/>
              </p:cNvSpPr>
              <p:nvPr/>
            </p:nvSpPr>
            <p:spPr bwMode="auto">
              <a:xfrm>
                <a:off x="5996" y="542"/>
                <a:ext cx="179" cy="83"/>
              </a:xfrm>
              <a:custGeom>
                <a:avLst/>
                <a:gdLst>
                  <a:gd name="T0" fmla="*/ 112 w 529"/>
                  <a:gd name="T1" fmla="*/ 68 h 262"/>
                  <a:gd name="T2" fmla="*/ 38 w 529"/>
                  <a:gd name="T3" fmla="*/ 0 h 262"/>
                  <a:gd name="T4" fmla="*/ 0 w 529"/>
                  <a:gd name="T5" fmla="*/ 62 h 262"/>
                  <a:gd name="T6" fmla="*/ 69 w 529"/>
                  <a:gd name="T7" fmla="*/ 123 h 262"/>
                  <a:gd name="T8" fmla="*/ 479 w 529"/>
                  <a:gd name="T9" fmla="*/ 262 h 262"/>
                  <a:gd name="T10" fmla="*/ 529 w 529"/>
                  <a:gd name="T11" fmla="*/ 201 h 262"/>
                  <a:gd name="T12" fmla="*/ 112 w 529"/>
                  <a:gd name="T13" fmla="*/ 68 h 262"/>
                </a:gdLst>
                <a:ahLst/>
                <a:cxnLst>
                  <a:cxn ang="0">
                    <a:pos x="T0" y="T1"/>
                  </a:cxn>
                  <a:cxn ang="0">
                    <a:pos x="T2" y="T3"/>
                  </a:cxn>
                  <a:cxn ang="0">
                    <a:pos x="T4" y="T5"/>
                  </a:cxn>
                  <a:cxn ang="0">
                    <a:pos x="T6" y="T7"/>
                  </a:cxn>
                  <a:cxn ang="0">
                    <a:pos x="T8" y="T9"/>
                  </a:cxn>
                  <a:cxn ang="0">
                    <a:pos x="T10" y="T11"/>
                  </a:cxn>
                  <a:cxn ang="0">
                    <a:pos x="T12" y="T13"/>
                  </a:cxn>
                </a:cxnLst>
                <a:rect l="0" t="0" r="r" b="b"/>
                <a:pathLst>
                  <a:path w="529" h="262">
                    <a:moveTo>
                      <a:pt x="112" y="68"/>
                    </a:moveTo>
                    <a:cubicBezTo>
                      <a:pt x="83" y="45"/>
                      <a:pt x="59" y="22"/>
                      <a:pt x="38" y="0"/>
                    </a:cubicBezTo>
                    <a:cubicBezTo>
                      <a:pt x="23" y="21"/>
                      <a:pt x="11" y="42"/>
                      <a:pt x="0" y="62"/>
                    </a:cubicBezTo>
                    <a:cubicBezTo>
                      <a:pt x="20" y="82"/>
                      <a:pt x="43" y="102"/>
                      <a:pt x="69" y="123"/>
                    </a:cubicBezTo>
                    <a:cubicBezTo>
                      <a:pt x="229" y="250"/>
                      <a:pt x="390" y="262"/>
                      <a:pt x="479" y="262"/>
                    </a:cubicBezTo>
                    <a:cubicBezTo>
                      <a:pt x="485" y="262"/>
                      <a:pt x="513" y="224"/>
                      <a:pt x="529" y="201"/>
                    </a:cubicBezTo>
                    <a:cubicBezTo>
                      <a:pt x="489" y="209"/>
                      <a:pt x="318" y="231"/>
                      <a:pt x="112" y="6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Freeform 24"/>
              <p:cNvSpPr>
                <a:spLocks/>
              </p:cNvSpPr>
              <p:nvPr/>
            </p:nvSpPr>
            <p:spPr bwMode="auto">
              <a:xfrm>
                <a:off x="6067" y="480"/>
                <a:ext cx="127" cy="99"/>
              </a:xfrm>
              <a:custGeom>
                <a:avLst/>
                <a:gdLst>
                  <a:gd name="T0" fmla="*/ 0 w 375"/>
                  <a:gd name="T1" fmla="*/ 34 h 315"/>
                  <a:gd name="T2" fmla="*/ 364 w 375"/>
                  <a:gd name="T3" fmla="*/ 315 h 315"/>
                  <a:gd name="T4" fmla="*/ 375 w 375"/>
                  <a:gd name="T5" fmla="*/ 281 h 315"/>
                  <a:gd name="T6" fmla="*/ 54 w 375"/>
                  <a:gd name="T7" fmla="*/ 0 h 315"/>
                  <a:gd name="T8" fmla="*/ 0 w 375"/>
                  <a:gd name="T9" fmla="*/ 34 h 315"/>
                </a:gdLst>
                <a:ahLst/>
                <a:cxnLst>
                  <a:cxn ang="0">
                    <a:pos x="T0" y="T1"/>
                  </a:cxn>
                  <a:cxn ang="0">
                    <a:pos x="T2" y="T3"/>
                  </a:cxn>
                  <a:cxn ang="0">
                    <a:pos x="T4" y="T5"/>
                  </a:cxn>
                  <a:cxn ang="0">
                    <a:pos x="T6" y="T7"/>
                  </a:cxn>
                  <a:cxn ang="0">
                    <a:pos x="T8" y="T9"/>
                  </a:cxn>
                </a:cxnLst>
                <a:rect l="0" t="0" r="r" b="b"/>
                <a:pathLst>
                  <a:path w="375" h="315">
                    <a:moveTo>
                      <a:pt x="0" y="34"/>
                    </a:moveTo>
                    <a:cubicBezTo>
                      <a:pt x="146" y="169"/>
                      <a:pt x="320" y="284"/>
                      <a:pt x="364" y="315"/>
                    </a:cubicBezTo>
                    <a:cubicBezTo>
                      <a:pt x="369" y="303"/>
                      <a:pt x="372" y="292"/>
                      <a:pt x="375" y="281"/>
                    </a:cubicBezTo>
                    <a:cubicBezTo>
                      <a:pt x="328" y="246"/>
                      <a:pt x="203" y="149"/>
                      <a:pt x="54" y="0"/>
                    </a:cubicBezTo>
                    <a:cubicBezTo>
                      <a:pt x="37" y="10"/>
                      <a:pt x="19" y="21"/>
                      <a:pt x="0" y="3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Freeform 25"/>
              <p:cNvSpPr>
                <a:spLocks/>
              </p:cNvSpPr>
              <p:nvPr/>
            </p:nvSpPr>
            <p:spPr bwMode="auto">
              <a:xfrm>
                <a:off x="6006" y="418"/>
                <a:ext cx="55" cy="49"/>
              </a:xfrm>
              <a:custGeom>
                <a:avLst/>
                <a:gdLst>
                  <a:gd name="T0" fmla="*/ 162 w 162"/>
                  <a:gd name="T1" fmla="*/ 121 h 156"/>
                  <a:gd name="T2" fmla="*/ 52 w 162"/>
                  <a:gd name="T3" fmla="*/ 0 h 156"/>
                  <a:gd name="T4" fmla="*/ 0 w 162"/>
                  <a:gd name="T5" fmla="*/ 21 h 156"/>
                  <a:gd name="T6" fmla="*/ 106 w 162"/>
                  <a:gd name="T7" fmla="*/ 156 h 156"/>
                  <a:gd name="T8" fmla="*/ 162 w 162"/>
                  <a:gd name="T9" fmla="*/ 121 h 156"/>
                </a:gdLst>
                <a:ahLst/>
                <a:cxnLst>
                  <a:cxn ang="0">
                    <a:pos x="T0" y="T1"/>
                  </a:cxn>
                  <a:cxn ang="0">
                    <a:pos x="T2" y="T3"/>
                  </a:cxn>
                  <a:cxn ang="0">
                    <a:pos x="T4" y="T5"/>
                  </a:cxn>
                  <a:cxn ang="0">
                    <a:pos x="T6" y="T7"/>
                  </a:cxn>
                  <a:cxn ang="0">
                    <a:pos x="T8" y="T9"/>
                  </a:cxn>
                </a:cxnLst>
                <a:rect l="0" t="0" r="r" b="b"/>
                <a:pathLst>
                  <a:path w="162" h="156">
                    <a:moveTo>
                      <a:pt x="162" y="121"/>
                    </a:moveTo>
                    <a:cubicBezTo>
                      <a:pt x="126" y="84"/>
                      <a:pt x="89" y="43"/>
                      <a:pt x="52" y="0"/>
                    </a:cubicBezTo>
                    <a:cubicBezTo>
                      <a:pt x="34" y="6"/>
                      <a:pt x="17" y="13"/>
                      <a:pt x="0" y="21"/>
                    </a:cubicBezTo>
                    <a:cubicBezTo>
                      <a:pt x="28" y="66"/>
                      <a:pt x="64" y="111"/>
                      <a:pt x="106" y="156"/>
                    </a:cubicBezTo>
                    <a:cubicBezTo>
                      <a:pt x="125" y="142"/>
                      <a:pt x="143" y="131"/>
                      <a:pt x="162" y="12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Freeform 26"/>
              <p:cNvSpPr>
                <a:spLocks/>
              </p:cNvSpPr>
              <p:nvPr/>
            </p:nvSpPr>
            <p:spPr bwMode="auto">
              <a:xfrm>
                <a:off x="5956" y="539"/>
                <a:ext cx="40" cy="94"/>
              </a:xfrm>
              <a:custGeom>
                <a:avLst/>
                <a:gdLst>
                  <a:gd name="T0" fmla="*/ 55 w 119"/>
                  <a:gd name="T1" fmla="*/ 0 h 298"/>
                  <a:gd name="T2" fmla="*/ 0 w 119"/>
                  <a:gd name="T3" fmla="*/ 219 h 298"/>
                  <a:gd name="T4" fmla="*/ 8 w 119"/>
                  <a:gd name="T5" fmla="*/ 233 h 298"/>
                  <a:gd name="T6" fmla="*/ 73 w 119"/>
                  <a:gd name="T7" fmla="*/ 298 h 298"/>
                  <a:gd name="T8" fmla="*/ 119 w 119"/>
                  <a:gd name="T9" fmla="*/ 74 h 298"/>
                  <a:gd name="T10" fmla="*/ 55 w 119"/>
                  <a:gd name="T11" fmla="*/ 0 h 298"/>
                </a:gdLst>
                <a:ahLst/>
                <a:cxnLst>
                  <a:cxn ang="0">
                    <a:pos x="T0" y="T1"/>
                  </a:cxn>
                  <a:cxn ang="0">
                    <a:pos x="T2" y="T3"/>
                  </a:cxn>
                  <a:cxn ang="0">
                    <a:pos x="T4" y="T5"/>
                  </a:cxn>
                  <a:cxn ang="0">
                    <a:pos x="T6" y="T7"/>
                  </a:cxn>
                  <a:cxn ang="0">
                    <a:pos x="T8" y="T9"/>
                  </a:cxn>
                  <a:cxn ang="0">
                    <a:pos x="T10" y="T11"/>
                  </a:cxn>
                </a:cxnLst>
                <a:rect l="0" t="0" r="r" b="b"/>
                <a:pathLst>
                  <a:path w="119" h="298">
                    <a:moveTo>
                      <a:pt x="55" y="0"/>
                    </a:moveTo>
                    <a:cubicBezTo>
                      <a:pt x="17" y="76"/>
                      <a:pt x="3" y="155"/>
                      <a:pt x="0" y="219"/>
                    </a:cubicBezTo>
                    <a:cubicBezTo>
                      <a:pt x="4" y="224"/>
                      <a:pt x="4" y="228"/>
                      <a:pt x="8" y="233"/>
                    </a:cubicBezTo>
                    <a:cubicBezTo>
                      <a:pt x="27" y="257"/>
                      <a:pt x="50" y="280"/>
                      <a:pt x="73" y="298"/>
                    </a:cubicBezTo>
                    <a:cubicBezTo>
                      <a:pt x="70" y="246"/>
                      <a:pt x="75" y="162"/>
                      <a:pt x="119" y="74"/>
                    </a:cubicBezTo>
                    <a:cubicBezTo>
                      <a:pt x="92" y="48"/>
                      <a:pt x="72" y="24"/>
                      <a:pt x="55"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Freeform 27"/>
              <p:cNvSpPr>
                <a:spLocks/>
              </p:cNvSpPr>
              <p:nvPr/>
            </p:nvSpPr>
            <p:spPr bwMode="auto">
              <a:xfrm>
                <a:off x="5974" y="467"/>
                <a:ext cx="93" cy="95"/>
              </a:xfrm>
              <a:custGeom>
                <a:avLst/>
                <a:gdLst>
                  <a:gd name="T0" fmla="*/ 200 w 275"/>
                  <a:gd name="T1" fmla="*/ 0 h 300"/>
                  <a:gd name="T2" fmla="*/ 91 w 275"/>
                  <a:gd name="T3" fmla="*/ 94 h 300"/>
                  <a:gd name="T4" fmla="*/ 39 w 275"/>
                  <a:gd name="T5" fmla="*/ 160 h 300"/>
                  <a:gd name="T6" fmla="*/ 39 w 275"/>
                  <a:gd name="T7" fmla="*/ 160 h 300"/>
                  <a:gd name="T8" fmla="*/ 0 w 275"/>
                  <a:gd name="T9" fmla="*/ 225 h 300"/>
                  <a:gd name="T10" fmla="*/ 64 w 275"/>
                  <a:gd name="T11" fmla="*/ 300 h 300"/>
                  <a:gd name="T12" fmla="*/ 101 w 275"/>
                  <a:gd name="T13" fmla="*/ 238 h 300"/>
                  <a:gd name="T14" fmla="*/ 101 w 275"/>
                  <a:gd name="T15" fmla="*/ 238 h 300"/>
                  <a:gd name="T16" fmla="*/ 172 w 275"/>
                  <a:gd name="T17" fmla="*/ 156 h 300"/>
                  <a:gd name="T18" fmla="*/ 275 w 275"/>
                  <a:gd name="T19" fmla="*/ 74 h 300"/>
                  <a:gd name="T20" fmla="*/ 200 w 275"/>
                  <a:gd name="T21"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5" h="300">
                    <a:moveTo>
                      <a:pt x="200" y="0"/>
                    </a:moveTo>
                    <a:cubicBezTo>
                      <a:pt x="164" y="24"/>
                      <a:pt x="128" y="55"/>
                      <a:pt x="91" y="94"/>
                    </a:cubicBezTo>
                    <a:cubicBezTo>
                      <a:pt x="71" y="116"/>
                      <a:pt x="54" y="138"/>
                      <a:pt x="39" y="160"/>
                    </a:cubicBezTo>
                    <a:cubicBezTo>
                      <a:pt x="39" y="160"/>
                      <a:pt x="39" y="160"/>
                      <a:pt x="39" y="160"/>
                    </a:cubicBezTo>
                    <a:cubicBezTo>
                      <a:pt x="24" y="182"/>
                      <a:pt x="11" y="204"/>
                      <a:pt x="0" y="225"/>
                    </a:cubicBezTo>
                    <a:cubicBezTo>
                      <a:pt x="17" y="250"/>
                      <a:pt x="37" y="274"/>
                      <a:pt x="64" y="300"/>
                    </a:cubicBezTo>
                    <a:cubicBezTo>
                      <a:pt x="74" y="280"/>
                      <a:pt x="86" y="259"/>
                      <a:pt x="101" y="238"/>
                    </a:cubicBezTo>
                    <a:cubicBezTo>
                      <a:pt x="101" y="238"/>
                      <a:pt x="101" y="238"/>
                      <a:pt x="101" y="238"/>
                    </a:cubicBezTo>
                    <a:cubicBezTo>
                      <a:pt x="120" y="211"/>
                      <a:pt x="144" y="183"/>
                      <a:pt x="172" y="156"/>
                    </a:cubicBezTo>
                    <a:cubicBezTo>
                      <a:pt x="209" y="123"/>
                      <a:pt x="243" y="95"/>
                      <a:pt x="275" y="74"/>
                    </a:cubicBezTo>
                    <a:cubicBezTo>
                      <a:pt x="249" y="49"/>
                      <a:pt x="223" y="25"/>
                      <a:pt x="20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28"/>
              <p:cNvSpPr>
                <a:spLocks/>
              </p:cNvSpPr>
              <p:nvPr/>
            </p:nvSpPr>
            <p:spPr bwMode="auto">
              <a:xfrm>
                <a:off x="6042" y="438"/>
                <a:ext cx="127" cy="53"/>
              </a:xfrm>
              <a:custGeom>
                <a:avLst/>
                <a:gdLst>
                  <a:gd name="T0" fmla="*/ 318 w 375"/>
                  <a:gd name="T1" fmla="*/ 9 h 167"/>
                  <a:gd name="T2" fmla="*/ 56 w 375"/>
                  <a:gd name="T3" fmla="*/ 58 h 167"/>
                  <a:gd name="T4" fmla="*/ 56 w 375"/>
                  <a:gd name="T5" fmla="*/ 58 h 167"/>
                  <a:gd name="T6" fmla="*/ 0 w 375"/>
                  <a:gd name="T7" fmla="*/ 93 h 167"/>
                  <a:gd name="T8" fmla="*/ 75 w 375"/>
                  <a:gd name="T9" fmla="*/ 167 h 167"/>
                  <a:gd name="T10" fmla="*/ 129 w 375"/>
                  <a:gd name="T11" fmla="*/ 133 h 167"/>
                  <a:gd name="T12" fmla="*/ 129 w 375"/>
                  <a:gd name="T13" fmla="*/ 133 h 167"/>
                  <a:gd name="T14" fmla="*/ 375 w 375"/>
                  <a:gd name="T15" fmla="*/ 67 h 167"/>
                  <a:gd name="T16" fmla="*/ 318 w 375"/>
                  <a:gd name="T17" fmla="*/ 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67">
                    <a:moveTo>
                      <a:pt x="318" y="9"/>
                    </a:moveTo>
                    <a:cubicBezTo>
                      <a:pt x="258" y="0"/>
                      <a:pt x="163" y="1"/>
                      <a:pt x="56" y="58"/>
                    </a:cubicBezTo>
                    <a:cubicBezTo>
                      <a:pt x="56" y="58"/>
                      <a:pt x="56" y="58"/>
                      <a:pt x="56" y="58"/>
                    </a:cubicBezTo>
                    <a:cubicBezTo>
                      <a:pt x="37" y="68"/>
                      <a:pt x="19" y="79"/>
                      <a:pt x="0" y="93"/>
                    </a:cubicBezTo>
                    <a:cubicBezTo>
                      <a:pt x="24" y="118"/>
                      <a:pt x="49" y="142"/>
                      <a:pt x="75" y="167"/>
                    </a:cubicBezTo>
                    <a:cubicBezTo>
                      <a:pt x="94" y="154"/>
                      <a:pt x="112" y="143"/>
                      <a:pt x="129" y="133"/>
                    </a:cubicBezTo>
                    <a:cubicBezTo>
                      <a:pt x="129" y="133"/>
                      <a:pt x="129" y="133"/>
                      <a:pt x="129" y="133"/>
                    </a:cubicBezTo>
                    <a:cubicBezTo>
                      <a:pt x="273" y="56"/>
                      <a:pt x="375" y="67"/>
                      <a:pt x="375" y="67"/>
                    </a:cubicBezTo>
                    <a:cubicBezTo>
                      <a:pt x="358" y="46"/>
                      <a:pt x="339" y="26"/>
                      <a:pt x="318" y="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Freeform 29"/>
              <p:cNvSpPr>
                <a:spLocks/>
              </p:cNvSpPr>
              <p:nvPr/>
            </p:nvSpPr>
            <p:spPr bwMode="auto">
              <a:xfrm>
                <a:off x="6112" y="512"/>
                <a:ext cx="64" cy="60"/>
              </a:xfrm>
              <a:custGeom>
                <a:avLst/>
                <a:gdLst>
                  <a:gd name="T0" fmla="*/ 44 w 190"/>
                  <a:gd name="T1" fmla="*/ 28 h 190"/>
                  <a:gd name="T2" fmla="*/ 28 w 190"/>
                  <a:gd name="T3" fmla="*/ 146 h 190"/>
                  <a:gd name="T4" fmla="*/ 146 w 190"/>
                  <a:gd name="T5" fmla="*/ 162 h 190"/>
                  <a:gd name="T6" fmla="*/ 162 w 190"/>
                  <a:gd name="T7" fmla="*/ 44 h 190"/>
                  <a:gd name="T8" fmla="*/ 44 w 190"/>
                  <a:gd name="T9" fmla="*/ 28 h 190"/>
                </a:gdLst>
                <a:ahLst/>
                <a:cxnLst>
                  <a:cxn ang="0">
                    <a:pos x="T0" y="T1"/>
                  </a:cxn>
                  <a:cxn ang="0">
                    <a:pos x="T2" y="T3"/>
                  </a:cxn>
                  <a:cxn ang="0">
                    <a:pos x="T4" y="T5"/>
                  </a:cxn>
                  <a:cxn ang="0">
                    <a:pos x="T6" y="T7"/>
                  </a:cxn>
                  <a:cxn ang="0">
                    <a:pos x="T8" y="T9"/>
                  </a:cxn>
                </a:cxnLst>
                <a:rect l="0" t="0" r="r" b="b"/>
                <a:pathLst>
                  <a:path w="190" h="190">
                    <a:moveTo>
                      <a:pt x="44" y="28"/>
                    </a:moveTo>
                    <a:cubicBezTo>
                      <a:pt x="7" y="56"/>
                      <a:pt x="0" y="109"/>
                      <a:pt x="28" y="146"/>
                    </a:cubicBezTo>
                    <a:cubicBezTo>
                      <a:pt x="56" y="183"/>
                      <a:pt x="109" y="190"/>
                      <a:pt x="146" y="162"/>
                    </a:cubicBezTo>
                    <a:cubicBezTo>
                      <a:pt x="183" y="134"/>
                      <a:pt x="190" y="81"/>
                      <a:pt x="162" y="44"/>
                    </a:cubicBezTo>
                    <a:cubicBezTo>
                      <a:pt x="133" y="7"/>
                      <a:pt x="81" y="0"/>
                      <a:pt x="44" y="2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Freeform 30"/>
              <p:cNvSpPr>
                <a:spLocks/>
              </p:cNvSpPr>
              <p:nvPr/>
            </p:nvSpPr>
            <p:spPr bwMode="auto">
              <a:xfrm>
                <a:off x="6054" y="579"/>
                <a:ext cx="59" cy="56"/>
              </a:xfrm>
              <a:custGeom>
                <a:avLst/>
                <a:gdLst>
                  <a:gd name="T0" fmla="*/ 41 w 176"/>
                  <a:gd name="T1" fmla="*/ 26 h 176"/>
                  <a:gd name="T2" fmla="*/ 26 w 176"/>
                  <a:gd name="T3" fmla="*/ 135 h 176"/>
                  <a:gd name="T4" fmla="*/ 136 w 176"/>
                  <a:gd name="T5" fmla="*/ 150 h 176"/>
                  <a:gd name="T6" fmla="*/ 150 w 176"/>
                  <a:gd name="T7" fmla="*/ 40 h 176"/>
                  <a:gd name="T8" fmla="*/ 41 w 176"/>
                  <a:gd name="T9" fmla="*/ 26 h 176"/>
                </a:gdLst>
                <a:ahLst/>
                <a:cxnLst>
                  <a:cxn ang="0">
                    <a:pos x="T0" y="T1"/>
                  </a:cxn>
                  <a:cxn ang="0">
                    <a:pos x="T2" y="T3"/>
                  </a:cxn>
                  <a:cxn ang="0">
                    <a:pos x="T4" y="T5"/>
                  </a:cxn>
                  <a:cxn ang="0">
                    <a:pos x="T6" y="T7"/>
                  </a:cxn>
                  <a:cxn ang="0">
                    <a:pos x="T8" y="T9"/>
                  </a:cxn>
                </a:cxnLst>
                <a:rect l="0" t="0" r="r" b="b"/>
                <a:pathLst>
                  <a:path w="176" h="176">
                    <a:moveTo>
                      <a:pt x="41" y="26"/>
                    </a:moveTo>
                    <a:cubicBezTo>
                      <a:pt x="7" y="52"/>
                      <a:pt x="0" y="101"/>
                      <a:pt x="26" y="135"/>
                    </a:cubicBezTo>
                    <a:cubicBezTo>
                      <a:pt x="53" y="169"/>
                      <a:pt x="102" y="176"/>
                      <a:pt x="136" y="150"/>
                    </a:cubicBezTo>
                    <a:cubicBezTo>
                      <a:pt x="170" y="123"/>
                      <a:pt x="176" y="74"/>
                      <a:pt x="150" y="40"/>
                    </a:cubicBezTo>
                    <a:cubicBezTo>
                      <a:pt x="124" y="6"/>
                      <a:pt x="75" y="0"/>
                      <a:pt x="41" y="2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Freeform 31"/>
              <p:cNvSpPr>
                <a:spLocks/>
              </p:cNvSpPr>
              <p:nvPr/>
            </p:nvSpPr>
            <p:spPr bwMode="auto">
              <a:xfrm>
                <a:off x="5947" y="496"/>
                <a:ext cx="91" cy="85"/>
              </a:xfrm>
              <a:custGeom>
                <a:avLst/>
                <a:gdLst>
                  <a:gd name="T0" fmla="*/ 62 w 268"/>
                  <a:gd name="T1" fmla="*/ 40 h 268"/>
                  <a:gd name="T2" fmla="*/ 40 w 268"/>
                  <a:gd name="T3" fmla="*/ 206 h 268"/>
                  <a:gd name="T4" fmla="*/ 206 w 268"/>
                  <a:gd name="T5" fmla="*/ 228 h 268"/>
                  <a:gd name="T6" fmla="*/ 228 w 268"/>
                  <a:gd name="T7" fmla="*/ 62 h 268"/>
                  <a:gd name="T8" fmla="*/ 62 w 268"/>
                  <a:gd name="T9" fmla="*/ 40 h 268"/>
                </a:gdLst>
                <a:ahLst/>
                <a:cxnLst>
                  <a:cxn ang="0">
                    <a:pos x="T0" y="T1"/>
                  </a:cxn>
                  <a:cxn ang="0">
                    <a:pos x="T2" y="T3"/>
                  </a:cxn>
                  <a:cxn ang="0">
                    <a:pos x="T4" y="T5"/>
                  </a:cxn>
                  <a:cxn ang="0">
                    <a:pos x="T6" y="T7"/>
                  </a:cxn>
                  <a:cxn ang="0">
                    <a:pos x="T8" y="T9"/>
                  </a:cxn>
                </a:cxnLst>
                <a:rect l="0" t="0" r="r" b="b"/>
                <a:pathLst>
                  <a:path w="268" h="268">
                    <a:moveTo>
                      <a:pt x="62" y="40"/>
                    </a:moveTo>
                    <a:cubicBezTo>
                      <a:pt x="10" y="80"/>
                      <a:pt x="0" y="154"/>
                      <a:pt x="40" y="206"/>
                    </a:cubicBezTo>
                    <a:cubicBezTo>
                      <a:pt x="79" y="258"/>
                      <a:pt x="154" y="268"/>
                      <a:pt x="206" y="228"/>
                    </a:cubicBezTo>
                    <a:cubicBezTo>
                      <a:pt x="258" y="188"/>
                      <a:pt x="268" y="114"/>
                      <a:pt x="228" y="62"/>
                    </a:cubicBezTo>
                    <a:cubicBezTo>
                      <a:pt x="188" y="10"/>
                      <a:pt x="114" y="0"/>
                      <a:pt x="62" y="4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0" name="Group 10"/>
            <p:cNvGrpSpPr>
              <a:grpSpLocks noChangeAspect="1"/>
            </p:cNvGrpSpPr>
            <p:nvPr/>
          </p:nvGrpSpPr>
          <p:grpSpPr bwMode="auto">
            <a:xfrm>
              <a:off x="9010657" y="801690"/>
              <a:ext cx="646113" cy="641352"/>
              <a:chOff x="5676" y="505"/>
              <a:chExt cx="407" cy="404"/>
            </a:xfrm>
          </p:grpSpPr>
          <p:sp>
            <p:nvSpPr>
              <p:cNvPr id="23" name="Freeform 11"/>
              <p:cNvSpPr>
                <a:spLocks/>
              </p:cNvSpPr>
              <p:nvPr/>
            </p:nvSpPr>
            <p:spPr bwMode="auto">
              <a:xfrm>
                <a:off x="5676" y="768"/>
                <a:ext cx="407" cy="141"/>
              </a:xfrm>
              <a:custGeom>
                <a:avLst/>
                <a:gdLst>
                  <a:gd name="T0" fmla="*/ 99 w 113"/>
                  <a:gd name="T1" fmla="*/ 42 h 42"/>
                  <a:gd name="T2" fmla="*/ 14 w 113"/>
                  <a:gd name="T3" fmla="*/ 42 h 42"/>
                  <a:gd name="T4" fmla="*/ 0 w 113"/>
                  <a:gd name="T5" fmla="*/ 28 h 42"/>
                  <a:gd name="T6" fmla="*/ 0 w 113"/>
                  <a:gd name="T7" fmla="*/ 4 h 42"/>
                  <a:gd name="T8" fmla="*/ 3 w 113"/>
                  <a:gd name="T9" fmla="*/ 0 h 42"/>
                  <a:gd name="T10" fmla="*/ 7 w 113"/>
                  <a:gd name="T11" fmla="*/ 4 h 42"/>
                  <a:gd name="T12" fmla="*/ 7 w 113"/>
                  <a:gd name="T13" fmla="*/ 28 h 42"/>
                  <a:gd name="T14" fmla="*/ 14 w 113"/>
                  <a:gd name="T15" fmla="*/ 34 h 42"/>
                  <a:gd name="T16" fmla="*/ 99 w 113"/>
                  <a:gd name="T17" fmla="*/ 34 h 42"/>
                  <a:gd name="T18" fmla="*/ 106 w 113"/>
                  <a:gd name="T19" fmla="*/ 28 h 42"/>
                  <a:gd name="T20" fmla="*/ 106 w 113"/>
                  <a:gd name="T21" fmla="*/ 4 h 42"/>
                  <a:gd name="T22" fmla="*/ 110 w 113"/>
                  <a:gd name="T23" fmla="*/ 0 h 42"/>
                  <a:gd name="T24" fmla="*/ 113 w 113"/>
                  <a:gd name="T25" fmla="*/ 4 h 42"/>
                  <a:gd name="T26" fmla="*/ 113 w 113"/>
                  <a:gd name="T27" fmla="*/ 28 h 42"/>
                  <a:gd name="T28" fmla="*/ 99 w 11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42">
                    <a:moveTo>
                      <a:pt x="99" y="42"/>
                    </a:moveTo>
                    <a:cubicBezTo>
                      <a:pt x="14" y="42"/>
                      <a:pt x="14" y="42"/>
                      <a:pt x="14" y="42"/>
                    </a:cubicBezTo>
                    <a:cubicBezTo>
                      <a:pt x="6" y="42"/>
                      <a:pt x="0" y="36"/>
                      <a:pt x="0" y="28"/>
                    </a:cubicBezTo>
                    <a:cubicBezTo>
                      <a:pt x="0" y="4"/>
                      <a:pt x="0" y="4"/>
                      <a:pt x="0" y="4"/>
                    </a:cubicBezTo>
                    <a:cubicBezTo>
                      <a:pt x="0" y="2"/>
                      <a:pt x="1" y="0"/>
                      <a:pt x="3" y="0"/>
                    </a:cubicBezTo>
                    <a:cubicBezTo>
                      <a:pt x="6" y="0"/>
                      <a:pt x="7" y="2"/>
                      <a:pt x="7" y="4"/>
                    </a:cubicBezTo>
                    <a:cubicBezTo>
                      <a:pt x="7" y="28"/>
                      <a:pt x="7" y="28"/>
                      <a:pt x="7" y="28"/>
                    </a:cubicBezTo>
                    <a:cubicBezTo>
                      <a:pt x="7" y="31"/>
                      <a:pt x="10" y="34"/>
                      <a:pt x="14" y="34"/>
                    </a:cubicBezTo>
                    <a:cubicBezTo>
                      <a:pt x="99" y="34"/>
                      <a:pt x="99" y="34"/>
                      <a:pt x="99" y="34"/>
                    </a:cubicBezTo>
                    <a:cubicBezTo>
                      <a:pt x="103" y="34"/>
                      <a:pt x="106" y="31"/>
                      <a:pt x="106" y="28"/>
                    </a:cubicBezTo>
                    <a:cubicBezTo>
                      <a:pt x="106" y="4"/>
                      <a:pt x="106" y="4"/>
                      <a:pt x="106" y="4"/>
                    </a:cubicBezTo>
                    <a:cubicBezTo>
                      <a:pt x="106" y="2"/>
                      <a:pt x="108" y="0"/>
                      <a:pt x="110" y="0"/>
                    </a:cubicBezTo>
                    <a:cubicBezTo>
                      <a:pt x="112" y="0"/>
                      <a:pt x="113" y="2"/>
                      <a:pt x="113" y="4"/>
                    </a:cubicBezTo>
                    <a:cubicBezTo>
                      <a:pt x="113" y="28"/>
                      <a:pt x="113" y="28"/>
                      <a:pt x="113" y="28"/>
                    </a:cubicBezTo>
                    <a:cubicBezTo>
                      <a:pt x="113" y="36"/>
                      <a:pt x="107" y="42"/>
                      <a:pt x="99"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 name="Rectangle 12"/>
              <p:cNvSpPr>
                <a:spLocks noChangeArrowheads="1"/>
              </p:cNvSpPr>
              <p:nvPr/>
            </p:nvSpPr>
            <p:spPr bwMode="auto">
              <a:xfrm>
                <a:off x="5723" y="640"/>
                <a:ext cx="87"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 name="Rectangle 13"/>
              <p:cNvSpPr>
                <a:spLocks noChangeArrowheads="1"/>
              </p:cNvSpPr>
              <p:nvPr/>
            </p:nvSpPr>
            <p:spPr bwMode="auto">
              <a:xfrm>
                <a:off x="5838" y="640"/>
                <a:ext cx="83"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 name="Rectangle 14"/>
              <p:cNvSpPr>
                <a:spLocks noChangeArrowheads="1"/>
              </p:cNvSpPr>
              <p:nvPr/>
            </p:nvSpPr>
            <p:spPr bwMode="auto">
              <a:xfrm>
                <a:off x="5950" y="640"/>
                <a:ext cx="86"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15"/>
              <p:cNvSpPr>
                <a:spLocks/>
              </p:cNvSpPr>
              <p:nvPr/>
            </p:nvSpPr>
            <p:spPr bwMode="auto">
              <a:xfrm>
                <a:off x="5810" y="505"/>
                <a:ext cx="197" cy="101"/>
              </a:xfrm>
              <a:custGeom>
                <a:avLst/>
                <a:gdLst>
                  <a:gd name="T0" fmla="*/ 0 w 55"/>
                  <a:gd name="T1" fmla="*/ 27 h 30"/>
                  <a:gd name="T2" fmla="*/ 28 w 55"/>
                  <a:gd name="T3" fmla="*/ 0 h 30"/>
                  <a:gd name="T4" fmla="*/ 55 w 55"/>
                  <a:gd name="T5" fmla="*/ 27 h 30"/>
                  <a:gd name="T6" fmla="*/ 52 w 55"/>
                  <a:gd name="T7" fmla="*/ 30 h 30"/>
                  <a:gd name="T8" fmla="*/ 48 w 55"/>
                  <a:gd name="T9" fmla="*/ 27 h 30"/>
                  <a:gd name="T10" fmla="*/ 28 w 55"/>
                  <a:gd name="T11" fmla="*/ 7 h 30"/>
                  <a:gd name="T12" fmla="*/ 8 w 55"/>
                  <a:gd name="T13" fmla="*/ 27 h 30"/>
                  <a:gd name="T14" fmla="*/ 0 w 55"/>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30">
                    <a:moveTo>
                      <a:pt x="0" y="27"/>
                    </a:moveTo>
                    <a:cubicBezTo>
                      <a:pt x="0" y="12"/>
                      <a:pt x="12" y="0"/>
                      <a:pt x="28" y="0"/>
                    </a:cubicBezTo>
                    <a:cubicBezTo>
                      <a:pt x="43" y="0"/>
                      <a:pt x="55" y="11"/>
                      <a:pt x="55" y="27"/>
                    </a:cubicBezTo>
                    <a:cubicBezTo>
                      <a:pt x="55" y="29"/>
                      <a:pt x="54" y="30"/>
                      <a:pt x="52" y="30"/>
                    </a:cubicBezTo>
                    <a:cubicBezTo>
                      <a:pt x="49" y="30"/>
                      <a:pt x="48" y="29"/>
                      <a:pt x="48" y="27"/>
                    </a:cubicBezTo>
                    <a:cubicBezTo>
                      <a:pt x="48" y="16"/>
                      <a:pt x="39" y="7"/>
                      <a:pt x="28" y="7"/>
                    </a:cubicBezTo>
                    <a:cubicBezTo>
                      <a:pt x="17" y="7"/>
                      <a:pt x="8" y="16"/>
                      <a:pt x="8" y="27"/>
                    </a:cubicBez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 name="Freeform 16"/>
              <p:cNvSpPr>
                <a:spLocks/>
              </p:cNvSpPr>
              <p:nvPr/>
            </p:nvSpPr>
            <p:spPr bwMode="auto">
              <a:xfrm>
                <a:off x="5939" y="576"/>
                <a:ext cx="108" cy="50"/>
              </a:xfrm>
              <a:custGeom>
                <a:avLst/>
                <a:gdLst>
                  <a:gd name="T0" fmla="*/ 108 w 108"/>
                  <a:gd name="T1" fmla="*/ 0 h 50"/>
                  <a:gd name="T2" fmla="*/ 54 w 108"/>
                  <a:gd name="T3" fmla="*/ 50 h 50"/>
                  <a:gd name="T4" fmla="*/ 0 w 108"/>
                  <a:gd name="T5" fmla="*/ 0 h 50"/>
                  <a:gd name="T6" fmla="*/ 108 w 108"/>
                  <a:gd name="T7" fmla="*/ 0 h 50"/>
                </a:gdLst>
                <a:ahLst/>
                <a:cxnLst>
                  <a:cxn ang="0">
                    <a:pos x="T0" y="T1"/>
                  </a:cxn>
                  <a:cxn ang="0">
                    <a:pos x="T2" y="T3"/>
                  </a:cxn>
                  <a:cxn ang="0">
                    <a:pos x="T4" y="T5"/>
                  </a:cxn>
                  <a:cxn ang="0">
                    <a:pos x="T6" y="T7"/>
                  </a:cxn>
                </a:cxnLst>
                <a:rect l="0" t="0" r="r" b="b"/>
                <a:pathLst>
                  <a:path w="108" h="50">
                    <a:moveTo>
                      <a:pt x="108" y="0"/>
                    </a:moveTo>
                    <a:lnTo>
                      <a:pt x="54" y="50"/>
                    </a:lnTo>
                    <a:lnTo>
                      <a:pt x="0" y="0"/>
                    </a:lnTo>
                    <a:lnTo>
                      <a:pt x="10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124" name="Group 123"/>
          <p:cNvGrpSpPr>
            <a:grpSpLocks noChangeAspect="1"/>
          </p:cNvGrpSpPr>
          <p:nvPr/>
        </p:nvGrpSpPr>
        <p:grpSpPr>
          <a:xfrm>
            <a:off x="10897303" y="791982"/>
            <a:ext cx="627497" cy="570804"/>
            <a:chOff x="4048125" y="3987800"/>
            <a:chExt cx="773113" cy="703263"/>
          </a:xfrm>
          <a:solidFill>
            <a:srgbClr val="FFFFFF"/>
          </a:solidFill>
        </p:grpSpPr>
        <p:sp>
          <p:nvSpPr>
            <p:cNvPr id="125" name="Freeform 20"/>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21"/>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22"/>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Rectangle 23"/>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29" name="Group 128"/>
          <p:cNvGrpSpPr/>
          <p:nvPr/>
        </p:nvGrpSpPr>
        <p:grpSpPr>
          <a:xfrm>
            <a:off x="9115648" y="5543901"/>
            <a:ext cx="442444" cy="512613"/>
            <a:chOff x="5394326" y="4936834"/>
            <a:chExt cx="720725" cy="835025"/>
          </a:xfrm>
          <a:solidFill>
            <a:srgbClr val="FFFFFF"/>
          </a:solidFill>
        </p:grpSpPr>
        <p:sp>
          <p:nvSpPr>
            <p:cNvPr id="130"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131"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pic>
        <p:nvPicPr>
          <p:cNvPr id="123" name="Picture 122"/>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4186363" y="3626465"/>
            <a:ext cx="782308" cy="782308"/>
          </a:xfrm>
          <a:prstGeom prst="rect">
            <a:avLst/>
          </a:prstGeom>
        </p:spPr>
      </p:pic>
    </p:spTree>
    <p:extLst>
      <p:ext uri="{BB962C8B-B14F-4D97-AF65-F5344CB8AC3E}">
        <p14:creationId xmlns:p14="http://schemas.microsoft.com/office/powerpoint/2010/main" val="1690139624"/>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bwMode="auto">
          <a:xfrm>
            <a:off x="3891353" y="70815"/>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algn="ctr" defTabSz="913516"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87" name="Rectangle 86"/>
          <p:cNvSpPr/>
          <p:nvPr/>
        </p:nvSpPr>
        <p:spPr bwMode="auto">
          <a:xfrm>
            <a:off x="4024700" y="193181"/>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88" name="Rectangle 87"/>
          <p:cNvSpPr/>
          <p:nvPr/>
        </p:nvSpPr>
        <p:spPr bwMode="auto">
          <a:xfrm>
            <a:off x="4010659" y="2411013"/>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cs typeface="Segoe UI" pitchFamily="34" charset="0"/>
            </a:endParaRPr>
          </a:p>
        </p:txBody>
      </p:sp>
      <p:sp>
        <p:nvSpPr>
          <p:cNvPr id="89" name="Rectangle 88"/>
          <p:cNvSpPr/>
          <p:nvPr/>
        </p:nvSpPr>
        <p:spPr bwMode="auto">
          <a:xfrm>
            <a:off x="4010659" y="353174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90" name="Rectangle 89"/>
          <p:cNvSpPr/>
          <p:nvPr/>
        </p:nvSpPr>
        <p:spPr bwMode="auto">
          <a:xfrm>
            <a:off x="4010659" y="464093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137" name="Rectangle 136"/>
          <p:cNvSpPr/>
          <p:nvPr/>
        </p:nvSpPr>
        <p:spPr bwMode="auto">
          <a:xfrm>
            <a:off x="4010659" y="1297307"/>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138" name="Rectangle 137"/>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139" name="TextBox 138"/>
          <p:cNvSpPr txBox="1"/>
          <p:nvPr/>
        </p:nvSpPr>
        <p:spPr>
          <a:xfrm>
            <a:off x="6480159" y="3573679"/>
            <a:ext cx="5270978" cy="1586867"/>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p:txBody>
      </p:sp>
      <p:sp>
        <p:nvSpPr>
          <p:cNvPr id="140" name="TextBox 139"/>
          <p:cNvSpPr txBox="1"/>
          <p:nvPr/>
        </p:nvSpPr>
        <p:spPr>
          <a:xfrm>
            <a:off x="6480159" y="1935254"/>
            <a:ext cx="5270978" cy="1587052"/>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TextBox 140"/>
          <p:cNvSpPr txBox="1"/>
          <p:nvPr/>
        </p:nvSpPr>
        <p:spPr>
          <a:xfrm>
            <a:off x="4903444" y="2699674"/>
            <a:ext cx="1161858"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sp>
        <p:nvSpPr>
          <p:cNvPr id="142" name="TextBox 141"/>
          <p:cNvSpPr txBox="1"/>
          <p:nvPr/>
        </p:nvSpPr>
        <p:spPr>
          <a:xfrm>
            <a:off x="6480159" y="303881"/>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4" b="0">
              <a:solidFill>
                <a:srgbClr val="FFFFFF"/>
              </a:solidFill>
              <a:latin typeface="Segoe UI Light"/>
              <a:ea typeface="+mn-ea"/>
            </a:endParaRPr>
          </a:p>
          <a:p>
            <a:pPr defTabSz="878221">
              <a:tabLst>
                <a:tab pos="860921" algn="l"/>
              </a:tabLst>
              <a:defRPr/>
            </a:pPr>
            <a:endParaRPr lang="en-US" sz="2262" b="0"/>
          </a:p>
        </p:txBody>
      </p:sp>
      <p:pic>
        <p:nvPicPr>
          <p:cNvPr id="157" name="Picture 156"/>
          <p:cNvPicPr>
            <a:picLocks noChangeAspect="1"/>
          </p:cNvPicPr>
          <p:nvPr/>
        </p:nvPicPr>
        <p:blipFill>
          <a:blip r:embed="rId2">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159" name="TextBox 158"/>
          <p:cNvSpPr txBox="1"/>
          <p:nvPr/>
        </p:nvSpPr>
        <p:spPr>
          <a:xfrm>
            <a:off x="4903444" y="3785719"/>
            <a:ext cx="133786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Logic Apps</a:t>
            </a:r>
          </a:p>
        </p:txBody>
      </p:sp>
      <p:sp>
        <p:nvSpPr>
          <p:cNvPr id="160" name="TextBox 159"/>
          <p:cNvSpPr txBox="1"/>
          <p:nvPr/>
        </p:nvSpPr>
        <p:spPr>
          <a:xfrm>
            <a:off x="5089453" y="4880171"/>
            <a:ext cx="1172972" cy="510886"/>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solidFill>
                  <a:srgbClr val="FFFFFF"/>
                </a:solidFill>
                <a:latin typeface="Segoe UI Light"/>
              </a:rPr>
              <a:t>Functions</a:t>
            </a:r>
          </a:p>
        </p:txBody>
      </p:sp>
      <p:sp>
        <p:nvSpPr>
          <p:cNvPr id="161" name="TextBox 160"/>
          <p:cNvSpPr txBox="1"/>
          <p:nvPr/>
        </p:nvSpPr>
        <p:spPr>
          <a:xfrm>
            <a:off x="4903444" y="1590728"/>
            <a:ext cx="148558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pic>
        <p:nvPicPr>
          <p:cNvPr id="162" name="Picture 6"/>
          <p:cNvPicPr>
            <a:picLocks noChangeAspect="1"/>
          </p:cNvPicPr>
          <p:nvPr/>
        </p:nvPicPr>
        <p:blipFill>
          <a:blip r:embed="rId3">
            <a:biLevel thresh="25000"/>
          </a:blip>
          <a:stretch>
            <a:fillRect/>
          </a:stretch>
        </p:blipFill>
        <p:spPr>
          <a:xfrm>
            <a:off x="4210269" y="4791735"/>
            <a:ext cx="902354" cy="796299"/>
          </a:xfrm>
          <a:prstGeom prst="rect">
            <a:avLst/>
          </a:prstGeom>
        </p:spPr>
      </p:pic>
      <p:sp>
        <p:nvSpPr>
          <p:cNvPr id="163" name="TextBox 162"/>
          <p:cNvSpPr txBox="1"/>
          <p:nvPr/>
        </p:nvSpPr>
        <p:spPr>
          <a:xfrm>
            <a:off x="4903445" y="486603"/>
            <a:ext cx="1276577"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sp>
        <p:nvSpPr>
          <p:cNvPr id="164" name="TextBox 163"/>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7" b="0"/>
          </a:p>
        </p:txBody>
      </p:sp>
      <p:pic>
        <p:nvPicPr>
          <p:cNvPr id="165" name="Picture 164"/>
          <p:cNvPicPr>
            <a:picLocks noChangeAspect="1"/>
          </p:cNvPicPr>
          <p:nvPr/>
        </p:nvPicPr>
        <p:blipFill>
          <a:blip r:embed="rId4"/>
          <a:stretch>
            <a:fillRect/>
          </a:stretch>
        </p:blipFill>
        <p:spPr>
          <a:xfrm>
            <a:off x="4248657" y="2684297"/>
            <a:ext cx="669324" cy="631908"/>
          </a:xfrm>
          <a:prstGeom prst="flowChartOffpageConnector">
            <a:avLst/>
          </a:prstGeom>
          <a:noFill/>
        </p:spPr>
      </p:pic>
      <p:pic>
        <p:nvPicPr>
          <p:cNvPr id="166" name="Picture 165"/>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sp>
        <p:nvSpPr>
          <p:cNvPr id="172" name="TextBox 171"/>
          <p:cNvSpPr txBox="1"/>
          <p:nvPr/>
        </p:nvSpPr>
        <p:spPr>
          <a:xfrm>
            <a:off x="6567882" y="1924217"/>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User authentication</a:t>
            </a:r>
          </a:p>
        </p:txBody>
      </p:sp>
      <p:sp>
        <p:nvSpPr>
          <p:cNvPr id="173" name="TextBox 172"/>
          <p:cNvSpPr txBox="1"/>
          <p:nvPr/>
        </p:nvSpPr>
        <p:spPr>
          <a:xfrm>
            <a:off x="6567882" y="3569725"/>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Push notifications</a:t>
            </a:r>
          </a:p>
        </p:txBody>
      </p:sp>
      <p:sp>
        <p:nvSpPr>
          <p:cNvPr id="174" name="TextBox 173"/>
          <p:cNvSpPr txBox="1"/>
          <p:nvPr/>
        </p:nvSpPr>
        <p:spPr>
          <a:xfrm>
            <a:off x="6567882" y="5223386"/>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Data connections</a:t>
            </a:r>
          </a:p>
        </p:txBody>
      </p:sp>
      <p:sp>
        <p:nvSpPr>
          <p:cNvPr id="175" name="TextBox 174"/>
          <p:cNvSpPr txBox="1"/>
          <p:nvPr/>
        </p:nvSpPr>
        <p:spPr>
          <a:xfrm>
            <a:off x="6567882" y="356224"/>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Offline sync</a:t>
            </a:r>
          </a:p>
        </p:txBody>
      </p:sp>
      <p:grpSp>
        <p:nvGrpSpPr>
          <p:cNvPr id="219" name="Group 218"/>
          <p:cNvGrpSpPr/>
          <p:nvPr/>
        </p:nvGrpSpPr>
        <p:grpSpPr>
          <a:xfrm>
            <a:off x="288272" y="1844058"/>
            <a:ext cx="3211113" cy="3196481"/>
            <a:chOff x="827088" y="-3463925"/>
            <a:chExt cx="3833812" cy="3816350"/>
          </a:xfrm>
        </p:grpSpPr>
        <p:sp>
          <p:nvSpPr>
            <p:cNvPr id="220"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1"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2"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3"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4"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5"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6"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7"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grpSp>
      <p:sp>
        <p:nvSpPr>
          <p:cNvPr id="228" name="Rectangle 227"/>
          <p:cNvSpPr/>
          <p:nvPr/>
        </p:nvSpPr>
        <p:spPr>
          <a:xfrm>
            <a:off x="317875" y="5089515"/>
            <a:ext cx="3181511" cy="693970"/>
          </a:xfrm>
          <a:prstGeom prst="rect">
            <a:avLst/>
          </a:prstGeom>
        </p:spPr>
        <p:txBody>
          <a:bodyPr wrap="square">
            <a:spAutoFit/>
          </a:bodyPr>
          <a:lstStyle/>
          <a:p>
            <a:pPr algn="ctr" defTabSz="914225"/>
            <a:r>
              <a:rPr lang="en-US" sz="3921" kern="0">
                <a:gradFill>
                  <a:gsLst>
                    <a:gs pos="0">
                      <a:schemeClr val="tx1"/>
                    </a:gs>
                    <a:gs pos="100000">
                      <a:schemeClr val="tx1"/>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1" kern="0">
              <a:gradFill>
                <a:gsLst>
                  <a:gs pos="0">
                    <a:schemeClr val="tx1"/>
                  </a:gs>
                  <a:gs pos="100000">
                    <a:schemeClr val="tx1"/>
                  </a:gs>
                </a:gsLst>
                <a:lin ang="5400000" scaled="1"/>
              </a:gradFill>
            </a:endParaRPr>
          </a:p>
        </p:txBody>
      </p:sp>
      <p:sp>
        <p:nvSpPr>
          <p:cNvPr id="263" name="Right Arrow 134"/>
          <p:cNvSpPr/>
          <p:nvPr/>
        </p:nvSpPr>
        <p:spPr bwMode="auto">
          <a:xfrm>
            <a:off x="8709333" y="871213"/>
            <a:ext cx="500196" cy="243960"/>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ea typeface="Segoe UI" pitchFamily="34" charset="0"/>
              <a:cs typeface="Segoe UI" pitchFamily="34" charset="0"/>
            </a:endParaRPr>
          </a:p>
        </p:txBody>
      </p:sp>
      <p:sp>
        <p:nvSpPr>
          <p:cNvPr id="264" name="Right Arrow 135"/>
          <p:cNvSpPr/>
          <p:nvPr/>
        </p:nvSpPr>
        <p:spPr bwMode="auto">
          <a:xfrm rot="10800000">
            <a:off x="8664804" y="1169027"/>
            <a:ext cx="500196" cy="243960"/>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ea typeface="Segoe UI" pitchFamily="34" charset="0"/>
              <a:cs typeface="Segoe UI" pitchFamily="34" charset="0"/>
            </a:endParaRPr>
          </a:p>
        </p:txBody>
      </p:sp>
      <p:pic>
        <p:nvPicPr>
          <p:cNvPr id="265" name="Picture 264"/>
          <p:cNvPicPr>
            <a:picLocks noChangeAspect="1"/>
          </p:cNvPicPr>
          <p:nvPr/>
        </p:nvPicPr>
        <p:blipFill>
          <a:blip r:embed="rId6">
            <a:biLevel thresh="25000"/>
          </a:blip>
          <a:stretch>
            <a:fillRect/>
          </a:stretch>
        </p:blipFill>
        <p:spPr>
          <a:xfrm>
            <a:off x="7969210" y="850073"/>
            <a:ext cx="369549" cy="583556"/>
          </a:xfrm>
          <a:prstGeom prst="rect">
            <a:avLst/>
          </a:prstGeom>
        </p:spPr>
      </p:pic>
      <p:grpSp>
        <p:nvGrpSpPr>
          <p:cNvPr id="266" name="Group 265"/>
          <p:cNvGrpSpPr/>
          <p:nvPr/>
        </p:nvGrpSpPr>
        <p:grpSpPr>
          <a:xfrm>
            <a:off x="9431058" y="810055"/>
            <a:ext cx="688924" cy="753584"/>
            <a:chOff x="6190682" y="1966464"/>
            <a:chExt cx="702936" cy="768913"/>
          </a:xfrm>
        </p:grpSpPr>
        <p:pic>
          <p:nvPicPr>
            <p:cNvPr id="267" name="Picture 2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33976" y="1966464"/>
              <a:ext cx="624839" cy="468629"/>
            </a:xfrm>
            <a:prstGeom prst="rect">
              <a:avLst/>
            </a:prstGeom>
          </p:spPr>
        </p:pic>
        <p:sp>
          <p:nvSpPr>
            <p:cNvPr id="268" name="TextBox 267"/>
            <p:cNvSpPr txBox="1"/>
            <p:nvPr/>
          </p:nvSpPr>
          <p:spPr>
            <a:xfrm>
              <a:off x="6190682" y="2504479"/>
              <a:ext cx="702936" cy="230898"/>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SQL</a:t>
              </a:r>
            </a:p>
          </p:txBody>
        </p:sp>
      </p:grpSp>
      <p:pic>
        <p:nvPicPr>
          <p:cNvPr id="269" name="Picture 2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40362" y="2454254"/>
            <a:ext cx="311431" cy="468551"/>
          </a:xfrm>
          <a:prstGeom prst="rect">
            <a:avLst/>
          </a:prstGeom>
        </p:spPr>
      </p:pic>
      <p:pic>
        <p:nvPicPr>
          <p:cNvPr id="270" name="Picture 26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gray">
          <a:xfrm>
            <a:off x="6947457" y="2468603"/>
            <a:ext cx="469687" cy="467971"/>
          </a:xfrm>
          <a:prstGeom prst="rect">
            <a:avLst/>
          </a:prstGeom>
        </p:spPr>
      </p:pic>
      <p:pic>
        <p:nvPicPr>
          <p:cNvPr id="271" name="Picture 270"/>
          <p:cNvPicPr>
            <a:picLocks noChangeAspect="1"/>
          </p:cNvPicPr>
          <p:nvPr/>
        </p:nvPicPr>
        <p:blipFill>
          <a:blip r:embed="rId10"/>
          <a:stretch>
            <a:fillRect/>
          </a:stretch>
        </p:blipFill>
        <p:spPr>
          <a:xfrm>
            <a:off x="10719062" y="2383172"/>
            <a:ext cx="526983" cy="559919"/>
          </a:xfrm>
          <a:prstGeom prst="rect">
            <a:avLst/>
          </a:prstGeom>
        </p:spPr>
      </p:pic>
      <p:sp>
        <p:nvSpPr>
          <p:cNvPr id="272" name="TextBox 271"/>
          <p:cNvSpPr txBox="1"/>
          <p:nvPr/>
        </p:nvSpPr>
        <p:spPr>
          <a:xfrm>
            <a:off x="6704325" y="3055490"/>
            <a:ext cx="966123"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Facebook</a:t>
            </a:r>
          </a:p>
        </p:txBody>
      </p:sp>
      <p:sp>
        <p:nvSpPr>
          <p:cNvPr id="273" name="TextBox 272"/>
          <p:cNvSpPr txBox="1"/>
          <p:nvPr/>
        </p:nvSpPr>
        <p:spPr>
          <a:xfrm>
            <a:off x="7719133" y="3055490"/>
            <a:ext cx="878294"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Twitter</a:t>
            </a:r>
          </a:p>
        </p:txBody>
      </p:sp>
      <p:sp>
        <p:nvSpPr>
          <p:cNvPr id="274" name="TextBox 273"/>
          <p:cNvSpPr txBox="1"/>
          <p:nvPr/>
        </p:nvSpPr>
        <p:spPr>
          <a:xfrm>
            <a:off x="8724594" y="3055490"/>
            <a:ext cx="966125"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Microsoft</a:t>
            </a:r>
          </a:p>
        </p:txBody>
      </p:sp>
      <p:sp>
        <p:nvSpPr>
          <p:cNvPr id="275" name="TextBox 274"/>
          <p:cNvSpPr txBox="1"/>
          <p:nvPr/>
        </p:nvSpPr>
        <p:spPr>
          <a:xfrm>
            <a:off x="9690716" y="3055490"/>
            <a:ext cx="790466"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Google</a:t>
            </a:r>
          </a:p>
        </p:txBody>
      </p:sp>
      <p:sp>
        <p:nvSpPr>
          <p:cNvPr id="276" name="TextBox 275"/>
          <p:cNvSpPr txBox="1"/>
          <p:nvPr/>
        </p:nvSpPr>
        <p:spPr>
          <a:xfrm>
            <a:off x="10443621" y="3055490"/>
            <a:ext cx="1091705" cy="36207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 Active Directory</a:t>
            </a:r>
          </a:p>
        </p:txBody>
      </p:sp>
      <p:pic>
        <p:nvPicPr>
          <p:cNvPr id="277" name="Picture 276"/>
          <p:cNvPicPr>
            <a:picLocks noChangeAspect="1"/>
          </p:cNvPicPr>
          <p:nvPr/>
        </p:nvPicPr>
        <p:blipFill>
          <a:blip r:embed="rId11" cstate="print">
            <a:biLevel thresh="50000"/>
            <a:extLst>
              <a:ext uri="{28A0092B-C50C-407E-A947-70E740481C1C}">
                <a14:useLocalDpi xmlns:a14="http://schemas.microsoft.com/office/drawing/2010/main" val="0"/>
              </a:ext>
            </a:extLst>
          </a:blip>
          <a:stretch>
            <a:fillRect/>
          </a:stretch>
        </p:blipFill>
        <p:spPr>
          <a:xfrm>
            <a:off x="7894911" y="2476758"/>
            <a:ext cx="534971" cy="432331"/>
          </a:xfrm>
          <a:prstGeom prst="rect">
            <a:avLst/>
          </a:prstGeom>
          <a:noFill/>
          <a:ln>
            <a:noFill/>
          </a:ln>
        </p:spPr>
      </p:pic>
      <p:grpSp>
        <p:nvGrpSpPr>
          <p:cNvPr id="278" name="Group 277"/>
          <p:cNvGrpSpPr/>
          <p:nvPr/>
        </p:nvGrpSpPr>
        <p:grpSpPr bwMode="gray">
          <a:xfrm>
            <a:off x="8896271" y="2500381"/>
            <a:ext cx="637508" cy="425307"/>
            <a:chOff x="8672460" y="-1818199"/>
            <a:chExt cx="1811337" cy="1203325"/>
          </a:xfrm>
        </p:grpSpPr>
        <p:sp>
          <p:nvSpPr>
            <p:cNvPr id="279"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13" tIns="43056" rIns="86113" bIns="43056" numCol="1" rtlCol="0" anchor="ctr" anchorCtr="0" compatLnSpc="1">
              <a:prstTxWarp prst="textNoShape">
                <a:avLst/>
              </a:prstTxWarp>
            </a:bodyPr>
            <a:lstStyle/>
            <a:p>
              <a:pPr defTabSz="697417">
                <a:defRPr/>
              </a:pPr>
              <a:endParaRPr lang="en-US" sz="848" kern="0" spc="-116">
                <a:solidFill>
                  <a:srgbClr val="505050">
                    <a:lumMod val="50000"/>
                  </a:srgbClr>
                </a:solidFill>
                <a:latin typeface="Segoe Light" pitchFamily="34" charset="0"/>
              </a:endParaRPr>
            </a:p>
          </p:txBody>
        </p:sp>
        <p:sp>
          <p:nvSpPr>
            <p:cNvPr id="280"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13" tIns="43056" rIns="86113" bIns="43056" numCol="1" rtlCol="0" anchor="ctr" anchorCtr="0" compatLnSpc="1">
              <a:prstTxWarp prst="textNoShape">
                <a:avLst/>
              </a:prstTxWarp>
            </a:bodyPr>
            <a:lstStyle/>
            <a:p>
              <a:pPr defTabSz="697417">
                <a:defRPr/>
              </a:pPr>
              <a:endParaRPr lang="en-US" sz="848" kern="0" spc="-116">
                <a:solidFill>
                  <a:srgbClr val="505050">
                    <a:lumMod val="50000"/>
                  </a:srgbClr>
                </a:solidFill>
                <a:latin typeface="Segoe Light" pitchFamily="34" charset="0"/>
              </a:endParaRPr>
            </a:p>
          </p:txBody>
        </p:sp>
        <p:sp>
          <p:nvSpPr>
            <p:cNvPr id="281" name="Freeform 13"/>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13" tIns="43056" rIns="86113" bIns="43056" numCol="1" rtlCol="0" anchor="ctr" anchorCtr="0" compatLnSpc="1">
              <a:prstTxWarp prst="textNoShape">
                <a:avLst/>
              </a:prstTxWarp>
            </a:bodyPr>
            <a:lstStyle/>
            <a:p>
              <a:pPr defTabSz="697417">
                <a:defRPr/>
              </a:pPr>
              <a:endParaRPr lang="en-US" sz="848" kern="0" spc="-116">
                <a:solidFill>
                  <a:srgbClr val="505050">
                    <a:lumMod val="50000"/>
                  </a:srgbClr>
                </a:solidFill>
                <a:latin typeface="Segoe Light" pitchFamily="34" charset="0"/>
              </a:endParaRPr>
            </a:p>
          </p:txBody>
        </p:sp>
      </p:grpSp>
      <p:grpSp>
        <p:nvGrpSpPr>
          <p:cNvPr id="282" name="Group 281"/>
          <p:cNvGrpSpPr/>
          <p:nvPr/>
        </p:nvGrpSpPr>
        <p:grpSpPr>
          <a:xfrm>
            <a:off x="8908185" y="3879545"/>
            <a:ext cx="861161" cy="1071071"/>
            <a:chOff x="4733635" y="4960493"/>
            <a:chExt cx="878679" cy="1092857"/>
          </a:xfrm>
        </p:grpSpPr>
        <p:pic>
          <p:nvPicPr>
            <p:cNvPr id="283" name="Picture 282"/>
            <p:cNvPicPr>
              <a:picLocks noChangeAspect="1"/>
            </p:cNvPicPr>
            <p:nvPr/>
          </p:nvPicPr>
          <p:blipFill rotWithShape="1">
            <a:blip r:embed="rId12" cstate="print">
              <a:extLst>
                <a:ext uri="{28A0092B-C50C-407E-A947-70E740481C1C}">
                  <a14:useLocalDpi xmlns:a14="http://schemas.microsoft.com/office/drawing/2010/main" val="0"/>
                </a:ext>
              </a:extLst>
            </a:blip>
            <a:srcRect r="68823"/>
            <a:stretch/>
          </p:blipFill>
          <p:spPr>
            <a:xfrm>
              <a:off x="4733635" y="4960493"/>
              <a:ext cx="878679" cy="1024117"/>
            </a:xfrm>
            <a:prstGeom prst="rect">
              <a:avLst/>
            </a:prstGeom>
            <a:noFill/>
          </p:spPr>
        </p:pic>
        <p:sp>
          <p:nvSpPr>
            <p:cNvPr id="284" name="TextBox 283"/>
            <p:cNvSpPr txBox="1"/>
            <p:nvPr/>
          </p:nvSpPr>
          <p:spPr>
            <a:xfrm>
              <a:off x="4901045" y="5822452"/>
              <a:ext cx="705842" cy="230898"/>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Windows</a:t>
              </a:r>
            </a:p>
          </p:txBody>
        </p:sp>
      </p:grpSp>
      <p:grpSp>
        <p:nvGrpSpPr>
          <p:cNvPr id="286" name="Group 285"/>
          <p:cNvGrpSpPr/>
          <p:nvPr/>
        </p:nvGrpSpPr>
        <p:grpSpPr>
          <a:xfrm>
            <a:off x="10760665" y="4088245"/>
            <a:ext cx="564480" cy="974557"/>
            <a:chOff x="7911087" y="5239196"/>
            <a:chExt cx="575962" cy="994381"/>
          </a:xfrm>
        </p:grpSpPr>
        <p:sp>
          <p:nvSpPr>
            <p:cNvPr id="287" name="Lightning Bolt 286"/>
            <p:cNvSpPr/>
            <p:nvPr/>
          </p:nvSpPr>
          <p:spPr bwMode="auto">
            <a:xfrm>
              <a:off x="8009020" y="5239196"/>
              <a:ext cx="258288" cy="571141"/>
            </a:xfrm>
            <a:prstGeom prst="lightningBol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88" name="TextBox 287"/>
            <p:cNvSpPr txBox="1"/>
            <p:nvPr/>
          </p:nvSpPr>
          <p:spPr>
            <a:xfrm>
              <a:off x="7911087" y="6002680"/>
              <a:ext cx="575962" cy="23089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In-App</a:t>
              </a:r>
            </a:p>
          </p:txBody>
        </p:sp>
      </p:grpSp>
      <p:grpSp>
        <p:nvGrpSpPr>
          <p:cNvPr id="289" name="Group 288"/>
          <p:cNvGrpSpPr/>
          <p:nvPr/>
        </p:nvGrpSpPr>
        <p:grpSpPr>
          <a:xfrm>
            <a:off x="9937267" y="4079579"/>
            <a:ext cx="655476" cy="874380"/>
            <a:chOff x="9031002" y="5203497"/>
            <a:chExt cx="668810" cy="892164"/>
          </a:xfrm>
        </p:grpSpPr>
        <p:pic>
          <p:nvPicPr>
            <p:cNvPr id="290" name="Picture 28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31002" y="5203497"/>
              <a:ext cx="668810" cy="668810"/>
            </a:xfrm>
            <a:prstGeom prst="rect">
              <a:avLst/>
            </a:prstGeom>
          </p:spPr>
        </p:pic>
        <p:sp>
          <p:nvSpPr>
            <p:cNvPr id="291" name="TextBox 290"/>
            <p:cNvSpPr txBox="1"/>
            <p:nvPr/>
          </p:nvSpPr>
          <p:spPr>
            <a:xfrm>
              <a:off x="9081733" y="5864764"/>
              <a:ext cx="534272" cy="23089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Kindle</a:t>
              </a:r>
            </a:p>
          </p:txBody>
        </p:sp>
      </p:grpSp>
      <p:grpSp>
        <p:nvGrpSpPr>
          <p:cNvPr id="11" name="Group 10"/>
          <p:cNvGrpSpPr/>
          <p:nvPr/>
        </p:nvGrpSpPr>
        <p:grpSpPr>
          <a:xfrm>
            <a:off x="6704325" y="3877213"/>
            <a:ext cx="1239108" cy="1209196"/>
            <a:chOff x="6838760" y="3954462"/>
            <a:chExt cx="1263955" cy="1233443"/>
          </a:xfrm>
        </p:grpSpPr>
        <p:sp>
          <p:nvSpPr>
            <p:cNvPr id="285" name="TextBox 284"/>
            <p:cNvSpPr txBox="1"/>
            <p:nvPr/>
          </p:nvSpPr>
          <p:spPr>
            <a:xfrm>
              <a:off x="7142763" y="4818573"/>
              <a:ext cx="655949" cy="36933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Apple</a:t>
              </a:r>
              <a:br>
                <a:rPr lang="en-US" sz="980"/>
              </a:br>
              <a:r>
                <a:rPr lang="en-US" sz="980"/>
                <a:t>iOS OSX</a:t>
              </a:r>
            </a:p>
          </p:txBody>
        </p:sp>
        <p:sp>
          <p:nvSpPr>
            <p:cNvPr id="292" name="Rectangle 291"/>
            <p:cNvSpPr/>
            <p:nvPr/>
          </p:nvSpPr>
          <p:spPr>
            <a:xfrm>
              <a:off x="6838760" y="3954462"/>
              <a:ext cx="1263955" cy="862581"/>
            </a:xfrm>
            <a:prstGeom prst="rect">
              <a:avLst/>
            </a:prstGeom>
          </p:spPr>
          <p:txBody>
            <a:bodyPr wrap="square">
              <a:spAutoFit/>
            </a:bodyPr>
            <a:lstStyle/>
            <a:p>
              <a:pPr algn="ctr" defTabSz="914225">
                <a:defRPr/>
              </a:pPr>
              <a:r>
                <a:rPr lang="en-US" sz="4800" kern="0">
                  <a:solidFill>
                    <a:srgbClr val="FFFFFF"/>
                  </a:solidFill>
                </a:rPr>
                <a:t>iOS</a:t>
              </a:r>
              <a:endParaRPr lang="en-US" sz="4800" kern="0">
                <a:solidFill>
                  <a:sysClr val="windowText" lastClr="000000"/>
                </a:solidFill>
              </a:endParaRPr>
            </a:p>
          </p:txBody>
        </p:sp>
      </p:grpSp>
      <p:grpSp>
        <p:nvGrpSpPr>
          <p:cNvPr id="293" name="Group 292"/>
          <p:cNvGrpSpPr/>
          <p:nvPr/>
        </p:nvGrpSpPr>
        <p:grpSpPr>
          <a:xfrm>
            <a:off x="6684688" y="5561618"/>
            <a:ext cx="756202" cy="887400"/>
            <a:chOff x="6254857" y="1909608"/>
            <a:chExt cx="771583" cy="905454"/>
          </a:xfrm>
        </p:grpSpPr>
        <p:pic>
          <p:nvPicPr>
            <p:cNvPr id="294" name="Picture 29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28229" y="1909608"/>
              <a:ext cx="624839" cy="468629"/>
            </a:xfrm>
            <a:prstGeom prst="rect">
              <a:avLst/>
            </a:prstGeom>
          </p:spPr>
        </p:pic>
        <p:sp>
          <p:nvSpPr>
            <p:cNvPr id="295" name="TextBox 294"/>
            <p:cNvSpPr txBox="1"/>
            <p:nvPr/>
          </p:nvSpPr>
          <p:spPr>
            <a:xfrm>
              <a:off x="6254857" y="2445624"/>
              <a:ext cx="771583" cy="369438"/>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 SQL</a:t>
              </a:r>
              <a:br>
                <a:rPr lang="en-US" sz="980"/>
              </a:br>
              <a:r>
                <a:rPr lang="en-US" sz="980"/>
                <a:t>database</a:t>
              </a:r>
            </a:p>
          </p:txBody>
        </p:sp>
      </p:grpSp>
      <p:grpSp>
        <p:nvGrpSpPr>
          <p:cNvPr id="296" name="Group 295"/>
          <p:cNvGrpSpPr/>
          <p:nvPr/>
        </p:nvGrpSpPr>
        <p:grpSpPr>
          <a:xfrm>
            <a:off x="7609368" y="5474873"/>
            <a:ext cx="781345" cy="856614"/>
            <a:chOff x="7446290" y="5475161"/>
            <a:chExt cx="781456" cy="856736"/>
          </a:xfrm>
        </p:grpSpPr>
        <p:pic>
          <p:nvPicPr>
            <p:cNvPr id="297" name="Picture 296" descr="mongodb white.png"/>
            <p:cNvPicPr>
              <a:picLocks noChangeAspect="1"/>
            </p:cNvPicPr>
            <p:nvPr/>
          </p:nvPicPr>
          <p:blipFill>
            <a:blip r:embed="rId14" cstate="print">
              <a:clrChange>
                <a:clrFrom>
                  <a:srgbClr val="89D1E5"/>
                </a:clrFrom>
                <a:clrTo>
                  <a:srgbClr val="89D1E5">
                    <a:alpha val="0"/>
                  </a:srgbClr>
                </a:clrTo>
              </a:clrChange>
              <a:extLst>
                <a:ext uri="{BEBA8EAE-BF5A-486C-A8C5-ECC9F3942E4B}">
                  <a14:imgProps xmlns:a14="http://schemas.microsoft.com/office/drawing/2010/main">
                    <a14:imgLayer r:embed="rId15">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val="0"/>
                </a:ext>
              </a:extLst>
            </a:blip>
            <a:stretch>
              <a:fillRect/>
            </a:stretch>
          </p:blipFill>
          <p:spPr>
            <a:xfrm>
              <a:off x="7560990" y="5475161"/>
              <a:ext cx="552057" cy="605215"/>
            </a:xfrm>
            <a:prstGeom prst="rect">
              <a:avLst/>
            </a:prstGeom>
          </p:spPr>
        </p:pic>
        <p:sp>
          <p:nvSpPr>
            <p:cNvPr id="298" name="TextBox 297"/>
            <p:cNvSpPr txBox="1"/>
            <p:nvPr/>
          </p:nvSpPr>
          <p:spPr>
            <a:xfrm>
              <a:off x="7446290" y="6105570"/>
              <a:ext cx="781456" cy="22632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Mongo DB</a:t>
              </a:r>
            </a:p>
          </p:txBody>
        </p:sp>
      </p:grpSp>
      <p:grpSp>
        <p:nvGrpSpPr>
          <p:cNvPr id="299" name="Group 298"/>
          <p:cNvGrpSpPr/>
          <p:nvPr/>
        </p:nvGrpSpPr>
        <p:grpSpPr>
          <a:xfrm>
            <a:off x="8559190" y="5557890"/>
            <a:ext cx="954209" cy="757762"/>
            <a:chOff x="8394160" y="2181410"/>
            <a:chExt cx="973619" cy="773175"/>
          </a:xfrm>
        </p:grpSpPr>
        <p:pic>
          <p:nvPicPr>
            <p:cNvPr id="300" name="Picture 299"/>
            <p:cNvPicPr>
              <a:picLocks noChangeAspect="1"/>
            </p:cNvPicPr>
            <p:nvPr/>
          </p:nvPicPr>
          <p:blipFill>
            <a:blip r:embed="rId16"/>
            <a:stretch>
              <a:fillRect/>
            </a:stretch>
          </p:blipFill>
          <p:spPr>
            <a:xfrm>
              <a:off x="8678426" y="2181410"/>
              <a:ext cx="405087" cy="495107"/>
            </a:xfrm>
            <a:prstGeom prst="rect">
              <a:avLst/>
            </a:prstGeom>
          </p:spPr>
        </p:pic>
        <p:sp>
          <p:nvSpPr>
            <p:cNvPr id="301" name="TextBox 300"/>
            <p:cNvSpPr txBox="1"/>
            <p:nvPr/>
          </p:nvSpPr>
          <p:spPr>
            <a:xfrm>
              <a:off x="8394160" y="2723688"/>
              <a:ext cx="973619" cy="23089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Document DB</a:t>
              </a:r>
            </a:p>
          </p:txBody>
        </p:sp>
      </p:grpSp>
      <p:sp>
        <p:nvSpPr>
          <p:cNvPr id="304" name="TextBox 61"/>
          <p:cNvSpPr txBox="1"/>
          <p:nvPr/>
        </p:nvSpPr>
        <p:spPr>
          <a:xfrm>
            <a:off x="9681877" y="6101628"/>
            <a:ext cx="745201"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Office 365</a:t>
            </a:r>
          </a:p>
        </p:txBody>
      </p:sp>
      <p:grpSp>
        <p:nvGrpSpPr>
          <p:cNvPr id="305" name="Group 304"/>
          <p:cNvGrpSpPr/>
          <p:nvPr/>
        </p:nvGrpSpPr>
        <p:grpSpPr>
          <a:xfrm>
            <a:off x="10608505" y="5611369"/>
            <a:ext cx="862312" cy="716585"/>
            <a:chOff x="6721593" y="1830636"/>
            <a:chExt cx="1226030" cy="1018838"/>
          </a:xfrm>
        </p:grpSpPr>
        <p:sp>
          <p:nvSpPr>
            <p:cNvPr id="306" name="TextBox 305"/>
            <p:cNvSpPr txBox="1"/>
            <p:nvPr/>
          </p:nvSpPr>
          <p:spPr>
            <a:xfrm>
              <a:off x="6721593" y="2527778"/>
              <a:ext cx="1226030" cy="321696"/>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 tables</a:t>
              </a:r>
            </a:p>
          </p:txBody>
        </p:sp>
        <p:pic>
          <p:nvPicPr>
            <p:cNvPr id="307" name="Picture 306"/>
            <p:cNvPicPr>
              <a:picLocks noChangeAspect="1"/>
            </p:cNvPicPr>
            <p:nvPr/>
          </p:nvPicPr>
          <p:blipFill>
            <a:blip r:embed="rId17">
              <a:biLevel thresh="25000"/>
            </a:blip>
            <a:stretch>
              <a:fillRect/>
            </a:stretch>
          </p:blipFill>
          <p:spPr>
            <a:xfrm>
              <a:off x="7039397" y="1830636"/>
              <a:ext cx="590421" cy="513241"/>
            </a:xfrm>
            <a:prstGeom prst="rect">
              <a:avLst/>
            </a:prstGeom>
          </p:spPr>
        </p:pic>
      </p:grpSp>
      <p:grpSp>
        <p:nvGrpSpPr>
          <p:cNvPr id="308" name="Group 307"/>
          <p:cNvGrpSpPr/>
          <p:nvPr/>
        </p:nvGrpSpPr>
        <p:grpSpPr>
          <a:xfrm>
            <a:off x="8111354" y="4089807"/>
            <a:ext cx="628910" cy="990129"/>
            <a:chOff x="6884504" y="5235831"/>
            <a:chExt cx="641704" cy="1010269"/>
          </a:xfrm>
        </p:grpSpPr>
        <p:pic>
          <p:nvPicPr>
            <p:cNvPr id="309" name="Picture 30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13895" y="5235831"/>
              <a:ext cx="382921" cy="578975"/>
            </a:xfrm>
            <a:prstGeom prst="rect">
              <a:avLst/>
            </a:prstGeom>
          </p:spPr>
        </p:pic>
        <p:sp>
          <p:nvSpPr>
            <p:cNvPr id="310" name="TextBox 309"/>
            <p:cNvSpPr txBox="1"/>
            <p:nvPr/>
          </p:nvSpPr>
          <p:spPr>
            <a:xfrm>
              <a:off x="6884504" y="5876663"/>
              <a:ext cx="641704" cy="36943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Android</a:t>
              </a:r>
            </a:p>
            <a:p>
              <a:endParaRPr lang="en-US" sz="980"/>
            </a:p>
          </p:txBody>
        </p:sp>
      </p:grpSp>
      <p:pic>
        <p:nvPicPr>
          <p:cNvPr id="14" name="Picture 13"/>
          <p:cNvPicPr>
            <a:picLocks noChangeAspect="1"/>
          </p:cNvPicPr>
          <p:nvPr/>
        </p:nvPicPr>
        <p:blipFill>
          <a:blip r:embed="rId18"/>
          <a:stretch>
            <a:fillRect/>
          </a:stretch>
        </p:blipFill>
        <p:spPr>
          <a:xfrm>
            <a:off x="9847804" y="5581342"/>
            <a:ext cx="371220" cy="448212"/>
          </a:xfrm>
          <a:prstGeom prst="rect">
            <a:avLst/>
          </a:prstGeom>
        </p:spPr>
      </p:pic>
      <p:pic>
        <p:nvPicPr>
          <p:cNvPr id="2" name="Picture 1"/>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4186363" y="3626465"/>
            <a:ext cx="782308" cy="782308"/>
          </a:xfrm>
          <a:prstGeom prst="rect">
            <a:avLst/>
          </a:prstGeom>
        </p:spPr>
      </p:pic>
    </p:spTree>
    <p:extLst>
      <p:ext uri="{BB962C8B-B14F-4D97-AF65-F5344CB8AC3E}">
        <p14:creationId xmlns:p14="http://schemas.microsoft.com/office/powerpoint/2010/main" val="966921892"/>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6436620" y="296797"/>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4" b="0" i="0" u="none" strike="noStrike" kern="0" cap="none" spc="0" normalizeH="0" baseline="0" noProof="0">
              <a:ln>
                <a:noFill/>
              </a:ln>
              <a:solidFill>
                <a:srgbClr val="FFFFFF"/>
              </a:solidFill>
              <a:effectLst/>
              <a:uLnTx/>
              <a:uFillTx/>
              <a:latin typeface="Segoe UI Light"/>
              <a:ea typeface="+mn-ea"/>
              <a:cs typeface="Segoe UI" pitchFamily="34" charset="0"/>
            </a:endParaRPr>
          </a:p>
          <a:p>
            <a:pPr marL="0" marR="0" lvl="0" indent="0" defTabSz="878221" eaLnBrk="1" fontAlgn="base" latinLnBrk="0" hangingPunct="1">
              <a:lnSpc>
                <a:spcPct val="90000"/>
              </a:lnSpc>
              <a:spcBef>
                <a:spcPct val="0"/>
              </a:spcBef>
              <a:spcAft>
                <a:spcPct val="0"/>
              </a:spcAft>
              <a:buClrTx/>
              <a:buSzTx/>
              <a:buFontTx/>
              <a:buNone/>
              <a:tabLst>
                <a:tab pos="860921" algn="l"/>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p:nvSpPr>
        <p:spPr bwMode="auto">
          <a:xfrm>
            <a:off x="3809195" y="130792"/>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516"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63" name="Rectangle 62"/>
          <p:cNvSpPr/>
          <p:nvPr/>
        </p:nvSpPr>
        <p:spPr bwMode="auto">
          <a:xfrm>
            <a:off x="4024700" y="193181"/>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cs typeface="Segoe UI" pitchFamily="34" charset="0"/>
            </a:endParaRPr>
          </a:p>
        </p:txBody>
      </p:sp>
      <p:sp>
        <p:nvSpPr>
          <p:cNvPr id="64" name="Rectangle 63"/>
          <p:cNvSpPr/>
          <p:nvPr/>
        </p:nvSpPr>
        <p:spPr bwMode="auto">
          <a:xfrm>
            <a:off x="4010659" y="2411013"/>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cs typeface="Segoe UI" pitchFamily="34" charset="0"/>
            </a:endParaRPr>
          </a:p>
        </p:txBody>
      </p:sp>
      <p:sp>
        <p:nvSpPr>
          <p:cNvPr id="65" name="Rectangle 64"/>
          <p:cNvSpPr/>
          <p:nvPr/>
        </p:nvSpPr>
        <p:spPr bwMode="auto">
          <a:xfrm>
            <a:off x="4010659" y="353174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66" name="Rectangle 65"/>
          <p:cNvSpPr/>
          <p:nvPr/>
        </p:nvSpPr>
        <p:spPr bwMode="auto">
          <a:xfrm>
            <a:off x="4010659" y="464093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67" name="Rectangle 66"/>
          <p:cNvSpPr/>
          <p:nvPr/>
        </p:nvSpPr>
        <p:spPr bwMode="auto">
          <a:xfrm>
            <a:off x="4010659" y="1297307"/>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cs typeface="Segoe UI" pitchFamily="34" charset="0"/>
            </a:endParaRPr>
          </a:p>
        </p:txBody>
      </p:sp>
      <p:sp>
        <p:nvSpPr>
          <p:cNvPr id="68" name="Rectangle 67"/>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69" name="TextBox 68"/>
          <p:cNvSpPr txBox="1"/>
          <p:nvPr/>
        </p:nvSpPr>
        <p:spPr>
          <a:xfrm>
            <a:off x="6412880" y="3502648"/>
            <a:ext cx="5455270" cy="1586867"/>
          </a:xfrm>
          <a:prstGeom prst="rect">
            <a:avLst/>
          </a:prstGeom>
          <a:solidFill>
            <a:schemeClr val="tx2"/>
          </a:solidFill>
        </p:spPr>
        <p:txBody>
          <a:bodyPr wrap="square" lIns="175661" tIns="140529" rIns="175661" bIns="140529" rtlCol="0">
            <a:spAutoFit/>
          </a:bodyPr>
          <a:lstStyle/>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cs typeface="Segoe UI" pitchFamily="34" charset="0"/>
            </a:endParaRPr>
          </a:p>
        </p:txBody>
      </p:sp>
      <p:sp>
        <p:nvSpPr>
          <p:cNvPr id="70" name="TextBox 69"/>
          <p:cNvSpPr txBox="1"/>
          <p:nvPr/>
        </p:nvSpPr>
        <p:spPr>
          <a:xfrm>
            <a:off x="6416062" y="1925444"/>
            <a:ext cx="5270978" cy="1587052"/>
          </a:xfrm>
          <a:prstGeom prst="rect">
            <a:avLst/>
          </a:prstGeom>
          <a:solidFill>
            <a:schemeClr val="tx2"/>
          </a:solidFill>
        </p:spPr>
        <p:txBody>
          <a:bodyPr wrap="square" lIns="175661" tIns="140529" rIns="175661" bIns="140529" rtlCol="0">
            <a:spAutoFit/>
          </a:bodyPr>
          <a:lstStyle/>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TextBox 70"/>
          <p:cNvSpPr txBox="1"/>
          <p:nvPr/>
        </p:nvSpPr>
        <p:spPr>
          <a:xfrm>
            <a:off x="4903444" y="2699674"/>
            <a:ext cx="1161858" cy="506565"/>
          </a:xfrm>
          <a:prstGeom prst="rect">
            <a:avLst/>
          </a:prstGeom>
          <a:noFill/>
        </p:spPr>
        <p:txBody>
          <a:bodyPr wrap="none" lIns="179234" tIns="143387" rIns="179234" bIns="143387"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API Apps</a:t>
            </a:r>
          </a:p>
        </p:txBody>
      </p:sp>
      <p:pic>
        <p:nvPicPr>
          <p:cNvPr id="73" name="Picture 72"/>
          <p:cNvPicPr>
            <a:picLocks noChangeAspect="1"/>
          </p:cNvPicPr>
          <p:nvPr/>
        </p:nvPicPr>
        <p:blipFill>
          <a:blip r:embed="rId2">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75" name="TextBox 74"/>
          <p:cNvSpPr txBox="1"/>
          <p:nvPr/>
        </p:nvSpPr>
        <p:spPr>
          <a:xfrm>
            <a:off x="4903444" y="3785719"/>
            <a:ext cx="1337865" cy="506565"/>
          </a:xfrm>
          <a:prstGeom prst="rect">
            <a:avLst/>
          </a:prstGeom>
          <a:noFill/>
        </p:spPr>
        <p:txBody>
          <a:bodyPr wrap="none" lIns="179234" tIns="143387" rIns="179234" bIns="143387"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Logic Apps</a:t>
            </a:r>
          </a:p>
        </p:txBody>
      </p:sp>
      <p:sp>
        <p:nvSpPr>
          <p:cNvPr id="76" name="TextBox 75"/>
          <p:cNvSpPr txBox="1"/>
          <p:nvPr/>
        </p:nvSpPr>
        <p:spPr>
          <a:xfrm>
            <a:off x="5089453" y="4880171"/>
            <a:ext cx="1172972" cy="510886"/>
          </a:xfrm>
          <a:prstGeom prst="rect">
            <a:avLst/>
          </a:prstGeom>
          <a:noFill/>
        </p:spPr>
        <p:txBody>
          <a:bodyPr wrap="none" lIns="179234" tIns="143387" rIns="179234" bIns="143387"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FFFFF"/>
                </a:solidFill>
                <a:effectLst/>
                <a:uLnTx/>
                <a:uFillTx/>
                <a:latin typeface="Segoe UI Light"/>
              </a:rPr>
              <a:t>Functions</a:t>
            </a:r>
          </a:p>
        </p:txBody>
      </p:sp>
      <p:sp>
        <p:nvSpPr>
          <p:cNvPr id="77" name="TextBox 76"/>
          <p:cNvSpPr txBox="1"/>
          <p:nvPr/>
        </p:nvSpPr>
        <p:spPr>
          <a:xfrm>
            <a:off x="4903444" y="1590728"/>
            <a:ext cx="1485585" cy="506565"/>
          </a:xfrm>
          <a:prstGeom prst="rect">
            <a:avLst/>
          </a:prstGeom>
          <a:noFill/>
        </p:spPr>
        <p:txBody>
          <a:bodyPr wrap="none" lIns="179234" tIns="143387" rIns="179234" bIns="143387"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Mobile Apps</a:t>
            </a:r>
          </a:p>
        </p:txBody>
      </p:sp>
      <p:pic>
        <p:nvPicPr>
          <p:cNvPr id="78" name="Picture 6"/>
          <p:cNvPicPr>
            <a:picLocks noChangeAspect="1"/>
          </p:cNvPicPr>
          <p:nvPr/>
        </p:nvPicPr>
        <p:blipFill>
          <a:blip r:embed="rId3">
            <a:biLevel thresh="25000"/>
          </a:blip>
          <a:stretch>
            <a:fillRect/>
          </a:stretch>
        </p:blipFill>
        <p:spPr>
          <a:xfrm>
            <a:off x="4210269" y="4791735"/>
            <a:ext cx="902354" cy="796299"/>
          </a:xfrm>
          <a:prstGeom prst="rect">
            <a:avLst/>
          </a:prstGeom>
        </p:spPr>
      </p:pic>
      <p:sp>
        <p:nvSpPr>
          <p:cNvPr id="79" name="TextBox 78"/>
          <p:cNvSpPr txBox="1"/>
          <p:nvPr/>
        </p:nvSpPr>
        <p:spPr>
          <a:xfrm>
            <a:off x="4903445" y="486603"/>
            <a:ext cx="1276577" cy="506565"/>
          </a:xfrm>
          <a:prstGeom prst="rect">
            <a:avLst/>
          </a:prstGeom>
          <a:noFill/>
        </p:spPr>
        <p:txBody>
          <a:bodyPr wrap="none" lIns="179234" tIns="143387" rIns="179234" bIns="143387"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Web Apps</a:t>
            </a:r>
          </a:p>
        </p:txBody>
      </p:sp>
      <p:sp>
        <p:nvSpPr>
          <p:cNvPr id="80" name="TextBox 79"/>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1" name="Picture 80"/>
          <p:cNvPicPr>
            <a:picLocks noChangeAspect="1"/>
          </p:cNvPicPr>
          <p:nvPr/>
        </p:nvPicPr>
        <p:blipFill>
          <a:blip r:embed="rId4"/>
          <a:stretch>
            <a:fillRect/>
          </a:stretch>
        </p:blipFill>
        <p:spPr>
          <a:xfrm>
            <a:off x="4248657" y="2684297"/>
            <a:ext cx="669324" cy="631908"/>
          </a:xfrm>
          <a:prstGeom prst="flowChartOffpageConnector">
            <a:avLst/>
          </a:prstGeom>
          <a:noFill/>
        </p:spPr>
      </p:pic>
      <p:pic>
        <p:nvPicPr>
          <p:cNvPr id="82" name="Picture 81"/>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sp>
        <p:nvSpPr>
          <p:cNvPr id="83" name="TextBox 82"/>
          <p:cNvSpPr txBox="1"/>
          <p:nvPr/>
        </p:nvSpPr>
        <p:spPr>
          <a:xfrm>
            <a:off x="6567882" y="1924217"/>
            <a:ext cx="3381818" cy="307510"/>
          </a:xfrm>
          <a:prstGeom prst="rect">
            <a:avLst/>
          </a:prstGeom>
          <a:noFill/>
        </p:spPr>
        <p:txBody>
          <a:bodyPr wrap="square" rtlCol="0">
            <a:spAutoFit/>
          </a:bodyPr>
          <a:lstStyle/>
          <a:p>
            <a:pPr marL="0" marR="0" lvl="0" indent="0" defTabSz="896214" eaLnBrk="1" fontAlgn="auto" latinLnBrk="0" hangingPunct="1">
              <a:lnSpc>
                <a:spcPct val="90000"/>
              </a:lnSpc>
              <a:spcBef>
                <a:spcPts val="0"/>
              </a:spcBef>
              <a:spcAft>
                <a:spcPts val="588"/>
              </a:spcAft>
              <a:buClrTx/>
              <a:buSzTx/>
              <a:buFontTx/>
              <a:buNone/>
              <a:tabLst>
                <a:tab pos="878164" algn="l"/>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Authentication / Access Control</a:t>
            </a:r>
          </a:p>
        </p:txBody>
      </p:sp>
      <p:sp>
        <p:nvSpPr>
          <p:cNvPr id="84" name="TextBox 83"/>
          <p:cNvSpPr txBox="1"/>
          <p:nvPr/>
        </p:nvSpPr>
        <p:spPr>
          <a:xfrm>
            <a:off x="6587066" y="3656479"/>
            <a:ext cx="5069570" cy="307510"/>
          </a:xfrm>
          <a:prstGeom prst="rect">
            <a:avLst/>
          </a:prstGeom>
          <a:noFill/>
        </p:spPr>
        <p:txBody>
          <a:bodyPr wrap="square" rtlCol="0">
            <a:spAutoFit/>
          </a:bodyPr>
          <a:lstStyle/>
          <a:p>
            <a:pPr marL="0" marR="0" lvl="0" indent="0" defTabSz="896214" eaLnBrk="1" fontAlgn="auto" latinLnBrk="0" hangingPunct="1">
              <a:lnSpc>
                <a:spcPct val="90000"/>
              </a:lnSpc>
              <a:spcBef>
                <a:spcPts val="0"/>
              </a:spcBef>
              <a:spcAft>
                <a:spcPts val="588"/>
              </a:spcAft>
              <a:buClrTx/>
              <a:buSzTx/>
              <a:buFontTx/>
              <a:buNone/>
              <a:tabLst>
                <a:tab pos="878164" algn="l"/>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API Consumption</a:t>
            </a:r>
          </a:p>
        </p:txBody>
      </p:sp>
      <p:sp>
        <p:nvSpPr>
          <p:cNvPr id="85" name="TextBox 84"/>
          <p:cNvSpPr txBox="1"/>
          <p:nvPr/>
        </p:nvSpPr>
        <p:spPr>
          <a:xfrm>
            <a:off x="6549291" y="5221760"/>
            <a:ext cx="3381818" cy="307510"/>
          </a:xfrm>
          <a:prstGeom prst="rect">
            <a:avLst/>
          </a:prstGeom>
          <a:noFill/>
        </p:spPr>
        <p:txBody>
          <a:bodyPr wrap="square" rtlCol="0">
            <a:spAutoFit/>
          </a:bodyPr>
          <a:lstStyle/>
          <a:p>
            <a:pPr marL="0" marR="0" lvl="0" indent="0" defTabSz="896214" eaLnBrk="1" fontAlgn="auto" latinLnBrk="0" hangingPunct="1">
              <a:lnSpc>
                <a:spcPct val="90000"/>
              </a:lnSpc>
              <a:spcBef>
                <a:spcPts val="0"/>
              </a:spcBef>
              <a:spcAft>
                <a:spcPts val="588"/>
              </a:spcAft>
              <a:buClrTx/>
              <a:buSzTx/>
              <a:buFontTx/>
              <a:buNone/>
              <a:tabLst>
                <a:tab pos="878164" algn="l"/>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Integration with API Management</a:t>
            </a:r>
          </a:p>
        </p:txBody>
      </p:sp>
      <p:sp>
        <p:nvSpPr>
          <p:cNvPr id="86" name="TextBox 85"/>
          <p:cNvSpPr txBox="1"/>
          <p:nvPr/>
        </p:nvSpPr>
        <p:spPr>
          <a:xfrm>
            <a:off x="6567882" y="356224"/>
            <a:ext cx="3381818" cy="307510"/>
          </a:xfrm>
          <a:prstGeom prst="rect">
            <a:avLst/>
          </a:prstGeom>
          <a:noFill/>
        </p:spPr>
        <p:txBody>
          <a:bodyPr wrap="square" rtlCol="0">
            <a:spAutoFit/>
          </a:bodyPr>
          <a:lstStyle/>
          <a:p>
            <a:pPr marL="0" marR="0" lvl="0" indent="0" defTabSz="896214" eaLnBrk="1" fontAlgn="auto" latinLnBrk="0" hangingPunct="1">
              <a:lnSpc>
                <a:spcPct val="90000"/>
              </a:lnSpc>
              <a:spcBef>
                <a:spcPts val="0"/>
              </a:spcBef>
              <a:spcAft>
                <a:spcPts val="588"/>
              </a:spcAft>
              <a:buClrTx/>
              <a:buSzTx/>
              <a:buFontTx/>
              <a:buNone/>
              <a:tabLst>
                <a:tab pos="878164" algn="l"/>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API fundamentals</a:t>
            </a:r>
          </a:p>
        </p:txBody>
      </p:sp>
      <p:grpSp>
        <p:nvGrpSpPr>
          <p:cNvPr id="87" name="Group 86"/>
          <p:cNvGrpSpPr/>
          <p:nvPr/>
        </p:nvGrpSpPr>
        <p:grpSpPr>
          <a:xfrm>
            <a:off x="288272" y="1844058"/>
            <a:ext cx="3211113" cy="3196481"/>
            <a:chOff x="827088" y="-3463925"/>
            <a:chExt cx="3833812" cy="3816350"/>
          </a:xfrm>
        </p:grpSpPr>
        <p:sp>
          <p:nvSpPr>
            <p:cNvPr id="88"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8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0"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2"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3"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4"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5"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grpSp>
      <p:sp>
        <p:nvSpPr>
          <p:cNvPr id="96" name="Rectangle 95"/>
          <p:cNvSpPr/>
          <p:nvPr/>
        </p:nvSpPr>
        <p:spPr>
          <a:xfrm>
            <a:off x="317875" y="5089515"/>
            <a:ext cx="3181511" cy="693970"/>
          </a:xfrm>
          <a:prstGeom prst="rect">
            <a:avLst/>
          </a:prstGeom>
        </p:spPr>
        <p:txBody>
          <a:bodyPr wrap="square">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3921" b="0" i="0" u="none" strike="noStrike" kern="0" cap="none" spc="0" normalizeH="0" baseline="0" noProof="0">
                <a:ln>
                  <a:noFill/>
                </a:ln>
                <a:gradFill>
                  <a:gsLst>
                    <a:gs pos="0">
                      <a:schemeClr val="tx1"/>
                    </a:gs>
                    <a:gs pos="100000">
                      <a:schemeClr val="tx1"/>
                    </a:gs>
                  </a:gsLst>
                  <a:lin ang="5400000" scaled="1"/>
                </a:gradFill>
                <a:effectLst/>
                <a:uLnTx/>
                <a:uFillTx/>
                <a:latin typeface="Segoe UI Light" panose="020B0502040204020203" pitchFamily="34" charset="0"/>
                <a:ea typeface="Segoe UI Black" panose="020B0A02040204020203" pitchFamily="34" charset="0"/>
                <a:cs typeface="Segoe UI Light" panose="020B0502040204020203" pitchFamily="34" charset="0"/>
              </a:rPr>
              <a:t>App Service</a:t>
            </a:r>
            <a:endParaRPr kumimoji="0" lang="en-US" sz="3921" b="0" i="0" u="none" strike="noStrike" kern="0" cap="none" spc="0" normalizeH="0" baseline="0" noProof="0">
              <a:ln>
                <a:noFill/>
              </a:ln>
              <a:gradFill>
                <a:gsLst>
                  <a:gs pos="0">
                    <a:schemeClr val="tx1"/>
                  </a:gs>
                  <a:gs pos="100000">
                    <a:schemeClr val="tx1"/>
                  </a:gs>
                </a:gsLst>
                <a:lin ang="5400000" scaled="1"/>
              </a:gradFill>
              <a:effectLst/>
              <a:uLnTx/>
              <a:uFillTx/>
            </a:endParaRPr>
          </a:p>
        </p:txBody>
      </p:sp>
      <p:sp>
        <p:nvSpPr>
          <p:cNvPr id="106" name="TextBox 105"/>
          <p:cNvSpPr txBox="1"/>
          <p:nvPr/>
        </p:nvSpPr>
        <p:spPr>
          <a:xfrm>
            <a:off x="6912948" y="3025026"/>
            <a:ext cx="966123"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err="1">
                <a:ln>
                  <a:noFill/>
                </a:ln>
                <a:gradFill>
                  <a:gsLst>
                    <a:gs pos="0">
                      <a:srgbClr val="FFFFFF"/>
                    </a:gs>
                    <a:gs pos="100000">
                      <a:srgbClr val="FFFFFF"/>
                    </a:gs>
                  </a:gsLst>
                  <a:lin ang="5400000" scaled="1"/>
                </a:gradFill>
                <a:effectLst/>
                <a:uLnTx/>
                <a:uFillTx/>
              </a:rPr>
              <a:t>EasyAuth</a:t>
            </a:r>
            <a:endParaRPr kumimoji="0" lang="en-US" sz="980" b="0" i="0" u="none" strike="noStrike" kern="0" cap="none" spc="0" normalizeH="0" baseline="0" noProof="0">
              <a:ln>
                <a:noFill/>
              </a:ln>
              <a:gradFill>
                <a:gsLst>
                  <a:gs pos="0">
                    <a:srgbClr val="FFFFFF"/>
                  </a:gs>
                  <a:gs pos="100000">
                    <a:srgbClr val="FFFFFF"/>
                  </a:gs>
                </a:gsLst>
                <a:lin ang="5400000" scaled="1"/>
              </a:gradFill>
              <a:effectLst/>
              <a:uLnTx/>
              <a:uFillTx/>
            </a:endParaRPr>
          </a:p>
        </p:txBody>
      </p:sp>
      <p:sp>
        <p:nvSpPr>
          <p:cNvPr id="146" name="TextBox 145"/>
          <p:cNvSpPr txBox="1"/>
          <p:nvPr/>
        </p:nvSpPr>
        <p:spPr>
          <a:xfrm>
            <a:off x="6932341" y="1396530"/>
            <a:ext cx="966123" cy="36200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Swagger </a:t>
            </a:r>
          </a:p>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API Metadata</a:t>
            </a:r>
          </a:p>
        </p:txBody>
      </p:sp>
      <p:sp>
        <p:nvSpPr>
          <p:cNvPr id="147" name="TextBox 146"/>
          <p:cNvSpPr txBox="1"/>
          <p:nvPr/>
        </p:nvSpPr>
        <p:spPr>
          <a:xfrm>
            <a:off x="8216989" y="1531698"/>
            <a:ext cx="1189934"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CORS enablement</a:t>
            </a:r>
          </a:p>
        </p:txBody>
      </p:sp>
      <p:sp>
        <p:nvSpPr>
          <p:cNvPr id="148" name="Freeform 13"/>
          <p:cNvSpPr>
            <a:spLocks noEditPoints="1"/>
          </p:cNvSpPr>
          <p:nvPr/>
        </p:nvSpPr>
        <p:spPr bwMode="auto">
          <a:xfrm>
            <a:off x="8426471" y="885445"/>
            <a:ext cx="770967" cy="564651"/>
          </a:xfrm>
          <a:custGeom>
            <a:avLst/>
            <a:gdLst>
              <a:gd name="T0" fmla="*/ 113 w 284"/>
              <a:gd name="T1" fmla="*/ 57 h 208"/>
              <a:gd name="T2" fmla="*/ 0 w 284"/>
              <a:gd name="T3" fmla="*/ 57 h 208"/>
              <a:gd name="T4" fmla="*/ 0 w 284"/>
              <a:gd name="T5" fmla="*/ 208 h 208"/>
              <a:gd name="T6" fmla="*/ 113 w 284"/>
              <a:gd name="T7" fmla="*/ 208 h 208"/>
              <a:gd name="T8" fmla="*/ 113 w 284"/>
              <a:gd name="T9" fmla="*/ 57 h 208"/>
              <a:gd name="T10" fmla="*/ 95 w 284"/>
              <a:gd name="T11" fmla="*/ 189 h 208"/>
              <a:gd name="T12" fmla="*/ 19 w 284"/>
              <a:gd name="T13" fmla="*/ 189 h 208"/>
              <a:gd name="T14" fmla="*/ 19 w 284"/>
              <a:gd name="T15" fmla="*/ 76 h 208"/>
              <a:gd name="T16" fmla="*/ 95 w 284"/>
              <a:gd name="T17" fmla="*/ 76 h 208"/>
              <a:gd name="T18" fmla="*/ 95 w 284"/>
              <a:gd name="T19" fmla="*/ 189 h 208"/>
              <a:gd name="T20" fmla="*/ 19 w 284"/>
              <a:gd name="T21" fmla="*/ 38 h 208"/>
              <a:gd name="T22" fmla="*/ 0 w 284"/>
              <a:gd name="T23" fmla="*/ 38 h 208"/>
              <a:gd name="T24" fmla="*/ 0 w 284"/>
              <a:gd name="T25" fmla="*/ 19 h 208"/>
              <a:gd name="T26" fmla="*/ 0 w 284"/>
              <a:gd name="T27" fmla="*/ 10 h 208"/>
              <a:gd name="T28" fmla="*/ 0 w 284"/>
              <a:gd name="T29" fmla="*/ 0 h 208"/>
              <a:gd name="T30" fmla="*/ 284 w 284"/>
              <a:gd name="T31" fmla="*/ 0 h 208"/>
              <a:gd name="T32" fmla="*/ 284 w 284"/>
              <a:gd name="T33" fmla="*/ 10 h 208"/>
              <a:gd name="T34" fmla="*/ 284 w 284"/>
              <a:gd name="T35" fmla="*/ 19 h 208"/>
              <a:gd name="T36" fmla="*/ 284 w 284"/>
              <a:gd name="T37" fmla="*/ 170 h 208"/>
              <a:gd name="T38" fmla="*/ 274 w 284"/>
              <a:gd name="T39" fmla="*/ 170 h 208"/>
              <a:gd name="T40" fmla="*/ 265 w 284"/>
              <a:gd name="T41" fmla="*/ 170 h 208"/>
              <a:gd name="T42" fmla="*/ 151 w 284"/>
              <a:gd name="T43" fmla="*/ 170 h 208"/>
              <a:gd name="T44" fmla="*/ 151 w 284"/>
              <a:gd name="T45" fmla="*/ 189 h 208"/>
              <a:gd name="T46" fmla="*/ 189 w 284"/>
              <a:gd name="T47" fmla="*/ 189 h 208"/>
              <a:gd name="T48" fmla="*/ 189 w 284"/>
              <a:gd name="T49" fmla="*/ 208 h 208"/>
              <a:gd name="T50" fmla="*/ 132 w 284"/>
              <a:gd name="T51" fmla="*/ 208 h 208"/>
              <a:gd name="T52" fmla="*/ 132 w 284"/>
              <a:gd name="T53" fmla="*/ 189 h 208"/>
              <a:gd name="T54" fmla="*/ 132 w 284"/>
              <a:gd name="T55" fmla="*/ 170 h 208"/>
              <a:gd name="T56" fmla="*/ 132 w 284"/>
              <a:gd name="T57" fmla="*/ 152 h 208"/>
              <a:gd name="T58" fmla="*/ 265 w 284"/>
              <a:gd name="T59" fmla="*/ 152 h 208"/>
              <a:gd name="T60" fmla="*/ 265 w 284"/>
              <a:gd name="T61" fmla="*/ 19 h 208"/>
              <a:gd name="T62" fmla="*/ 19 w 284"/>
              <a:gd name="T63" fmla="*/ 19 h 208"/>
              <a:gd name="T64" fmla="*/ 19 w 284"/>
              <a:gd name="T65"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4" h="208">
                <a:moveTo>
                  <a:pt x="113" y="57"/>
                </a:moveTo>
                <a:lnTo>
                  <a:pt x="0" y="57"/>
                </a:lnTo>
                <a:lnTo>
                  <a:pt x="0" y="208"/>
                </a:lnTo>
                <a:lnTo>
                  <a:pt x="113" y="208"/>
                </a:lnTo>
                <a:lnTo>
                  <a:pt x="113" y="57"/>
                </a:lnTo>
                <a:close/>
                <a:moveTo>
                  <a:pt x="95" y="189"/>
                </a:moveTo>
                <a:lnTo>
                  <a:pt x="19" y="189"/>
                </a:lnTo>
                <a:lnTo>
                  <a:pt x="19" y="76"/>
                </a:lnTo>
                <a:lnTo>
                  <a:pt x="95" y="76"/>
                </a:lnTo>
                <a:lnTo>
                  <a:pt x="95" y="189"/>
                </a:lnTo>
                <a:close/>
                <a:moveTo>
                  <a:pt x="19" y="38"/>
                </a:moveTo>
                <a:lnTo>
                  <a:pt x="0" y="38"/>
                </a:lnTo>
                <a:lnTo>
                  <a:pt x="0" y="19"/>
                </a:lnTo>
                <a:lnTo>
                  <a:pt x="0" y="10"/>
                </a:lnTo>
                <a:lnTo>
                  <a:pt x="0" y="0"/>
                </a:lnTo>
                <a:lnTo>
                  <a:pt x="284" y="0"/>
                </a:lnTo>
                <a:lnTo>
                  <a:pt x="284" y="10"/>
                </a:lnTo>
                <a:lnTo>
                  <a:pt x="284" y="19"/>
                </a:lnTo>
                <a:lnTo>
                  <a:pt x="284" y="170"/>
                </a:lnTo>
                <a:lnTo>
                  <a:pt x="274" y="170"/>
                </a:lnTo>
                <a:lnTo>
                  <a:pt x="265" y="170"/>
                </a:lnTo>
                <a:lnTo>
                  <a:pt x="151" y="170"/>
                </a:lnTo>
                <a:lnTo>
                  <a:pt x="151" y="189"/>
                </a:lnTo>
                <a:lnTo>
                  <a:pt x="189" y="189"/>
                </a:lnTo>
                <a:lnTo>
                  <a:pt x="189" y="208"/>
                </a:lnTo>
                <a:lnTo>
                  <a:pt x="132" y="208"/>
                </a:lnTo>
                <a:lnTo>
                  <a:pt x="132" y="189"/>
                </a:lnTo>
                <a:lnTo>
                  <a:pt x="132" y="170"/>
                </a:lnTo>
                <a:lnTo>
                  <a:pt x="132" y="152"/>
                </a:lnTo>
                <a:lnTo>
                  <a:pt x="265" y="152"/>
                </a:lnTo>
                <a:lnTo>
                  <a:pt x="265" y="19"/>
                </a:lnTo>
                <a:lnTo>
                  <a:pt x="19" y="19"/>
                </a:lnTo>
                <a:lnTo>
                  <a:pt x="19" y="38"/>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 name="Freeform 5"/>
          <p:cNvSpPr>
            <a:spLocks noChangeAspect="1" noEditPoints="1"/>
          </p:cNvSpPr>
          <p:nvPr/>
        </p:nvSpPr>
        <p:spPr bwMode="auto">
          <a:xfrm>
            <a:off x="7000938" y="925555"/>
            <a:ext cx="786597" cy="448212"/>
          </a:xfrm>
          <a:custGeom>
            <a:avLst/>
            <a:gdLst>
              <a:gd name="T0" fmla="*/ 115 w 136"/>
              <a:gd name="T1" fmla="*/ 10 h 76"/>
              <a:gd name="T2" fmla="*/ 34 w 136"/>
              <a:gd name="T3" fmla="*/ 0 h 76"/>
              <a:gd name="T4" fmla="*/ 19 w 136"/>
              <a:gd name="T5" fmla="*/ 45 h 76"/>
              <a:gd name="T6" fmla="*/ 8 w 136"/>
              <a:gd name="T7" fmla="*/ 76 h 76"/>
              <a:gd name="T8" fmla="*/ 59 w 136"/>
              <a:gd name="T9" fmla="*/ 76 h 76"/>
              <a:gd name="T10" fmla="*/ 67 w 136"/>
              <a:gd name="T11" fmla="*/ 76 h 76"/>
              <a:gd name="T12" fmla="*/ 92 w 136"/>
              <a:gd name="T13" fmla="*/ 68 h 76"/>
              <a:gd name="T14" fmla="*/ 83 w 136"/>
              <a:gd name="T15" fmla="*/ 61 h 76"/>
              <a:gd name="T16" fmla="*/ 100 w 136"/>
              <a:gd name="T17" fmla="*/ 76 h 76"/>
              <a:gd name="T18" fmla="*/ 136 w 136"/>
              <a:gd name="T19" fmla="*/ 18 h 76"/>
              <a:gd name="T20" fmla="*/ 128 w 136"/>
              <a:gd name="T21" fmla="*/ 26 h 76"/>
              <a:gd name="T22" fmla="*/ 115 w 136"/>
              <a:gd name="T23" fmla="*/ 34 h 76"/>
              <a:gd name="T24" fmla="*/ 128 w 136"/>
              <a:gd name="T25" fmla="*/ 26 h 76"/>
              <a:gd name="T26" fmla="*/ 128 w 136"/>
              <a:gd name="T27" fmla="*/ 47 h 76"/>
              <a:gd name="T28" fmla="*/ 115 w 136"/>
              <a:gd name="T29" fmla="*/ 42 h 76"/>
              <a:gd name="T30" fmla="*/ 17 w 136"/>
              <a:gd name="T31" fmla="*/ 25 h 76"/>
              <a:gd name="T32" fmla="*/ 51 w 136"/>
              <a:gd name="T33" fmla="*/ 25 h 76"/>
              <a:gd name="T34" fmla="*/ 17 w 136"/>
              <a:gd name="T35" fmla="*/ 25 h 76"/>
              <a:gd name="T36" fmla="*/ 59 w 136"/>
              <a:gd name="T37" fmla="*/ 25 h 76"/>
              <a:gd name="T38" fmla="*/ 107 w 136"/>
              <a:gd name="T39" fmla="*/ 18 h 76"/>
              <a:gd name="T40" fmla="*/ 59 w 136"/>
              <a:gd name="T41" fmla="*/ 53 h 76"/>
              <a:gd name="T42" fmla="*/ 75 w 136"/>
              <a:gd name="T43" fmla="*/ 68 h 76"/>
              <a:gd name="T44" fmla="*/ 64 w 136"/>
              <a:gd name="T45" fmla="*/ 61 h 76"/>
              <a:gd name="T46" fmla="*/ 75 w 136"/>
              <a:gd name="T47" fmla="*/ 68 h 76"/>
              <a:gd name="T48" fmla="*/ 108 w 136"/>
              <a:gd name="T49" fmla="*/ 61 h 76"/>
              <a:gd name="T50" fmla="*/ 115 w 136"/>
              <a:gd name="T51" fmla="*/ 55 h 76"/>
              <a:gd name="T52" fmla="*/ 128 w 136"/>
              <a:gd name="T53" fmla="*/ 68 h 76"/>
              <a:gd name="T54" fmla="*/ 74 w 136"/>
              <a:gd name="T55" fmla="*/ 45 h 76"/>
              <a:gd name="T56" fmla="*/ 69 w 136"/>
              <a:gd name="T57" fmla="*/ 26 h 76"/>
              <a:gd name="T58" fmla="*/ 74 w 136"/>
              <a:gd name="T59" fmla="*/ 45 h 76"/>
              <a:gd name="T60" fmla="*/ 83 w 136"/>
              <a:gd name="T61" fmla="*/ 42 h 76"/>
              <a:gd name="T62" fmla="*/ 82 w 136"/>
              <a:gd name="T63" fmla="*/ 27 h 76"/>
              <a:gd name="T64" fmla="*/ 98 w 136"/>
              <a:gd name="T65" fmla="*/ 3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 h="76">
                <a:moveTo>
                  <a:pt x="115" y="18"/>
                </a:moveTo>
                <a:cubicBezTo>
                  <a:pt x="115" y="10"/>
                  <a:pt x="115" y="10"/>
                  <a:pt x="115" y="10"/>
                </a:cubicBezTo>
                <a:cubicBezTo>
                  <a:pt x="54" y="10"/>
                  <a:pt x="54" y="10"/>
                  <a:pt x="54" y="10"/>
                </a:cubicBezTo>
                <a:cubicBezTo>
                  <a:pt x="49" y="4"/>
                  <a:pt x="42" y="0"/>
                  <a:pt x="34" y="0"/>
                </a:cubicBezTo>
                <a:cubicBezTo>
                  <a:pt x="20" y="0"/>
                  <a:pt x="9" y="11"/>
                  <a:pt x="9" y="25"/>
                </a:cubicBezTo>
                <a:cubicBezTo>
                  <a:pt x="9" y="33"/>
                  <a:pt x="13" y="41"/>
                  <a:pt x="19" y="45"/>
                </a:cubicBezTo>
                <a:cubicBezTo>
                  <a:pt x="8" y="51"/>
                  <a:pt x="0" y="62"/>
                  <a:pt x="0" y="76"/>
                </a:cubicBezTo>
                <a:cubicBezTo>
                  <a:pt x="8" y="76"/>
                  <a:pt x="8" y="76"/>
                  <a:pt x="8" y="76"/>
                </a:cubicBezTo>
                <a:cubicBezTo>
                  <a:pt x="8" y="62"/>
                  <a:pt x="20" y="50"/>
                  <a:pt x="34" y="50"/>
                </a:cubicBezTo>
                <a:cubicBezTo>
                  <a:pt x="48" y="50"/>
                  <a:pt x="59" y="62"/>
                  <a:pt x="59" y="76"/>
                </a:cubicBezTo>
                <a:cubicBezTo>
                  <a:pt x="67" y="76"/>
                  <a:pt x="67" y="76"/>
                  <a:pt x="67" y="76"/>
                </a:cubicBezTo>
                <a:cubicBezTo>
                  <a:pt x="67" y="76"/>
                  <a:pt x="67" y="76"/>
                  <a:pt x="67" y="76"/>
                </a:cubicBezTo>
                <a:cubicBezTo>
                  <a:pt x="92" y="76"/>
                  <a:pt x="92" y="76"/>
                  <a:pt x="92" y="76"/>
                </a:cubicBezTo>
                <a:cubicBezTo>
                  <a:pt x="92" y="68"/>
                  <a:pt x="92" y="68"/>
                  <a:pt x="92" y="68"/>
                </a:cubicBezTo>
                <a:cubicBezTo>
                  <a:pt x="83" y="68"/>
                  <a:pt x="83" y="68"/>
                  <a:pt x="83" y="68"/>
                </a:cubicBezTo>
                <a:cubicBezTo>
                  <a:pt x="83" y="61"/>
                  <a:pt x="83" y="61"/>
                  <a:pt x="83" y="61"/>
                </a:cubicBezTo>
                <a:cubicBezTo>
                  <a:pt x="100" y="61"/>
                  <a:pt x="100" y="61"/>
                  <a:pt x="100" y="61"/>
                </a:cubicBezTo>
                <a:cubicBezTo>
                  <a:pt x="100" y="76"/>
                  <a:pt x="100" y="76"/>
                  <a:pt x="100" y="76"/>
                </a:cubicBezTo>
                <a:cubicBezTo>
                  <a:pt x="136" y="76"/>
                  <a:pt x="136" y="76"/>
                  <a:pt x="136" y="76"/>
                </a:cubicBezTo>
                <a:cubicBezTo>
                  <a:pt x="136" y="18"/>
                  <a:pt x="136" y="18"/>
                  <a:pt x="136" y="18"/>
                </a:cubicBezTo>
                <a:lnTo>
                  <a:pt x="115" y="18"/>
                </a:lnTo>
                <a:close/>
                <a:moveTo>
                  <a:pt x="128" y="26"/>
                </a:moveTo>
                <a:cubicBezTo>
                  <a:pt x="128" y="34"/>
                  <a:pt x="128" y="34"/>
                  <a:pt x="128" y="34"/>
                </a:cubicBezTo>
                <a:cubicBezTo>
                  <a:pt x="115" y="34"/>
                  <a:pt x="115" y="34"/>
                  <a:pt x="115" y="34"/>
                </a:cubicBezTo>
                <a:cubicBezTo>
                  <a:pt x="115" y="26"/>
                  <a:pt x="115" y="26"/>
                  <a:pt x="115" y="26"/>
                </a:cubicBezTo>
                <a:lnTo>
                  <a:pt x="128" y="26"/>
                </a:lnTo>
                <a:close/>
                <a:moveTo>
                  <a:pt x="128" y="42"/>
                </a:moveTo>
                <a:cubicBezTo>
                  <a:pt x="128" y="47"/>
                  <a:pt x="128" y="47"/>
                  <a:pt x="128" y="47"/>
                </a:cubicBezTo>
                <a:cubicBezTo>
                  <a:pt x="115" y="47"/>
                  <a:pt x="115" y="47"/>
                  <a:pt x="115" y="47"/>
                </a:cubicBezTo>
                <a:cubicBezTo>
                  <a:pt x="115" y="42"/>
                  <a:pt x="115" y="42"/>
                  <a:pt x="115" y="42"/>
                </a:cubicBezTo>
                <a:lnTo>
                  <a:pt x="128" y="42"/>
                </a:lnTo>
                <a:close/>
                <a:moveTo>
                  <a:pt x="17" y="25"/>
                </a:moveTo>
                <a:cubicBezTo>
                  <a:pt x="17" y="16"/>
                  <a:pt x="24" y="8"/>
                  <a:pt x="34" y="8"/>
                </a:cubicBezTo>
                <a:cubicBezTo>
                  <a:pt x="43" y="8"/>
                  <a:pt x="51" y="16"/>
                  <a:pt x="51" y="25"/>
                </a:cubicBezTo>
                <a:cubicBezTo>
                  <a:pt x="51" y="34"/>
                  <a:pt x="43" y="42"/>
                  <a:pt x="34" y="42"/>
                </a:cubicBezTo>
                <a:cubicBezTo>
                  <a:pt x="24" y="42"/>
                  <a:pt x="17" y="34"/>
                  <a:pt x="17" y="25"/>
                </a:cubicBezTo>
                <a:close/>
                <a:moveTo>
                  <a:pt x="48" y="45"/>
                </a:moveTo>
                <a:cubicBezTo>
                  <a:pt x="55" y="41"/>
                  <a:pt x="59" y="33"/>
                  <a:pt x="59" y="25"/>
                </a:cubicBezTo>
                <a:cubicBezTo>
                  <a:pt x="59" y="23"/>
                  <a:pt x="58" y="21"/>
                  <a:pt x="58" y="18"/>
                </a:cubicBezTo>
                <a:cubicBezTo>
                  <a:pt x="107" y="18"/>
                  <a:pt x="107" y="18"/>
                  <a:pt x="107" y="18"/>
                </a:cubicBezTo>
                <a:cubicBezTo>
                  <a:pt x="107" y="53"/>
                  <a:pt x="107" y="53"/>
                  <a:pt x="107" y="53"/>
                </a:cubicBezTo>
                <a:cubicBezTo>
                  <a:pt x="59" y="53"/>
                  <a:pt x="59" y="53"/>
                  <a:pt x="59" y="53"/>
                </a:cubicBezTo>
                <a:cubicBezTo>
                  <a:pt x="56" y="50"/>
                  <a:pt x="52" y="47"/>
                  <a:pt x="48" y="45"/>
                </a:cubicBezTo>
                <a:close/>
                <a:moveTo>
                  <a:pt x="75" y="68"/>
                </a:moveTo>
                <a:cubicBezTo>
                  <a:pt x="66" y="68"/>
                  <a:pt x="66" y="68"/>
                  <a:pt x="66" y="68"/>
                </a:cubicBezTo>
                <a:cubicBezTo>
                  <a:pt x="66" y="65"/>
                  <a:pt x="65" y="63"/>
                  <a:pt x="64" y="61"/>
                </a:cubicBezTo>
                <a:cubicBezTo>
                  <a:pt x="75" y="61"/>
                  <a:pt x="75" y="61"/>
                  <a:pt x="75" y="61"/>
                </a:cubicBezTo>
                <a:lnTo>
                  <a:pt x="75" y="68"/>
                </a:lnTo>
                <a:close/>
                <a:moveTo>
                  <a:pt x="108" y="68"/>
                </a:moveTo>
                <a:cubicBezTo>
                  <a:pt x="108" y="61"/>
                  <a:pt x="108" y="61"/>
                  <a:pt x="108" y="61"/>
                </a:cubicBezTo>
                <a:cubicBezTo>
                  <a:pt x="115" y="61"/>
                  <a:pt x="115" y="61"/>
                  <a:pt x="115" y="61"/>
                </a:cubicBezTo>
                <a:cubicBezTo>
                  <a:pt x="115" y="55"/>
                  <a:pt x="115" y="55"/>
                  <a:pt x="115" y="55"/>
                </a:cubicBezTo>
                <a:cubicBezTo>
                  <a:pt x="128" y="55"/>
                  <a:pt x="128" y="55"/>
                  <a:pt x="128" y="55"/>
                </a:cubicBezTo>
                <a:cubicBezTo>
                  <a:pt x="128" y="68"/>
                  <a:pt x="128" y="68"/>
                  <a:pt x="128" y="68"/>
                </a:cubicBezTo>
                <a:lnTo>
                  <a:pt x="108" y="68"/>
                </a:lnTo>
                <a:close/>
                <a:moveTo>
                  <a:pt x="74" y="45"/>
                </a:moveTo>
                <a:cubicBezTo>
                  <a:pt x="64" y="29"/>
                  <a:pt x="64" y="29"/>
                  <a:pt x="64" y="29"/>
                </a:cubicBezTo>
                <a:cubicBezTo>
                  <a:pt x="69" y="26"/>
                  <a:pt x="69" y="26"/>
                  <a:pt x="69" y="26"/>
                </a:cubicBezTo>
                <a:cubicBezTo>
                  <a:pt x="79" y="42"/>
                  <a:pt x="79" y="42"/>
                  <a:pt x="79" y="42"/>
                </a:cubicBezTo>
                <a:lnTo>
                  <a:pt x="74" y="45"/>
                </a:lnTo>
                <a:close/>
                <a:moveTo>
                  <a:pt x="87" y="46"/>
                </a:moveTo>
                <a:cubicBezTo>
                  <a:pt x="83" y="42"/>
                  <a:pt x="83" y="42"/>
                  <a:pt x="83" y="42"/>
                </a:cubicBezTo>
                <a:cubicBezTo>
                  <a:pt x="90" y="35"/>
                  <a:pt x="90" y="35"/>
                  <a:pt x="90" y="35"/>
                </a:cubicBezTo>
                <a:cubicBezTo>
                  <a:pt x="82" y="27"/>
                  <a:pt x="82" y="27"/>
                  <a:pt x="82" y="27"/>
                </a:cubicBezTo>
                <a:cubicBezTo>
                  <a:pt x="87" y="23"/>
                  <a:pt x="87" y="23"/>
                  <a:pt x="87" y="23"/>
                </a:cubicBezTo>
                <a:cubicBezTo>
                  <a:pt x="98" y="35"/>
                  <a:pt x="98" y="35"/>
                  <a:pt x="98" y="35"/>
                </a:cubicBezTo>
                <a:lnTo>
                  <a:pt x="87" y="46"/>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1" name="Freeform 9"/>
          <p:cNvSpPr>
            <a:spLocks noChangeAspect="1" noEditPoints="1"/>
          </p:cNvSpPr>
          <p:nvPr/>
        </p:nvSpPr>
        <p:spPr bwMode="auto">
          <a:xfrm>
            <a:off x="7001583" y="2492381"/>
            <a:ext cx="788854" cy="465711"/>
          </a:xfrm>
          <a:custGeom>
            <a:avLst/>
            <a:gdLst>
              <a:gd name="T0" fmla="*/ 12 w 128"/>
              <a:gd name="T1" fmla="*/ 74 h 74"/>
              <a:gd name="T2" fmla="*/ 0 w 128"/>
              <a:gd name="T3" fmla="*/ 12 h 74"/>
              <a:gd name="T4" fmla="*/ 116 w 128"/>
              <a:gd name="T5" fmla="*/ 0 h 74"/>
              <a:gd name="T6" fmla="*/ 128 w 128"/>
              <a:gd name="T7" fmla="*/ 62 h 74"/>
              <a:gd name="T8" fmla="*/ 12 w 128"/>
              <a:gd name="T9" fmla="*/ 8 h 74"/>
              <a:gd name="T10" fmla="*/ 8 w 128"/>
              <a:gd name="T11" fmla="*/ 62 h 74"/>
              <a:gd name="T12" fmla="*/ 116 w 128"/>
              <a:gd name="T13" fmla="*/ 66 h 74"/>
              <a:gd name="T14" fmla="*/ 120 w 128"/>
              <a:gd name="T15" fmla="*/ 12 h 74"/>
              <a:gd name="T16" fmla="*/ 12 w 128"/>
              <a:gd name="T17" fmla="*/ 8 h 74"/>
              <a:gd name="T18" fmla="*/ 40 w 128"/>
              <a:gd name="T19" fmla="*/ 31 h 74"/>
              <a:gd name="T20" fmla="*/ 21 w 128"/>
              <a:gd name="T21" fmla="*/ 31 h 74"/>
              <a:gd name="T22" fmla="*/ 19 w 128"/>
              <a:gd name="T23" fmla="*/ 44 h 74"/>
              <a:gd name="T24" fmla="*/ 27 w 128"/>
              <a:gd name="T25" fmla="*/ 51 h 74"/>
              <a:gd name="T26" fmla="*/ 29 w 128"/>
              <a:gd name="T27" fmla="*/ 41 h 74"/>
              <a:gd name="T28" fmla="*/ 34 w 128"/>
              <a:gd name="T29" fmla="*/ 43 h 74"/>
              <a:gd name="T30" fmla="*/ 42 w 128"/>
              <a:gd name="T31" fmla="*/ 51 h 74"/>
              <a:gd name="T32" fmla="*/ 39 w 128"/>
              <a:gd name="T33" fmla="*/ 36 h 74"/>
              <a:gd name="T34" fmla="*/ 32 w 128"/>
              <a:gd name="T35" fmla="*/ 31 h 74"/>
              <a:gd name="T36" fmla="*/ 30 w 128"/>
              <a:gd name="T37" fmla="*/ 33 h 74"/>
              <a:gd name="T38" fmla="*/ 30 w 128"/>
              <a:gd name="T39" fmla="*/ 30 h 74"/>
              <a:gd name="T40" fmla="*/ 57 w 128"/>
              <a:gd name="T41" fmla="*/ 15 h 74"/>
              <a:gd name="T42" fmla="*/ 109 w 128"/>
              <a:gd name="T43" fmla="*/ 23 h 74"/>
              <a:gd name="T44" fmla="*/ 109 w 128"/>
              <a:gd name="T45" fmla="*/ 26 h 74"/>
              <a:gd name="T46" fmla="*/ 57 w 128"/>
              <a:gd name="T47" fmla="*/ 34 h 74"/>
              <a:gd name="T48" fmla="*/ 109 w 128"/>
              <a:gd name="T49" fmla="*/ 26 h 74"/>
              <a:gd name="T50" fmla="*/ 75 w 128"/>
              <a:gd name="T51" fmla="*/ 37 h 74"/>
              <a:gd name="T52" fmla="*/ 109 w 128"/>
              <a:gd name="T53" fmla="*/ 45 h 74"/>
              <a:gd name="T54" fmla="*/ 109 w 128"/>
              <a:gd name="T55" fmla="*/ 50 h 74"/>
              <a:gd name="T56" fmla="*/ 75 w 128"/>
              <a:gd name="T57" fmla="*/ 58 h 74"/>
              <a:gd name="T58" fmla="*/ 109 w 128"/>
              <a:gd name="T59" fmla="*/ 50 h 74"/>
              <a:gd name="T60" fmla="*/ 9 w 128"/>
              <a:gd name="T61" fmla="*/ 62 h 74"/>
              <a:gd name="T62" fmla="*/ 52 w 128"/>
              <a:gd name="T63" fmla="*/ 11 h 74"/>
              <a:gd name="T64" fmla="*/ 17 w 128"/>
              <a:gd name="T65" fmla="*/ 54 h 74"/>
              <a:gd name="T66" fmla="*/ 44 w 128"/>
              <a:gd name="T67" fmla="*/ 19 h 74"/>
              <a:gd name="T68" fmla="*/ 17 w 128"/>
              <a:gd name="T69" fmla="*/ 5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74">
                <a:moveTo>
                  <a:pt x="116" y="74"/>
                </a:moveTo>
                <a:cubicBezTo>
                  <a:pt x="12" y="74"/>
                  <a:pt x="12" y="74"/>
                  <a:pt x="12" y="74"/>
                </a:cubicBezTo>
                <a:cubicBezTo>
                  <a:pt x="5" y="74"/>
                  <a:pt x="0" y="69"/>
                  <a:pt x="0" y="62"/>
                </a:cubicBezTo>
                <a:cubicBezTo>
                  <a:pt x="0" y="12"/>
                  <a:pt x="0" y="12"/>
                  <a:pt x="0" y="12"/>
                </a:cubicBezTo>
                <a:cubicBezTo>
                  <a:pt x="0" y="5"/>
                  <a:pt x="5" y="0"/>
                  <a:pt x="12" y="0"/>
                </a:cubicBezTo>
                <a:cubicBezTo>
                  <a:pt x="116" y="0"/>
                  <a:pt x="116" y="0"/>
                  <a:pt x="116" y="0"/>
                </a:cubicBezTo>
                <a:cubicBezTo>
                  <a:pt x="122" y="0"/>
                  <a:pt x="128" y="5"/>
                  <a:pt x="128" y="12"/>
                </a:cubicBezTo>
                <a:cubicBezTo>
                  <a:pt x="128" y="62"/>
                  <a:pt x="128" y="62"/>
                  <a:pt x="128" y="62"/>
                </a:cubicBezTo>
                <a:cubicBezTo>
                  <a:pt x="128" y="69"/>
                  <a:pt x="122" y="74"/>
                  <a:pt x="116" y="74"/>
                </a:cubicBezTo>
                <a:close/>
                <a:moveTo>
                  <a:pt x="12" y="8"/>
                </a:moveTo>
                <a:cubicBezTo>
                  <a:pt x="9" y="8"/>
                  <a:pt x="8" y="10"/>
                  <a:pt x="8" y="12"/>
                </a:cubicBezTo>
                <a:cubicBezTo>
                  <a:pt x="8" y="62"/>
                  <a:pt x="8" y="62"/>
                  <a:pt x="8" y="62"/>
                </a:cubicBezTo>
                <a:cubicBezTo>
                  <a:pt x="8" y="64"/>
                  <a:pt x="9" y="66"/>
                  <a:pt x="12" y="66"/>
                </a:cubicBezTo>
                <a:cubicBezTo>
                  <a:pt x="116" y="66"/>
                  <a:pt x="116" y="66"/>
                  <a:pt x="116" y="66"/>
                </a:cubicBezTo>
                <a:cubicBezTo>
                  <a:pt x="118" y="66"/>
                  <a:pt x="120" y="64"/>
                  <a:pt x="120" y="62"/>
                </a:cubicBezTo>
                <a:cubicBezTo>
                  <a:pt x="120" y="12"/>
                  <a:pt x="120" y="12"/>
                  <a:pt x="120" y="12"/>
                </a:cubicBezTo>
                <a:cubicBezTo>
                  <a:pt x="120" y="10"/>
                  <a:pt x="118" y="8"/>
                  <a:pt x="116" y="8"/>
                </a:cubicBezTo>
                <a:lnTo>
                  <a:pt x="12" y="8"/>
                </a:lnTo>
                <a:close/>
                <a:moveTo>
                  <a:pt x="39" y="36"/>
                </a:moveTo>
                <a:cubicBezTo>
                  <a:pt x="39" y="34"/>
                  <a:pt x="40" y="33"/>
                  <a:pt x="40" y="31"/>
                </a:cubicBezTo>
                <a:cubicBezTo>
                  <a:pt x="40" y="26"/>
                  <a:pt x="36" y="22"/>
                  <a:pt x="30" y="22"/>
                </a:cubicBezTo>
                <a:cubicBezTo>
                  <a:pt x="25" y="22"/>
                  <a:pt x="21" y="26"/>
                  <a:pt x="21" y="31"/>
                </a:cubicBezTo>
                <a:cubicBezTo>
                  <a:pt x="21" y="33"/>
                  <a:pt x="21" y="35"/>
                  <a:pt x="22" y="36"/>
                </a:cubicBezTo>
                <a:cubicBezTo>
                  <a:pt x="20" y="38"/>
                  <a:pt x="19" y="41"/>
                  <a:pt x="19" y="44"/>
                </a:cubicBezTo>
                <a:cubicBezTo>
                  <a:pt x="19" y="51"/>
                  <a:pt x="19" y="51"/>
                  <a:pt x="19" y="51"/>
                </a:cubicBezTo>
                <a:cubicBezTo>
                  <a:pt x="27" y="51"/>
                  <a:pt x="27" y="51"/>
                  <a:pt x="27" y="51"/>
                </a:cubicBezTo>
                <a:cubicBezTo>
                  <a:pt x="27" y="44"/>
                  <a:pt x="27" y="44"/>
                  <a:pt x="27" y="44"/>
                </a:cubicBezTo>
                <a:cubicBezTo>
                  <a:pt x="27" y="43"/>
                  <a:pt x="28" y="42"/>
                  <a:pt x="29" y="41"/>
                </a:cubicBezTo>
                <a:cubicBezTo>
                  <a:pt x="30" y="40"/>
                  <a:pt x="32" y="41"/>
                  <a:pt x="34" y="42"/>
                </a:cubicBezTo>
                <a:cubicBezTo>
                  <a:pt x="34" y="42"/>
                  <a:pt x="34" y="43"/>
                  <a:pt x="34" y="43"/>
                </a:cubicBezTo>
                <a:cubicBezTo>
                  <a:pt x="34" y="51"/>
                  <a:pt x="34" y="51"/>
                  <a:pt x="34" y="51"/>
                </a:cubicBezTo>
                <a:cubicBezTo>
                  <a:pt x="42" y="51"/>
                  <a:pt x="42" y="51"/>
                  <a:pt x="42" y="51"/>
                </a:cubicBezTo>
                <a:cubicBezTo>
                  <a:pt x="42" y="43"/>
                  <a:pt x="42" y="43"/>
                  <a:pt x="42" y="43"/>
                </a:cubicBezTo>
                <a:cubicBezTo>
                  <a:pt x="42" y="40"/>
                  <a:pt x="41" y="38"/>
                  <a:pt x="39" y="36"/>
                </a:cubicBezTo>
                <a:close/>
                <a:moveTo>
                  <a:pt x="30" y="30"/>
                </a:moveTo>
                <a:cubicBezTo>
                  <a:pt x="31" y="30"/>
                  <a:pt x="32" y="30"/>
                  <a:pt x="32" y="31"/>
                </a:cubicBezTo>
                <a:cubicBezTo>
                  <a:pt x="32" y="32"/>
                  <a:pt x="31" y="33"/>
                  <a:pt x="30" y="33"/>
                </a:cubicBezTo>
                <a:cubicBezTo>
                  <a:pt x="30" y="33"/>
                  <a:pt x="30" y="33"/>
                  <a:pt x="30" y="33"/>
                </a:cubicBezTo>
                <a:cubicBezTo>
                  <a:pt x="29" y="33"/>
                  <a:pt x="29" y="32"/>
                  <a:pt x="29" y="31"/>
                </a:cubicBezTo>
                <a:cubicBezTo>
                  <a:pt x="29" y="30"/>
                  <a:pt x="29" y="30"/>
                  <a:pt x="30" y="30"/>
                </a:cubicBezTo>
                <a:close/>
                <a:moveTo>
                  <a:pt x="109" y="15"/>
                </a:moveTo>
                <a:cubicBezTo>
                  <a:pt x="57" y="15"/>
                  <a:pt x="57" y="15"/>
                  <a:pt x="57" y="15"/>
                </a:cubicBezTo>
                <a:cubicBezTo>
                  <a:pt x="57" y="23"/>
                  <a:pt x="57" y="23"/>
                  <a:pt x="57" y="23"/>
                </a:cubicBezTo>
                <a:cubicBezTo>
                  <a:pt x="109" y="23"/>
                  <a:pt x="109" y="23"/>
                  <a:pt x="109" y="23"/>
                </a:cubicBezTo>
                <a:lnTo>
                  <a:pt x="109" y="15"/>
                </a:lnTo>
                <a:close/>
                <a:moveTo>
                  <a:pt x="109" y="26"/>
                </a:moveTo>
                <a:cubicBezTo>
                  <a:pt x="57" y="26"/>
                  <a:pt x="57" y="26"/>
                  <a:pt x="57" y="26"/>
                </a:cubicBezTo>
                <a:cubicBezTo>
                  <a:pt x="57" y="34"/>
                  <a:pt x="57" y="34"/>
                  <a:pt x="57" y="34"/>
                </a:cubicBezTo>
                <a:cubicBezTo>
                  <a:pt x="109" y="34"/>
                  <a:pt x="109" y="34"/>
                  <a:pt x="109" y="34"/>
                </a:cubicBezTo>
                <a:lnTo>
                  <a:pt x="109" y="26"/>
                </a:lnTo>
                <a:close/>
                <a:moveTo>
                  <a:pt x="109" y="37"/>
                </a:moveTo>
                <a:cubicBezTo>
                  <a:pt x="75" y="37"/>
                  <a:pt x="75" y="37"/>
                  <a:pt x="75" y="37"/>
                </a:cubicBezTo>
                <a:cubicBezTo>
                  <a:pt x="75" y="45"/>
                  <a:pt x="75" y="45"/>
                  <a:pt x="75" y="45"/>
                </a:cubicBezTo>
                <a:cubicBezTo>
                  <a:pt x="109" y="45"/>
                  <a:pt x="109" y="45"/>
                  <a:pt x="109" y="45"/>
                </a:cubicBezTo>
                <a:lnTo>
                  <a:pt x="109" y="37"/>
                </a:lnTo>
                <a:close/>
                <a:moveTo>
                  <a:pt x="109" y="50"/>
                </a:moveTo>
                <a:cubicBezTo>
                  <a:pt x="75" y="50"/>
                  <a:pt x="75" y="50"/>
                  <a:pt x="75" y="50"/>
                </a:cubicBezTo>
                <a:cubicBezTo>
                  <a:pt x="75" y="58"/>
                  <a:pt x="75" y="58"/>
                  <a:pt x="75" y="58"/>
                </a:cubicBezTo>
                <a:cubicBezTo>
                  <a:pt x="109" y="58"/>
                  <a:pt x="109" y="58"/>
                  <a:pt x="109" y="58"/>
                </a:cubicBezTo>
                <a:lnTo>
                  <a:pt x="109" y="50"/>
                </a:lnTo>
                <a:close/>
                <a:moveTo>
                  <a:pt x="52" y="62"/>
                </a:moveTo>
                <a:cubicBezTo>
                  <a:pt x="9" y="62"/>
                  <a:pt x="9" y="62"/>
                  <a:pt x="9" y="62"/>
                </a:cubicBezTo>
                <a:cubicBezTo>
                  <a:pt x="9" y="11"/>
                  <a:pt x="9" y="11"/>
                  <a:pt x="9" y="11"/>
                </a:cubicBezTo>
                <a:cubicBezTo>
                  <a:pt x="52" y="11"/>
                  <a:pt x="52" y="11"/>
                  <a:pt x="52" y="11"/>
                </a:cubicBezTo>
                <a:lnTo>
                  <a:pt x="52" y="62"/>
                </a:lnTo>
                <a:close/>
                <a:moveTo>
                  <a:pt x="17" y="54"/>
                </a:moveTo>
                <a:cubicBezTo>
                  <a:pt x="44" y="54"/>
                  <a:pt x="44" y="54"/>
                  <a:pt x="44" y="54"/>
                </a:cubicBezTo>
                <a:cubicBezTo>
                  <a:pt x="44" y="19"/>
                  <a:pt x="44" y="19"/>
                  <a:pt x="44" y="19"/>
                </a:cubicBezTo>
                <a:cubicBezTo>
                  <a:pt x="17" y="19"/>
                  <a:pt x="17" y="19"/>
                  <a:pt x="17" y="19"/>
                </a:cubicBezTo>
                <a:lnTo>
                  <a:pt x="17" y="5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pic>
        <p:nvPicPr>
          <p:cNvPr id="43" name="Picture 42"/>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186363" y="3626465"/>
            <a:ext cx="782308" cy="782308"/>
          </a:xfrm>
          <a:prstGeom prst="rect">
            <a:avLst/>
          </a:prstGeom>
        </p:spPr>
      </p:pic>
      <p:pic>
        <p:nvPicPr>
          <p:cNvPr id="44" name="Picture 43"/>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351576" y="4064063"/>
            <a:ext cx="778445" cy="778445"/>
          </a:xfrm>
          <a:prstGeom prst="rect">
            <a:avLst/>
          </a:prstGeom>
        </p:spPr>
      </p:pic>
      <p:pic>
        <p:nvPicPr>
          <p:cNvPr id="45" name="Picture 44"/>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758952" y="5593673"/>
            <a:ext cx="784701" cy="784701"/>
          </a:xfrm>
          <a:prstGeom prst="rect">
            <a:avLst/>
          </a:prstGeom>
        </p:spPr>
      </p:pic>
      <p:sp>
        <p:nvSpPr>
          <p:cNvPr id="46" name="TextBox 45"/>
          <p:cNvSpPr txBox="1"/>
          <p:nvPr/>
        </p:nvSpPr>
        <p:spPr>
          <a:xfrm>
            <a:off x="8277997" y="4819714"/>
            <a:ext cx="966123"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Logic Apps</a:t>
            </a:r>
          </a:p>
        </p:txBody>
      </p:sp>
      <p:pic>
        <p:nvPicPr>
          <p:cNvPr id="48" name="Picture 47"/>
          <p:cNvPicPr>
            <a:picLocks noChangeAspect="1"/>
          </p:cNvPicPr>
          <p:nvPr/>
        </p:nvPicPr>
        <p:blipFill>
          <a:blip r:embed="rId8"/>
          <a:stretch>
            <a:fillRect/>
          </a:stretch>
        </p:blipFill>
        <p:spPr>
          <a:xfrm>
            <a:off x="8561683" y="2465225"/>
            <a:ext cx="526983" cy="559919"/>
          </a:xfrm>
          <a:prstGeom prst="rect">
            <a:avLst/>
          </a:prstGeom>
        </p:spPr>
      </p:pic>
      <p:sp>
        <p:nvSpPr>
          <p:cNvPr id="49" name="TextBox 48"/>
          <p:cNvSpPr txBox="1"/>
          <p:nvPr/>
        </p:nvSpPr>
        <p:spPr>
          <a:xfrm>
            <a:off x="8307048" y="3021440"/>
            <a:ext cx="1099849" cy="36200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Service Principle Authentication</a:t>
            </a:r>
          </a:p>
        </p:txBody>
      </p:sp>
      <p:sp>
        <p:nvSpPr>
          <p:cNvPr id="51" name="TextBox 50"/>
          <p:cNvSpPr txBox="1"/>
          <p:nvPr/>
        </p:nvSpPr>
        <p:spPr>
          <a:xfrm>
            <a:off x="6920900" y="4836402"/>
            <a:ext cx="966123" cy="36200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Client SDK Generation</a:t>
            </a:r>
          </a:p>
        </p:txBody>
      </p:sp>
      <p:pic>
        <p:nvPicPr>
          <p:cNvPr id="52" name="Picture 51"/>
          <p:cNvPicPr>
            <a:picLocks noChangeAspect="1"/>
          </p:cNvPicPr>
          <p:nvPr/>
        </p:nvPicPr>
        <p:blipFill>
          <a:blip r:embed="rId9">
            <a:biLevel thresh="25000"/>
          </a:blip>
          <a:stretch>
            <a:fillRect/>
          </a:stretch>
        </p:blipFill>
        <p:spPr>
          <a:xfrm>
            <a:off x="7080582" y="4080555"/>
            <a:ext cx="638768" cy="705945"/>
          </a:xfrm>
          <a:prstGeom prst="rect">
            <a:avLst/>
          </a:prstGeom>
        </p:spPr>
      </p:pic>
      <p:pic>
        <p:nvPicPr>
          <p:cNvPr id="53" name="Picture 52"/>
          <p:cNvPicPr>
            <a:picLocks noChangeAspect="1"/>
          </p:cNvPicPr>
          <p:nvPr/>
        </p:nvPicPr>
        <p:blipFill>
          <a:blip r:embed="rId4"/>
          <a:stretch>
            <a:fillRect/>
          </a:stretch>
        </p:blipFill>
        <p:spPr>
          <a:xfrm>
            <a:off x="6988036" y="5659738"/>
            <a:ext cx="742187" cy="700698"/>
          </a:xfrm>
          <a:prstGeom prst="flowChartOffpageConnector">
            <a:avLst/>
          </a:prstGeom>
          <a:noFill/>
        </p:spPr>
      </p:pic>
      <p:sp>
        <p:nvSpPr>
          <p:cNvPr id="54" name="Right Arrow 134"/>
          <p:cNvSpPr/>
          <p:nvPr/>
        </p:nvSpPr>
        <p:spPr bwMode="auto">
          <a:xfrm>
            <a:off x="8072428" y="5705577"/>
            <a:ext cx="500196" cy="243960"/>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marL="0" marR="0" lvl="0" indent="0" algn="ctr" defTabSz="89575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 name="Right Arrow 135"/>
          <p:cNvSpPr/>
          <p:nvPr/>
        </p:nvSpPr>
        <p:spPr bwMode="auto">
          <a:xfrm rot="10800000">
            <a:off x="8027899" y="6003391"/>
            <a:ext cx="500196" cy="243960"/>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marL="0" marR="0" lvl="0" indent="0" algn="ctr" defTabSz="89575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6" name="TextBox 55"/>
          <p:cNvSpPr txBox="1"/>
          <p:nvPr/>
        </p:nvSpPr>
        <p:spPr>
          <a:xfrm>
            <a:off x="9490182" y="4830307"/>
            <a:ext cx="966123" cy="226260"/>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Power</a:t>
            </a:r>
            <a:r>
              <a:rPr kumimoji="0" lang="en-US" sz="980" b="0" i="0" u="none" strike="noStrike" kern="0" cap="none" spc="0" normalizeH="0" noProof="0">
                <a:ln>
                  <a:noFill/>
                </a:ln>
                <a:gradFill>
                  <a:gsLst>
                    <a:gs pos="0">
                      <a:srgbClr val="FFFFFF"/>
                    </a:gs>
                    <a:gs pos="100000">
                      <a:srgbClr val="FFFFFF"/>
                    </a:gs>
                  </a:gsLst>
                  <a:lin ang="5400000" scaled="1"/>
                </a:gradFill>
                <a:effectLst/>
                <a:uLnTx/>
                <a:uFillTx/>
              </a:rPr>
              <a:t> A</a:t>
            </a: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pps</a:t>
            </a:r>
          </a:p>
        </p:txBody>
      </p:sp>
      <p:sp>
        <p:nvSpPr>
          <p:cNvPr id="57" name="TextBox 56"/>
          <p:cNvSpPr txBox="1"/>
          <p:nvPr/>
        </p:nvSpPr>
        <p:spPr>
          <a:xfrm>
            <a:off x="10702367" y="4819731"/>
            <a:ext cx="966123" cy="226260"/>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lang="en-US" sz="980"/>
              <a:t>Flows</a:t>
            </a:r>
            <a:endParaRPr kumimoji="0" lang="en-US" sz="980" b="0" i="0" u="none" strike="noStrike" kern="0" cap="none" spc="0" normalizeH="0" baseline="0" noProof="0">
              <a:ln>
                <a:noFill/>
              </a:ln>
              <a:gradFill>
                <a:gsLst>
                  <a:gs pos="0">
                    <a:srgbClr val="FFFFFF"/>
                  </a:gs>
                  <a:gs pos="100000">
                    <a:srgbClr val="FFFFFF"/>
                  </a:gs>
                </a:gsLst>
                <a:lin ang="5400000" scaled="1"/>
              </a:gradFill>
              <a:effectLst/>
              <a:uLnTx/>
              <a:uFillTx/>
            </a:endParaRPr>
          </a:p>
        </p:txBody>
      </p:sp>
      <p:grpSp>
        <p:nvGrpSpPr>
          <p:cNvPr id="58" name="Group 57"/>
          <p:cNvGrpSpPr/>
          <p:nvPr/>
        </p:nvGrpSpPr>
        <p:grpSpPr>
          <a:xfrm>
            <a:off x="10835281" y="4191341"/>
            <a:ext cx="700294" cy="524187"/>
            <a:chOff x="7631124" y="636711"/>
            <a:chExt cx="1704607" cy="1275922"/>
          </a:xfrm>
        </p:grpSpPr>
        <p:sp>
          <p:nvSpPr>
            <p:cNvPr id="100" name="Shape 360"/>
            <p:cNvSpPr/>
            <p:nvPr/>
          </p:nvSpPr>
          <p:spPr>
            <a:xfrm>
              <a:off x="7631124" y="636711"/>
              <a:ext cx="1704607" cy="1104379"/>
            </a:xfrm>
            <a:custGeom>
              <a:avLst/>
              <a:gdLst/>
              <a:ahLst/>
              <a:cxnLst/>
              <a:rect l="0" t="0" r="0" b="0"/>
              <a:pathLst>
                <a:path w="1704607" h="1104379">
                  <a:moveTo>
                    <a:pt x="201054" y="0"/>
                  </a:moveTo>
                  <a:lnTo>
                    <a:pt x="1503553" y="0"/>
                  </a:lnTo>
                  <a:cubicBezTo>
                    <a:pt x="1614424" y="0"/>
                    <a:pt x="1704607" y="90183"/>
                    <a:pt x="1704607" y="201054"/>
                  </a:cubicBezTo>
                  <a:lnTo>
                    <a:pt x="1704607" y="903326"/>
                  </a:lnTo>
                  <a:cubicBezTo>
                    <a:pt x="1704607" y="1014197"/>
                    <a:pt x="1614424" y="1104379"/>
                    <a:pt x="1503553" y="1104379"/>
                  </a:cubicBezTo>
                  <a:lnTo>
                    <a:pt x="902195" y="1104379"/>
                  </a:lnTo>
                  <a:lnTo>
                    <a:pt x="902195" y="1035621"/>
                  </a:lnTo>
                  <a:lnTo>
                    <a:pt x="1503553" y="1035621"/>
                  </a:lnTo>
                  <a:cubicBezTo>
                    <a:pt x="1576502" y="1035621"/>
                    <a:pt x="1635849" y="976275"/>
                    <a:pt x="1635849" y="903326"/>
                  </a:cubicBezTo>
                  <a:lnTo>
                    <a:pt x="1635849" y="201054"/>
                  </a:lnTo>
                  <a:cubicBezTo>
                    <a:pt x="1635849" y="128092"/>
                    <a:pt x="1576502" y="68732"/>
                    <a:pt x="1503553" y="68732"/>
                  </a:cubicBezTo>
                  <a:lnTo>
                    <a:pt x="201054" y="68732"/>
                  </a:lnTo>
                  <a:cubicBezTo>
                    <a:pt x="128105" y="68732"/>
                    <a:pt x="68758" y="128092"/>
                    <a:pt x="68758" y="201054"/>
                  </a:cubicBezTo>
                  <a:lnTo>
                    <a:pt x="68758" y="752030"/>
                  </a:lnTo>
                  <a:lnTo>
                    <a:pt x="0" y="752030"/>
                  </a:lnTo>
                  <a:lnTo>
                    <a:pt x="0" y="201054"/>
                  </a:lnTo>
                  <a:cubicBezTo>
                    <a:pt x="0" y="90183"/>
                    <a:pt x="90183" y="0"/>
                    <a:pt x="201054"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01" name="Shape 361"/>
            <p:cNvSpPr/>
            <p:nvPr/>
          </p:nvSpPr>
          <p:spPr>
            <a:xfrm>
              <a:off x="7631125" y="1511542"/>
              <a:ext cx="199714" cy="401091"/>
            </a:xfrm>
            <a:custGeom>
              <a:avLst/>
              <a:gdLst/>
              <a:ahLst/>
              <a:cxnLst/>
              <a:rect l="0" t="0" r="0" b="0"/>
              <a:pathLst>
                <a:path w="199714" h="401091">
                  <a:moveTo>
                    <a:pt x="59906" y="0"/>
                  </a:moveTo>
                  <a:lnTo>
                    <a:pt x="199714" y="0"/>
                  </a:lnTo>
                  <a:lnTo>
                    <a:pt x="199714" y="100279"/>
                  </a:lnTo>
                  <a:lnTo>
                    <a:pt x="99861" y="100279"/>
                  </a:lnTo>
                  <a:lnTo>
                    <a:pt x="99861" y="300825"/>
                  </a:lnTo>
                  <a:lnTo>
                    <a:pt x="199714" y="300825"/>
                  </a:lnTo>
                  <a:lnTo>
                    <a:pt x="199714" y="401091"/>
                  </a:lnTo>
                  <a:lnTo>
                    <a:pt x="59906" y="401091"/>
                  </a:lnTo>
                  <a:cubicBezTo>
                    <a:pt x="26822" y="401091"/>
                    <a:pt x="0" y="374155"/>
                    <a:pt x="0" y="340932"/>
                  </a:cubicBezTo>
                  <a:lnTo>
                    <a:pt x="0" y="60172"/>
                  </a:lnTo>
                  <a:cubicBezTo>
                    <a:pt x="0" y="26937"/>
                    <a:pt x="26822" y="0"/>
                    <a:pt x="59906"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02" name="Shape 362"/>
            <p:cNvSpPr/>
            <p:nvPr/>
          </p:nvSpPr>
          <p:spPr>
            <a:xfrm>
              <a:off x="7830840" y="909917"/>
              <a:ext cx="1103814" cy="1002716"/>
            </a:xfrm>
            <a:custGeom>
              <a:avLst/>
              <a:gdLst/>
              <a:ahLst/>
              <a:cxnLst/>
              <a:rect l="0" t="0" r="0" b="0"/>
              <a:pathLst>
                <a:path w="1103814" h="1002716">
                  <a:moveTo>
                    <a:pt x="764305" y="0"/>
                  </a:moveTo>
                  <a:lnTo>
                    <a:pt x="1043895" y="0"/>
                  </a:lnTo>
                  <a:cubicBezTo>
                    <a:pt x="1076992" y="0"/>
                    <a:pt x="1103814" y="26937"/>
                    <a:pt x="1103814" y="60173"/>
                  </a:cubicBezTo>
                  <a:lnTo>
                    <a:pt x="1103814" y="340932"/>
                  </a:lnTo>
                  <a:cubicBezTo>
                    <a:pt x="1103814" y="374155"/>
                    <a:pt x="1076992" y="401092"/>
                    <a:pt x="1043895" y="401092"/>
                  </a:cubicBezTo>
                  <a:lnTo>
                    <a:pt x="764305" y="401092"/>
                  </a:lnTo>
                  <a:cubicBezTo>
                    <a:pt x="731208" y="401092"/>
                    <a:pt x="704386" y="374155"/>
                    <a:pt x="704386" y="340932"/>
                  </a:cubicBezTo>
                  <a:lnTo>
                    <a:pt x="704386" y="250685"/>
                  </a:lnTo>
                  <a:lnTo>
                    <a:pt x="591496" y="250685"/>
                  </a:lnTo>
                  <a:cubicBezTo>
                    <a:pt x="587267" y="250685"/>
                    <a:pt x="583508" y="253442"/>
                    <a:pt x="582161" y="257556"/>
                  </a:cubicBezTo>
                  <a:lnTo>
                    <a:pt x="410343" y="776898"/>
                  </a:lnTo>
                  <a:cubicBezTo>
                    <a:pt x="395421" y="822008"/>
                    <a:pt x="353651" y="852310"/>
                    <a:pt x="306394" y="852310"/>
                  </a:cubicBezTo>
                  <a:lnTo>
                    <a:pt x="199701" y="852310"/>
                  </a:lnTo>
                  <a:lnTo>
                    <a:pt x="199701" y="942556"/>
                  </a:lnTo>
                  <a:cubicBezTo>
                    <a:pt x="199701" y="975780"/>
                    <a:pt x="172879" y="1002716"/>
                    <a:pt x="139795" y="1002716"/>
                  </a:cubicBezTo>
                  <a:lnTo>
                    <a:pt x="0" y="1002716"/>
                  </a:lnTo>
                  <a:lnTo>
                    <a:pt x="0" y="902450"/>
                  </a:lnTo>
                  <a:lnTo>
                    <a:pt x="99854" y="902450"/>
                  </a:lnTo>
                  <a:lnTo>
                    <a:pt x="99854" y="701904"/>
                  </a:lnTo>
                  <a:lnTo>
                    <a:pt x="0" y="701904"/>
                  </a:lnTo>
                  <a:lnTo>
                    <a:pt x="0" y="601625"/>
                  </a:lnTo>
                  <a:lnTo>
                    <a:pt x="139795" y="601625"/>
                  </a:lnTo>
                  <a:cubicBezTo>
                    <a:pt x="172879" y="601625"/>
                    <a:pt x="199701" y="628562"/>
                    <a:pt x="199701" y="661797"/>
                  </a:cubicBezTo>
                  <a:lnTo>
                    <a:pt x="199701" y="752209"/>
                  </a:lnTo>
                  <a:lnTo>
                    <a:pt x="306394" y="752209"/>
                  </a:lnTo>
                  <a:cubicBezTo>
                    <a:pt x="310623" y="752209"/>
                    <a:pt x="314382" y="749453"/>
                    <a:pt x="315740" y="745351"/>
                  </a:cubicBezTo>
                  <a:lnTo>
                    <a:pt x="487546" y="225997"/>
                  </a:lnTo>
                  <a:cubicBezTo>
                    <a:pt x="502482" y="180887"/>
                    <a:pt x="544252" y="150585"/>
                    <a:pt x="591496" y="150585"/>
                  </a:cubicBezTo>
                  <a:lnTo>
                    <a:pt x="704386" y="150585"/>
                  </a:lnTo>
                  <a:lnTo>
                    <a:pt x="704386" y="60173"/>
                  </a:lnTo>
                  <a:cubicBezTo>
                    <a:pt x="704386" y="26937"/>
                    <a:pt x="731208" y="0"/>
                    <a:pt x="764305"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grpSp>
      <p:grpSp>
        <p:nvGrpSpPr>
          <p:cNvPr id="123" name="Group 122"/>
          <p:cNvGrpSpPr/>
          <p:nvPr/>
        </p:nvGrpSpPr>
        <p:grpSpPr>
          <a:xfrm>
            <a:off x="9614174" y="4203553"/>
            <a:ext cx="737118" cy="554030"/>
            <a:chOff x="7615670" y="628359"/>
            <a:chExt cx="1714437" cy="1288541"/>
          </a:xfrm>
        </p:grpSpPr>
        <p:sp>
          <p:nvSpPr>
            <p:cNvPr id="137" name="Shape 290"/>
            <p:cNvSpPr/>
            <p:nvPr/>
          </p:nvSpPr>
          <p:spPr>
            <a:xfrm>
              <a:off x="8533956" y="1574054"/>
              <a:ext cx="348132" cy="342846"/>
            </a:xfrm>
            <a:custGeom>
              <a:avLst/>
              <a:gdLst/>
              <a:ahLst/>
              <a:cxnLst/>
              <a:rect l="0" t="0" r="0" b="0"/>
              <a:pathLst>
                <a:path w="348132" h="342846">
                  <a:moveTo>
                    <a:pt x="174067" y="0"/>
                  </a:moveTo>
                  <a:cubicBezTo>
                    <a:pt x="187932" y="0"/>
                    <a:pt x="201797" y="5261"/>
                    <a:pt x="212319" y="15783"/>
                  </a:cubicBezTo>
                  <a:lnTo>
                    <a:pt x="327089" y="130540"/>
                  </a:lnTo>
                  <a:cubicBezTo>
                    <a:pt x="348132" y="151584"/>
                    <a:pt x="348132" y="186014"/>
                    <a:pt x="327089" y="207058"/>
                  </a:cubicBezTo>
                  <a:lnTo>
                    <a:pt x="212319" y="321815"/>
                  </a:lnTo>
                  <a:cubicBezTo>
                    <a:pt x="191275" y="342846"/>
                    <a:pt x="156858" y="342846"/>
                    <a:pt x="135814" y="321815"/>
                  </a:cubicBezTo>
                  <a:lnTo>
                    <a:pt x="21044" y="207058"/>
                  </a:lnTo>
                  <a:cubicBezTo>
                    <a:pt x="0" y="186014"/>
                    <a:pt x="0" y="151584"/>
                    <a:pt x="21044" y="130540"/>
                  </a:cubicBezTo>
                  <a:lnTo>
                    <a:pt x="135814" y="15783"/>
                  </a:lnTo>
                  <a:cubicBezTo>
                    <a:pt x="146336" y="5261"/>
                    <a:pt x="160201" y="0"/>
                    <a:pt x="174067"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38" name="Shape 291"/>
            <p:cNvSpPr/>
            <p:nvPr/>
          </p:nvSpPr>
          <p:spPr>
            <a:xfrm>
              <a:off x="8773050" y="1334605"/>
              <a:ext cx="348132" cy="342859"/>
            </a:xfrm>
            <a:custGeom>
              <a:avLst/>
              <a:gdLst/>
              <a:ahLst/>
              <a:cxnLst/>
              <a:rect l="0" t="0" r="0" b="0"/>
              <a:pathLst>
                <a:path w="348132" h="342859">
                  <a:moveTo>
                    <a:pt x="174062" y="0"/>
                  </a:moveTo>
                  <a:cubicBezTo>
                    <a:pt x="187929" y="0"/>
                    <a:pt x="201797" y="5261"/>
                    <a:pt x="212319" y="15783"/>
                  </a:cubicBezTo>
                  <a:lnTo>
                    <a:pt x="327089" y="130540"/>
                  </a:lnTo>
                  <a:cubicBezTo>
                    <a:pt x="348132" y="151584"/>
                    <a:pt x="348132" y="186014"/>
                    <a:pt x="327089" y="207058"/>
                  </a:cubicBezTo>
                  <a:lnTo>
                    <a:pt x="212319" y="321815"/>
                  </a:lnTo>
                  <a:cubicBezTo>
                    <a:pt x="191275" y="342859"/>
                    <a:pt x="156845" y="342859"/>
                    <a:pt x="135814" y="321815"/>
                  </a:cubicBezTo>
                  <a:lnTo>
                    <a:pt x="21044" y="207058"/>
                  </a:lnTo>
                  <a:cubicBezTo>
                    <a:pt x="0" y="186014"/>
                    <a:pt x="0" y="151584"/>
                    <a:pt x="21044" y="130540"/>
                  </a:cubicBezTo>
                  <a:lnTo>
                    <a:pt x="135814" y="15783"/>
                  </a:lnTo>
                  <a:cubicBezTo>
                    <a:pt x="146330" y="5261"/>
                    <a:pt x="160195" y="0"/>
                    <a:pt x="174062"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39" name="Shape 292"/>
            <p:cNvSpPr/>
            <p:nvPr/>
          </p:nvSpPr>
          <p:spPr>
            <a:xfrm>
              <a:off x="7817075" y="1095516"/>
              <a:ext cx="413169" cy="815762"/>
            </a:xfrm>
            <a:custGeom>
              <a:avLst/>
              <a:gdLst/>
              <a:ahLst/>
              <a:cxnLst/>
              <a:rect l="0" t="0" r="0" b="0"/>
              <a:pathLst>
                <a:path w="413169" h="815762">
                  <a:moveTo>
                    <a:pt x="413169" y="0"/>
                  </a:moveTo>
                  <a:lnTo>
                    <a:pt x="413169" y="239087"/>
                  </a:lnTo>
                  <a:cubicBezTo>
                    <a:pt x="399304" y="239087"/>
                    <a:pt x="385439" y="244348"/>
                    <a:pt x="374917" y="254870"/>
                  </a:cubicBezTo>
                  <a:lnTo>
                    <a:pt x="260147" y="369627"/>
                  </a:lnTo>
                  <a:cubicBezTo>
                    <a:pt x="239102" y="390671"/>
                    <a:pt x="239102" y="425101"/>
                    <a:pt x="260147" y="446144"/>
                  </a:cubicBezTo>
                  <a:lnTo>
                    <a:pt x="289471" y="475469"/>
                  </a:lnTo>
                  <a:lnTo>
                    <a:pt x="374917" y="560902"/>
                  </a:lnTo>
                  <a:cubicBezTo>
                    <a:pt x="385439" y="571424"/>
                    <a:pt x="399304" y="576685"/>
                    <a:pt x="413169" y="576685"/>
                  </a:cubicBezTo>
                  <a:lnTo>
                    <a:pt x="413169" y="576685"/>
                  </a:lnTo>
                  <a:lnTo>
                    <a:pt x="413169" y="815762"/>
                  </a:lnTo>
                  <a:lnTo>
                    <a:pt x="413167" y="815762"/>
                  </a:lnTo>
                  <a:lnTo>
                    <a:pt x="392789" y="811816"/>
                  </a:lnTo>
                  <a:cubicBezTo>
                    <a:pt x="386274" y="809186"/>
                    <a:pt x="380178" y="805240"/>
                    <a:pt x="374917" y="799979"/>
                  </a:cubicBezTo>
                  <a:lnTo>
                    <a:pt x="58382" y="483470"/>
                  </a:lnTo>
                  <a:lnTo>
                    <a:pt x="21044" y="446144"/>
                  </a:lnTo>
                  <a:cubicBezTo>
                    <a:pt x="0" y="425101"/>
                    <a:pt x="0" y="390671"/>
                    <a:pt x="21044" y="369627"/>
                  </a:cubicBezTo>
                  <a:lnTo>
                    <a:pt x="58382" y="332302"/>
                  </a:lnTo>
                  <a:lnTo>
                    <a:pt x="374917" y="15792"/>
                  </a:lnTo>
                  <a:cubicBezTo>
                    <a:pt x="385439" y="5264"/>
                    <a:pt x="399304" y="0"/>
                    <a:pt x="413169"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40" name="Shape 293"/>
            <p:cNvSpPr/>
            <p:nvPr/>
          </p:nvSpPr>
          <p:spPr>
            <a:xfrm>
              <a:off x="8230244" y="1095516"/>
              <a:ext cx="407907" cy="815762"/>
            </a:xfrm>
            <a:custGeom>
              <a:avLst/>
              <a:gdLst/>
              <a:ahLst/>
              <a:cxnLst/>
              <a:rect l="0" t="0" r="0" b="0"/>
              <a:pathLst>
                <a:path w="407907" h="815762">
                  <a:moveTo>
                    <a:pt x="0" y="0"/>
                  </a:moveTo>
                  <a:cubicBezTo>
                    <a:pt x="13865" y="0"/>
                    <a:pt x="27730" y="5264"/>
                    <a:pt x="38252" y="15792"/>
                  </a:cubicBezTo>
                  <a:lnTo>
                    <a:pt x="354787" y="332302"/>
                  </a:lnTo>
                  <a:lnTo>
                    <a:pt x="392125" y="369627"/>
                  </a:lnTo>
                  <a:cubicBezTo>
                    <a:pt x="397386" y="374888"/>
                    <a:pt x="401331" y="380986"/>
                    <a:pt x="403962" y="387502"/>
                  </a:cubicBezTo>
                  <a:lnTo>
                    <a:pt x="407907" y="407882"/>
                  </a:lnTo>
                  <a:lnTo>
                    <a:pt x="407907" y="407890"/>
                  </a:lnTo>
                  <a:lnTo>
                    <a:pt x="403962" y="428270"/>
                  </a:lnTo>
                  <a:cubicBezTo>
                    <a:pt x="401331" y="434786"/>
                    <a:pt x="397386" y="440884"/>
                    <a:pt x="392125" y="446144"/>
                  </a:cubicBezTo>
                  <a:lnTo>
                    <a:pt x="354787" y="483470"/>
                  </a:lnTo>
                  <a:lnTo>
                    <a:pt x="38252" y="799979"/>
                  </a:lnTo>
                  <a:cubicBezTo>
                    <a:pt x="32991" y="805240"/>
                    <a:pt x="26894" y="809186"/>
                    <a:pt x="20379" y="811816"/>
                  </a:cubicBezTo>
                  <a:lnTo>
                    <a:pt x="2" y="815762"/>
                  </a:lnTo>
                  <a:lnTo>
                    <a:pt x="0" y="815762"/>
                  </a:lnTo>
                  <a:lnTo>
                    <a:pt x="0" y="576685"/>
                  </a:lnTo>
                  <a:lnTo>
                    <a:pt x="20379" y="572739"/>
                  </a:lnTo>
                  <a:cubicBezTo>
                    <a:pt x="26894" y="570109"/>
                    <a:pt x="32991" y="566163"/>
                    <a:pt x="38252" y="560902"/>
                  </a:cubicBezTo>
                  <a:lnTo>
                    <a:pt x="123698" y="475469"/>
                  </a:lnTo>
                  <a:lnTo>
                    <a:pt x="153022" y="446144"/>
                  </a:lnTo>
                  <a:cubicBezTo>
                    <a:pt x="174066" y="425101"/>
                    <a:pt x="174066" y="390671"/>
                    <a:pt x="153022" y="369627"/>
                  </a:cubicBezTo>
                  <a:lnTo>
                    <a:pt x="38252" y="254870"/>
                  </a:lnTo>
                  <a:cubicBezTo>
                    <a:pt x="27730" y="244348"/>
                    <a:pt x="13865" y="239087"/>
                    <a:pt x="0" y="239087"/>
                  </a:cubicBezTo>
                  <a:lnTo>
                    <a:pt x="0" y="0"/>
                  </a:ln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41" name="Shape 294"/>
            <p:cNvSpPr/>
            <p:nvPr/>
          </p:nvSpPr>
          <p:spPr>
            <a:xfrm>
              <a:off x="8533956" y="1095517"/>
              <a:ext cx="348132" cy="342846"/>
            </a:xfrm>
            <a:custGeom>
              <a:avLst/>
              <a:gdLst/>
              <a:ahLst/>
              <a:cxnLst/>
              <a:rect l="0" t="0" r="0" b="0"/>
              <a:pathLst>
                <a:path w="348132" h="342846">
                  <a:moveTo>
                    <a:pt x="174067" y="0"/>
                  </a:moveTo>
                  <a:cubicBezTo>
                    <a:pt x="187932" y="0"/>
                    <a:pt x="201797" y="5261"/>
                    <a:pt x="212319" y="15783"/>
                  </a:cubicBezTo>
                  <a:lnTo>
                    <a:pt x="327089" y="130540"/>
                  </a:lnTo>
                  <a:cubicBezTo>
                    <a:pt x="348132" y="151584"/>
                    <a:pt x="348132" y="186014"/>
                    <a:pt x="327089" y="207045"/>
                  </a:cubicBezTo>
                  <a:lnTo>
                    <a:pt x="212319" y="321815"/>
                  </a:lnTo>
                  <a:cubicBezTo>
                    <a:pt x="191275" y="342846"/>
                    <a:pt x="156858" y="342846"/>
                    <a:pt x="135814" y="321815"/>
                  </a:cubicBezTo>
                  <a:lnTo>
                    <a:pt x="21044" y="207045"/>
                  </a:lnTo>
                  <a:cubicBezTo>
                    <a:pt x="0" y="186014"/>
                    <a:pt x="0" y="151584"/>
                    <a:pt x="21044" y="130540"/>
                  </a:cubicBezTo>
                  <a:lnTo>
                    <a:pt x="135814" y="15783"/>
                  </a:lnTo>
                  <a:cubicBezTo>
                    <a:pt x="146336" y="5261"/>
                    <a:pt x="160201" y="0"/>
                    <a:pt x="174067"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42" name="Shape 295"/>
            <p:cNvSpPr/>
            <p:nvPr/>
          </p:nvSpPr>
          <p:spPr>
            <a:xfrm>
              <a:off x="7615670" y="628359"/>
              <a:ext cx="1714437" cy="1110755"/>
            </a:xfrm>
            <a:custGeom>
              <a:avLst/>
              <a:gdLst/>
              <a:ahLst/>
              <a:cxnLst/>
              <a:rect l="0" t="0" r="0" b="0"/>
              <a:pathLst>
                <a:path w="1714437" h="1110755">
                  <a:moveTo>
                    <a:pt x="202209" y="0"/>
                  </a:moveTo>
                  <a:lnTo>
                    <a:pt x="1512227" y="0"/>
                  </a:lnTo>
                  <a:cubicBezTo>
                    <a:pt x="1623734" y="0"/>
                    <a:pt x="1714437" y="90703"/>
                    <a:pt x="1714437" y="202209"/>
                  </a:cubicBezTo>
                  <a:lnTo>
                    <a:pt x="1714437" y="908545"/>
                  </a:lnTo>
                  <a:cubicBezTo>
                    <a:pt x="1714437" y="1020051"/>
                    <a:pt x="1623734" y="1110755"/>
                    <a:pt x="1512227" y="1110755"/>
                  </a:cubicBezTo>
                  <a:lnTo>
                    <a:pt x="1477645" y="1110755"/>
                  </a:lnTo>
                  <a:lnTo>
                    <a:pt x="1477645" y="1041603"/>
                  </a:lnTo>
                  <a:lnTo>
                    <a:pt x="1512227" y="1041603"/>
                  </a:lnTo>
                  <a:cubicBezTo>
                    <a:pt x="1585595" y="1041603"/>
                    <a:pt x="1645285" y="981901"/>
                    <a:pt x="1645285" y="908545"/>
                  </a:cubicBezTo>
                  <a:lnTo>
                    <a:pt x="1645285" y="202209"/>
                  </a:lnTo>
                  <a:cubicBezTo>
                    <a:pt x="1645285" y="128829"/>
                    <a:pt x="1585595" y="69139"/>
                    <a:pt x="1512227" y="69139"/>
                  </a:cubicBezTo>
                  <a:lnTo>
                    <a:pt x="202209" y="69139"/>
                  </a:lnTo>
                  <a:cubicBezTo>
                    <a:pt x="128842" y="69139"/>
                    <a:pt x="69152" y="128829"/>
                    <a:pt x="69152" y="202209"/>
                  </a:cubicBezTo>
                  <a:lnTo>
                    <a:pt x="69152" y="908545"/>
                  </a:lnTo>
                  <a:cubicBezTo>
                    <a:pt x="69152" y="981901"/>
                    <a:pt x="128842" y="1041603"/>
                    <a:pt x="202209" y="1041603"/>
                  </a:cubicBezTo>
                  <a:lnTo>
                    <a:pt x="236792" y="1041603"/>
                  </a:lnTo>
                  <a:lnTo>
                    <a:pt x="236792" y="1110755"/>
                  </a:lnTo>
                  <a:lnTo>
                    <a:pt x="202209" y="1110755"/>
                  </a:lnTo>
                  <a:cubicBezTo>
                    <a:pt x="90703" y="1110755"/>
                    <a:pt x="0" y="1020051"/>
                    <a:pt x="0" y="908545"/>
                  </a:cubicBezTo>
                  <a:lnTo>
                    <a:pt x="0" y="202209"/>
                  </a:lnTo>
                  <a:cubicBezTo>
                    <a:pt x="0" y="90703"/>
                    <a:pt x="90703" y="0"/>
                    <a:pt x="202209"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grpSp>
    </p:spTree>
    <p:extLst>
      <p:ext uri="{BB962C8B-B14F-4D97-AF65-F5344CB8AC3E}">
        <p14:creationId xmlns:p14="http://schemas.microsoft.com/office/powerpoint/2010/main" val="211477885"/>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bwMode="auto">
          <a:xfrm>
            <a:off x="3891353" y="70815"/>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algn="ctr" defTabSz="913516"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93" name="Rectangle 92"/>
          <p:cNvSpPr/>
          <p:nvPr/>
        </p:nvSpPr>
        <p:spPr bwMode="auto">
          <a:xfrm>
            <a:off x="4024700" y="193181"/>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94" name="Rectangle 93"/>
          <p:cNvSpPr/>
          <p:nvPr/>
        </p:nvSpPr>
        <p:spPr bwMode="auto">
          <a:xfrm>
            <a:off x="4010659" y="2411013"/>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ea typeface="Segoe UI" pitchFamily="34" charset="0"/>
              <a:cs typeface="Segoe UI" pitchFamily="34" charset="0"/>
            </a:endParaRPr>
          </a:p>
        </p:txBody>
      </p:sp>
      <p:sp>
        <p:nvSpPr>
          <p:cNvPr id="95" name="Rectangle 94"/>
          <p:cNvSpPr/>
          <p:nvPr/>
        </p:nvSpPr>
        <p:spPr bwMode="auto">
          <a:xfrm>
            <a:off x="4010659" y="3531740"/>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96" name="Rectangle 95"/>
          <p:cNvSpPr/>
          <p:nvPr/>
        </p:nvSpPr>
        <p:spPr bwMode="auto">
          <a:xfrm>
            <a:off x="4010659" y="464093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97" name="Rectangle 96"/>
          <p:cNvSpPr/>
          <p:nvPr/>
        </p:nvSpPr>
        <p:spPr bwMode="auto">
          <a:xfrm>
            <a:off x="4010659" y="1297307"/>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98" name="Rectangle 97"/>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99" name="TextBox 98"/>
          <p:cNvSpPr txBox="1"/>
          <p:nvPr/>
        </p:nvSpPr>
        <p:spPr>
          <a:xfrm>
            <a:off x="6480159" y="3573679"/>
            <a:ext cx="5270978" cy="1586867"/>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p:txBody>
      </p:sp>
      <p:sp>
        <p:nvSpPr>
          <p:cNvPr id="100" name="TextBox 99"/>
          <p:cNvSpPr txBox="1"/>
          <p:nvPr/>
        </p:nvSpPr>
        <p:spPr>
          <a:xfrm>
            <a:off x="6480159" y="1935254"/>
            <a:ext cx="5270978" cy="1587052"/>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TextBox 100"/>
          <p:cNvSpPr txBox="1"/>
          <p:nvPr/>
        </p:nvSpPr>
        <p:spPr>
          <a:xfrm>
            <a:off x="4903444" y="2699674"/>
            <a:ext cx="1161858"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sp>
        <p:nvSpPr>
          <p:cNvPr id="102" name="TextBox 101"/>
          <p:cNvSpPr txBox="1"/>
          <p:nvPr/>
        </p:nvSpPr>
        <p:spPr>
          <a:xfrm>
            <a:off x="6480159" y="303881"/>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4" b="0">
              <a:solidFill>
                <a:srgbClr val="FFFFFF"/>
              </a:solidFill>
              <a:latin typeface="Segoe UI Light"/>
              <a:ea typeface="+mn-ea"/>
            </a:endParaRPr>
          </a:p>
          <a:p>
            <a:pPr defTabSz="878221">
              <a:tabLst>
                <a:tab pos="860921" algn="l"/>
              </a:tabLst>
              <a:defRPr/>
            </a:pPr>
            <a:endParaRPr lang="en-US" sz="2262" b="0"/>
          </a:p>
        </p:txBody>
      </p:sp>
      <p:pic>
        <p:nvPicPr>
          <p:cNvPr id="103" name="Picture 102"/>
          <p:cNvPicPr>
            <a:picLocks noChangeAspect="1"/>
          </p:cNvPicPr>
          <p:nvPr/>
        </p:nvPicPr>
        <p:blipFill>
          <a:blip r:embed="rId2">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105" name="TextBox 104"/>
          <p:cNvSpPr txBox="1"/>
          <p:nvPr/>
        </p:nvSpPr>
        <p:spPr>
          <a:xfrm>
            <a:off x="4903444" y="3785719"/>
            <a:ext cx="133786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Logic Apps</a:t>
            </a:r>
          </a:p>
        </p:txBody>
      </p:sp>
      <p:sp>
        <p:nvSpPr>
          <p:cNvPr id="106" name="TextBox 105"/>
          <p:cNvSpPr txBox="1"/>
          <p:nvPr/>
        </p:nvSpPr>
        <p:spPr>
          <a:xfrm>
            <a:off x="5089453" y="4880171"/>
            <a:ext cx="1172972" cy="510886"/>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solidFill>
                  <a:srgbClr val="FFFFFF"/>
                </a:solidFill>
                <a:latin typeface="Segoe UI Light"/>
              </a:rPr>
              <a:t>Functions</a:t>
            </a:r>
          </a:p>
        </p:txBody>
      </p:sp>
      <p:sp>
        <p:nvSpPr>
          <p:cNvPr id="107" name="TextBox 106"/>
          <p:cNvSpPr txBox="1"/>
          <p:nvPr/>
        </p:nvSpPr>
        <p:spPr>
          <a:xfrm>
            <a:off x="4903444" y="1590728"/>
            <a:ext cx="148558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pic>
        <p:nvPicPr>
          <p:cNvPr id="108" name="Picture 6"/>
          <p:cNvPicPr>
            <a:picLocks noChangeAspect="1"/>
          </p:cNvPicPr>
          <p:nvPr/>
        </p:nvPicPr>
        <p:blipFill>
          <a:blip r:embed="rId3">
            <a:biLevel thresh="25000"/>
          </a:blip>
          <a:stretch>
            <a:fillRect/>
          </a:stretch>
        </p:blipFill>
        <p:spPr>
          <a:xfrm>
            <a:off x="4210269" y="4791735"/>
            <a:ext cx="902354" cy="796299"/>
          </a:xfrm>
          <a:prstGeom prst="rect">
            <a:avLst/>
          </a:prstGeom>
        </p:spPr>
      </p:pic>
      <p:sp>
        <p:nvSpPr>
          <p:cNvPr id="109" name="TextBox 108"/>
          <p:cNvSpPr txBox="1"/>
          <p:nvPr/>
        </p:nvSpPr>
        <p:spPr>
          <a:xfrm>
            <a:off x="4903445" y="486603"/>
            <a:ext cx="1276577"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sp>
        <p:nvSpPr>
          <p:cNvPr id="110" name="TextBox 109"/>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7" b="0"/>
          </a:p>
        </p:txBody>
      </p:sp>
      <p:pic>
        <p:nvPicPr>
          <p:cNvPr id="111" name="Picture 110"/>
          <p:cNvPicPr>
            <a:picLocks noChangeAspect="1"/>
          </p:cNvPicPr>
          <p:nvPr/>
        </p:nvPicPr>
        <p:blipFill>
          <a:blip r:embed="rId4"/>
          <a:stretch>
            <a:fillRect/>
          </a:stretch>
        </p:blipFill>
        <p:spPr>
          <a:xfrm>
            <a:off x="4248657" y="2684297"/>
            <a:ext cx="669324" cy="631908"/>
          </a:xfrm>
          <a:prstGeom prst="flowChartOffpageConnector">
            <a:avLst/>
          </a:prstGeom>
          <a:noFill/>
        </p:spPr>
      </p:pic>
      <p:pic>
        <p:nvPicPr>
          <p:cNvPr id="112" name="Picture 111"/>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sp>
        <p:nvSpPr>
          <p:cNvPr id="113" name="TextBox 112"/>
          <p:cNvSpPr txBox="1"/>
          <p:nvPr/>
        </p:nvSpPr>
        <p:spPr>
          <a:xfrm>
            <a:off x="6567882" y="1924217"/>
            <a:ext cx="5175906"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Unlock value across on-premises and cloud</a:t>
            </a:r>
          </a:p>
        </p:txBody>
      </p:sp>
      <p:sp>
        <p:nvSpPr>
          <p:cNvPr id="114" name="TextBox 113"/>
          <p:cNvSpPr txBox="1"/>
          <p:nvPr/>
        </p:nvSpPr>
        <p:spPr>
          <a:xfrm>
            <a:off x="6567882" y="3569725"/>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Automate EAI, B2B/EDI, and business processes</a:t>
            </a:r>
          </a:p>
        </p:txBody>
      </p:sp>
      <p:sp>
        <p:nvSpPr>
          <p:cNvPr id="115" name="TextBox 114"/>
          <p:cNvSpPr txBox="1"/>
          <p:nvPr/>
        </p:nvSpPr>
        <p:spPr>
          <a:xfrm>
            <a:off x="6567881" y="5223386"/>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Enhance integration solution with Azure services</a:t>
            </a:r>
          </a:p>
        </p:txBody>
      </p:sp>
      <p:sp>
        <p:nvSpPr>
          <p:cNvPr id="116" name="TextBox 115"/>
          <p:cNvSpPr txBox="1"/>
          <p:nvPr/>
        </p:nvSpPr>
        <p:spPr>
          <a:xfrm>
            <a:off x="6567882" y="356224"/>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Connect SaaS applications</a:t>
            </a:r>
          </a:p>
        </p:txBody>
      </p:sp>
      <p:grpSp>
        <p:nvGrpSpPr>
          <p:cNvPr id="117" name="Group 116"/>
          <p:cNvGrpSpPr/>
          <p:nvPr/>
        </p:nvGrpSpPr>
        <p:grpSpPr>
          <a:xfrm>
            <a:off x="288272" y="1844058"/>
            <a:ext cx="3211113" cy="3196481"/>
            <a:chOff x="827088" y="-3463925"/>
            <a:chExt cx="3833812" cy="3816350"/>
          </a:xfrm>
        </p:grpSpPr>
        <p:sp>
          <p:nvSpPr>
            <p:cNvPr id="118"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0"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2"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3"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4"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5"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grpSp>
      <p:sp>
        <p:nvSpPr>
          <p:cNvPr id="126" name="Rectangle 125"/>
          <p:cNvSpPr/>
          <p:nvPr/>
        </p:nvSpPr>
        <p:spPr>
          <a:xfrm>
            <a:off x="317875" y="5089515"/>
            <a:ext cx="3181511" cy="693970"/>
          </a:xfrm>
          <a:prstGeom prst="rect">
            <a:avLst/>
          </a:prstGeom>
        </p:spPr>
        <p:txBody>
          <a:bodyPr wrap="square">
            <a:spAutoFit/>
          </a:bodyPr>
          <a:lstStyle/>
          <a:p>
            <a:pPr algn="ctr" defTabSz="914225"/>
            <a:r>
              <a:rPr lang="en-US" sz="3921" kern="0">
                <a:gradFill>
                  <a:gsLst>
                    <a:gs pos="0">
                      <a:schemeClr val="tx1"/>
                    </a:gs>
                    <a:gs pos="100000">
                      <a:schemeClr val="tx1"/>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1" kern="0">
              <a:gradFill>
                <a:gsLst>
                  <a:gs pos="0">
                    <a:schemeClr val="tx1"/>
                  </a:gs>
                  <a:gs pos="100000">
                    <a:schemeClr val="tx1"/>
                  </a:gs>
                </a:gsLst>
                <a:lin ang="5400000" scaled="1"/>
              </a:gradFill>
            </a:endParaRPr>
          </a:p>
        </p:txBody>
      </p:sp>
      <p:sp>
        <p:nvSpPr>
          <p:cNvPr id="133" name="TextBox 132"/>
          <p:cNvSpPr txBox="1"/>
          <p:nvPr/>
        </p:nvSpPr>
        <p:spPr>
          <a:xfrm>
            <a:off x="6489162" y="5998990"/>
            <a:ext cx="712200"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Functions</a:t>
            </a:r>
          </a:p>
        </p:txBody>
      </p:sp>
      <p:pic>
        <p:nvPicPr>
          <p:cNvPr id="134" name="Picture 6"/>
          <p:cNvPicPr>
            <a:picLocks noChangeAspect="1"/>
          </p:cNvPicPr>
          <p:nvPr/>
        </p:nvPicPr>
        <p:blipFill>
          <a:blip r:embed="rId3">
            <a:biLevel thresh="25000"/>
          </a:blip>
          <a:stretch>
            <a:fillRect/>
          </a:stretch>
        </p:blipFill>
        <p:spPr>
          <a:xfrm>
            <a:off x="6613310" y="5600646"/>
            <a:ext cx="463903" cy="409380"/>
          </a:xfrm>
          <a:prstGeom prst="rect">
            <a:avLst/>
          </a:prstGeom>
        </p:spPr>
      </p:pic>
      <p:pic>
        <p:nvPicPr>
          <p:cNvPr id="135" name="Picture 134"/>
          <p:cNvPicPr>
            <a:picLocks noChangeAspect="1"/>
          </p:cNvPicPr>
          <p:nvPr/>
        </p:nvPicPr>
        <p:blipFill>
          <a:blip r:embed="rId6">
            <a:biLevel thresh="25000"/>
          </a:blip>
          <a:stretch>
            <a:fillRect/>
          </a:stretch>
        </p:blipFill>
        <p:spPr>
          <a:xfrm>
            <a:off x="7591388" y="5599092"/>
            <a:ext cx="398519" cy="398519"/>
          </a:xfrm>
          <a:prstGeom prst="rect">
            <a:avLst/>
          </a:prstGeom>
        </p:spPr>
      </p:pic>
      <p:pic>
        <p:nvPicPr>
          <p:cNvPr id="136" name="Picture 135"/>
          <p:cNvPicPr>
            <a:picLocks noChangeAspect="1"/>
          </p:cNvPicPr>
          <p:nvPr/>
        </p:nvPicPr>
        <p:blipFill>
          <a:blip r:embed="rId7">
            <a:biLevel thresh="25000"/>
          </a:blip>
          <a:stretch>
            <a:fillRect/>
          </a:stretch>
        </p:blipFill>
        <p:spPr>
          <a:xfrm>
            <a:off x="8470447" y="5520658"/>
            <a:ext cx="503090" cy="503090"/>
          </a:xfrm>
          <a:prstGeom prst="rect">
            <a:avLst/>
          </a:prstGeom>
        </p:spPr>
      </p:pic>
      <p:sp>
        <p:nvSpPr>
          <p:cNvPr id="137" name="TextBox 136"/>
          <p:cNvSpPr txBox="1"/>
          <p:nvPr/>
        </p:nvSpPr>
        <p:spPr>
          <a:xfrm>
            <a:off x="7334337" y="5998989"/>
            <a:ext cx="91649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API</a:t>
            </a:r>
            <a:br>
              <a:rPr lang="en-US" sz="980"/>
            </a:br>
            <a:r>
              <a:rPr lang="en-US" sz="980"/>
              <a:t>management</a:t>
            </a:r>
          </a:p>
        </p:txBody>
      </p:sp>
      <p:sp>
        <p:nvSpPr>
          <p:cNvPr id="138" name="TextBox 137"/>
          <p:cNvSpPr txBox="1"/>
          <p:nvPr/>
        </p:nvSpPr>
        <p:spPr>
          <a:xfrm>
            <a:off x="8365908" y="5998989"/>
            <a:ext cx="705914"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Cognitive</a:t>
            </a:r>
            <a:br>
              <a:rPr lang="en-US" sz="980"/>
            </a:br>
            <a:r>
              <a:rPr lang="en-US" sz="980"/>
              <a:t>services</a:t>
            </a:r>
          </a:p>
        </p:txBody>
      </p:sp>
      <p:pic>
        <p:nvPicPr>
          <p:cNvPr id="139" name="Picture 138"/>
          <p:cNvPicPr>
            <a:picLocks noChangeAspect="1"/>
          </p:cNvPicPr>
          <p:nvPr/>
        </p:nvPicPr>
        <p:blipFill>
          <a:blip r:embed="rId8">
            <a:biLevel thresh="25000"/>
          </a:blip>
          <a:stretch>
            <a:fillRect/>
          </a:stretch>
        </p:blipFill>
        <p:spPr>
          <a:xfrm>
            <a:off x="9454078" y="5627127"/>
            <a:ext cx="329389" cy="329389"/>
          </a:xfrm>
          <a:prstGeom prst="rect">
            <a:avLst/>
          </a:prstGeom>
        </p:spPr>
      </p:pic>
      <p:sp>
        <p:nvSpPr>
          <p:cNvPr id="140" name="TextBox 139"/>
          <p:cNvSpPr txBox="1"/>
          <p:nvPr/>
        </p:nvSpPr>
        <p:spPr>
          <a:xfrm>
            <a:off x="9293271" y="5998989"/>
            <a:ext cx="654054"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Machine</a:t>
            </a:r>
            <a:br>
              <a:rPr lang="en-US" sz="980"/>
            </a:br>
            <a:r>
              <a:rPr lang="en-US" sz="980"/>
              <a:t>learning</a:t>
            </a:r>
          </a:p>
        </p:txBody>
      </p:sp>
      <p:pic>
        <p:nvPicPr>
          <p:cNvPr id="141" name="Picture 140"/>
          <p:cNvPicPr>
            <a:picLocks noChangeAspect="1"/>
          </p:cNvPicPr>
          <p:nvPr/>
        </p:nvPicPr>
        <p:blipFill>
          <a:blip r:embed="rId9">
            <a:biLevel thresh="25000"/>
          </a:blip>
          <a:stretch>
            <a:fillRect/>
          </a:stretch>
        </p:blipFill>
        <p:spPr>
          <a:xfrm>
            <a:off x="10264007" y="5600414"/>
            <a:ext cx="343578" cy="343576"/>
          </a:xfrm>
          <a:prstGeom prst="rect">
            <a:avLst/>
          </a:prstGeom>
        </p:spPr>
      </p:pic>
      <p:sp>
        <p:nvSpPr>
          <p:cNvPr id="142" name="TextBox 141"/>
          <p:cNvSpPr txBox="1"/>
          <p:nvPr/>
        </p:nvSpPr>
        <p:spPr>
          <a:xfrm>
            <a:off x="10129799" y="5998989"/>
            <a:ext cx="59905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Blob</a:t>
            </a:r>
            <a:br>
              <a:rPr lang="en-US" sz="980"/>
            </a:br>
            <a:r>
              <a:rPr lang="en-US" sz="980"/>
              <a:t>storage</a:t>
            </a:r>
          </a:p>
        </p:txBody>
      </p:sp>
      <p:pic>
        <p:nvPicPr>
          <p:cNvPr id="143" name="Picture 142"/>
          <p:cNvPicPr>
            <a:picLocks noChangeAspect="1"/>
          </p:cNvPicPr>
          <p:nvPr/>
        </p:nvPicPr>
        <p:blipFill>
          <a:blip r:embed="rId10">
            <a:biLevel thresh="25000"/>
          </a:blip>
          <a:stretch>
            <a:fillRect/>
          </a:stretch>
        </p:blipFill>
        <p:spPr>
          <a:xfrm>
            <a:off x="11088126" y="5581073"/>
            <a:ext cx="358176" cy="358176"/>
          </a:xfrm>
          <a:prstGeom prst="rect">
            <a:avLst/>
          </a:prstGeom>
        </p:spPr>
      </p:pic>
      <p:sp>
        <p:nvSpPr>
          <p:cNvPr id="144" name="TextBox 143"/>
          <p:cNvSpPr txBox="1"/>
          <p:nvPr/>
        </p:nvSpPr>
        <p:spPr>
          <a:xfrm>
            <a:off x="10922316" y="5998989"/>
            <a:ext cx="68391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SQL</a:t>
            </a:r>
            <a:br>
              <a:rPr lang="en-US" sz="980"/>
            </a:br>
            <a:r>
              <a:rPr lang="en-US" sz="980"/>
              <a:t>database</a:t>
            </a:r>
          </a:p>
        </p:txBody>
      </p:sp>
      <p:sp>
        <p:nvSpPr>
          <p:cNvPr id="146" name="Freeform 5"/>
          <p:cNvSpPr>
            <a:spLocks noChangeAspect="1" noEditPoints="1"/>
          </p:cNvSpPr>
          <p:nvPr/>
        </p:nvSpPr>
        <p:spPr bwMode="black">
          <a:xfrm>
            <a:off x="6685799" y="905907"/>
            <a:ext cx="829540" cy="580839"/>
          </a:xfrm>
          <a:custGeom>
            <a:avLst/>
            <a:gdLst>
              <a:gd name="T0" fmla="*/ 606 w 2288"/>
              <a:gd name="T1" fmla="*/ 756 h 1601"/>
              <a:gd name="T2" fmla="*/ 606 w 2288"/>
              <a:gd name="T3" fmla="*/ 756 h 1601"/>
              <a:gd name="T4" fmla="*/ 606 w 2288"/>
              <a:gd name="T5" fmla="*/ 756 h 1601"/>
              <a:gd name="T6" fmla="*/ 865 w 2288"/>
              <a:gd name="T7" fmla="*/ 698 h 1601"/>
              <a:gd name="T8" fmla="*/ 606 w 2288"/>
              <a:gd name="T9" fmla="*/ 824 h 1601"/>
              <a:gd name="T10" fmla="*/ 606 w 2288"/>
              <a:gd name="T11" fmla="*/ 824 h 1601"/>
              <a:gd name="T12" fmla="*/ 940 w 2288"/>
              <a:gd name="T13" fmla="*/ 698 h 1601"/>
              <a:gd name="T14" fmla="*/ 1475 w 2288"/>
              <a:gd name="T15" fmla="*/ 698 h 1601"/>
              <a:gd name="T16" fmla="*/ 1475 w 2288"/>
              <a:gd name="T17" fmla="*/ 698 h 1601"/>
              <a:gd name="T18" fmla="*/ 556 w 2288"/>
              <a:gd name="T19" fmla="*/ 792 h 1601"/>
              <a:gd name="T20" fmla="*/ 556 w 2288"/>
              <a:gd name="T21" fmla="*/ 792 h 1601"/>
              <a:gd name="T22" fmla="*/ 865 w 2288"/>
              <a:gd name="T23" fmla="*/ 698 h 1601"/>
              <a:gd name="T24" fmla="*/ 1436 w 2288"/>
              <a:gd name="T25" fmla="*/ 824 h 1601"/>
              <a:gd name="T26" fmla="*/ 1436 w 2288"/>
              <a:gd name="T27" fmla="*/ 824 h 1601"/>
              <a:gd name="T28" fmla="*/ 940 w 2288"/>
              <a:gd name="T29" fmla="*/ 698 h 1601"/>
              <a:gd name="T30" fmla="*/ 606 w 2288"/>
              <a:gd name="T31" fmla="*/ 756 h 1601"/>
              <a:gd name="T32" fmla="*/ 382 w 2288"/>
              <a:gd name="T33" fmla="*/ 1339 h 1601"/>
              <a:gd name="T34" fmla="*/ 490 w 2288"/>
              <a:gd name="T35" fmla="*/ 794 h 1601"/>
              <a:gd name="T36" fmla="*/ 447 w 2288"/>
              <a:gd name="T37" fmla="*/ 799 h 1601"/>
              <a:gd name="T38" fmla="*/ 483 w 2288"/>
              <a:gd name="T39" fmla="*/ 667 h 1601"/>
              <a:gd name="T40" fmla="*/ 490 w 2288"/>
              <a:gd name="T41" fmla="*/ 794 h 1601"/>
              <a:gd name="T42" fmla="*/ 513 w 2288"/>
              <a:gd name="T43" fmla="*/ 792 h 1601"/>
              <a:gd name="T44" fmla="*/ 599 w 2288"/>
              <a:gd name="T45" fmla="*/ 680 h 1601"/>
              <a:gd name="T46" fmla="*/ 685 w 2288"/>
              <a:gd name="T47" fmla="*/ 721 h 1601"/>
              <a:gd name="T48" fmla="*/ 770 w 2288"/>
              <a:gd name="T49" fmla="*/ 567 h 1601"/>
              <a:gd name="T50" fmla="*/ 982 w 2288"/>
              <a:gd name="T51" fmla="*/ 839 h 1601"/>
              <a:gd name="T52" fmla="*/ 863 w 2288"/>
              <a:gd name="T53" fmla="*/ 652 h 1601"/>
              <a:gd name="T54" fmla="*/ 1018 w 2288"/>
              <a:gd name="T55" fmla="*/ 830 h 1601"/>
              <a:gd name="T56" fmla="*/ 1044 w 2288"/>
              <a:gd name="T57" fmla="*/ 749 h 1601"/>
              <a:gd name="T58" fmla="*/ 1074 w 2288"/>
              <a:gd name="T59" fmla="*/ 685 h 1601"/>
              <a:gd name="T60" fmla="*/ 1284 w 2288"/>
              <a:gd name="T61" fmla="*/ 684 h 1601"/>
              <a:gd name="T62" fmla="*/ 1145 w 2288"/>
              <a:gd name="T63" fmla="*/ 911 h 1601"/>
              <a:gd name="T64" fmla="*/ 1212 w 2288"/>
              <a:gd name="T65" fmla="*/ 684 h 1601"/>
              <a:gd name="T66" fmla="*/ 1363 w 2288"/>
              <a:gd name="T67" fmla="*/ 563 h 1601"/>
              <a:gd name="T68" fmla="*/ 1290 w 2288"/>
              <a:gd name="T69" fmla="*/ 648 h 1601"/>
              <a:gd name="T70" fmla="*/ 1364 w 2288"/>
              <a:gd name="T71" fmla="*/ 828 h 1601"/>
              <a:gd name="T72" fmla="*/ 1526 w 2288"/>
              <a:gd name="T73" fmla="*/ 710 h 1601"/>
              <a:gd name="T74" fmla="*/ 1615 w 2288"/>
              <a:gd name="T75" fmla="*/ 716 h 1601"/>
              <a:gd name="T76" fmla="*/ 1609 w 2288"/>
              <a:gd name="T77" fmla="*/ 652 h 1601"/>
              <a:gd name="T78" fmla="*/ 1697 w 2288"/>
              <a:gd name="T79" fmla="*/ 751 h 1601"/>
              <a:gd name="T80" fmla="*/ 1842 w 2288"/>
              <a:gd name="T81" fmla="*/ 686 h 1601"/>
              <a:gd name="T82" fmla="*/ 1857 w 2288"/>
              <a:gd name="T83" fmla="*/ 844 h 1601"/>
              <a:gd name="T84" fmla="*/ 2044 w 2288"/>
              <a:gd name="T85" fmla="*/ 839 h 1601"/>
              <a:gd name="T86" fmla="*/ 1925 w 2288"/>
              <a:gd name="T87" fmla="*/ 652 h 1601"/>
              <a:gd name="T88" fmla="*/ 2011 w 2288"/>
              <a:gd name="T89" fmla="*/ 730 h 1601"/>
              <a:gd name="T90" fmla="*/ 1488 w 2288"/>
              <a:gd name="T91" fmla="*/ 752 h 1601"/>
              <a:gd name="T92" fmla="*/ 568 w 2288"/>
              <a:gd name="T93" fmla="*/ 766 h 1601"/>
              <a:gd name="T94" fmla="*/ 606 w 2288"/>
              <a:gd name="T95" fmla="*/ 756 h 1601"/>
              <a:gd name="T96" fmla="*/ 940 w 2288"/>
              <a:gd name="T97" fmla="*/ 698 h 1601"/>
              <a:gd name="T98" fmla="*/ 1386 w 2288"/>
              <a:gd name="T99" fmla="*/ 752 h 1601"/>
              <a:gd name="T100" fmla="*/ 1386 w 2288"/>
              <a:gd name="T101" fmla="*/ 752 h 1601"/>
              <a:gd name="T102" fmla="*/ 854 w 2288"/>
              <a:gd name="T103" fmla="*/ 730 h 1601"/>
              <a:gd name="T104" fmla="*/ 642 w 2288"/>
              <a:gd name="T105" fmla="*/ 820 h 1601"/>
              <a:gd name="T106" fmla="*/ 642 w 2288"/>
              <a:gd name="T107" fmla="*/ 820 h 1601"/>
              <a:gd name="T108" fmla="*/ 940 w 2288"/>
              <a:gd name="T109" fmla="*/ 698 h 1601"/>
              <a:gd name="T110" fmla="*/ 560 w 2288"/>
              <a:gd name="T111" fmla="*/ 808 h 1601"/>
              <a:gd name="T112" fmla="*/ 560 w 2288"/>
              <a:gd name="T113" fmla="*/ 808 h 1601"/>
              <a:gd name="T114" fmla="*/ 854 w 2288"/>
              <a:gd name="T115" fmla="*/ 730 h 1601"/>
              <a:gd name="T116" fmla="*/ 606 w 2288"/>
              <a:gd name="T117" fmla="*/ 756 h 1601"/>
              <a:gd name="T118" fmla="*/ 606 w 2288"/>
              <a:gd name="T119" fmla="*/ 756 h 1601"/>
              <a:gd name="T120" fmla="*/ 606 w 2288"/>
              <a:gd name="T121" fmla="*/ 756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8" h="1601">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1794" y="217"/>
                </a:moveTo>
                <a:cubicBezTo>
                  <a:pt x="1723" y="217"/>
                  <a:pt x="1655" y="231"/>
                  <a:pt x="1595" y="259"/>
                </a:cubicBezTo>
                <a:cubicBezTo>
                  <a:pt x="1525" y="133"/>
                  <a:pt x="1393" y="50"/>
                  <a:pt x="1241" y="50"/>
                </a:cubicBezTo>
                <a:cubicBezTo>
                  <a:pt x="1128" y="50"/>
                  <a:pt x="1026" y="97"/>
                  <a:pt x="952" y="174"/>
                </a:cubicBezTo>
                <a:cubicBezTo>
                  <a:pt x="871" y="68"/>
                  <a:pt x="743" y="0"/>
                  <a:pt x="599" y="0"/>
                </a:cubicBezTo>
                <a:cubicBezTo>
                  <a:pt x="353" y="0"/>
                  <a:pt x="154" y="197"/>
                  <a:pt x="154" y="442"/>
                </a:cubicBezTo>
                <a:cubicBezTo>
                  <a:pt x="154" y="505"/>
                  <a:pt x="168" y="566"/>
                  <a:pt x="191" y="620"/>
                </a:cubicBezTo>
                <a:cubicBezTo>
                  <a:pt x="77" y="686"/>
                  <a:pt x="0" y="811"/>
                  <a:pt x="0" y="954"/>
                </a:cubicBezTo>
                <a:cubicBezTo>
                  <a:pt x="0" y="1167"/>
                  <a:pt x="171" y="1339"/>
                  <a:pt x="382" y="1339"/>
                </a:cubicBezTo>
                <a:cubicBezTo>
                  <a:pt x="409" y="1339"/>
                  <a:pt x="435" y="1337"/>
                  <a:pt x="460" y="1332"/>
                </a:cubicBezTo>
                <a:cubicBezTo>
                  <a:pt x="518" y="1489"/>
                  <a:pt x="669" y="1601"/>
                  <a:pt x="846" y="1601"/>
                </a:cubicBezTo>
                <a:cubicBezTo>
                  <a:pt x="1016" y="1601"/>
                  <a:pt x="1162" y="1497"/>
                  <a:pt x="1225" y="1351"/>
                </a:cubicBezTo>
                <a:cubicBezTo>
                  <a:pt x="1272" y="1374"/>
                  <a:pt x="1326" y="1387"/>
                  <a:pt x="1382" y="1387"/>
                </a:cubicBezTo>
                <a:cubicBezTo>
                  <a:pt x="1517" y="1387"/>
                  <a:pt x="1635" y="1312"/>
                  <a:pt x="1697" y="1202"/>
                </a:cubicBezTo>
                <a:cubicBezTo>
                  <a:pt x="1729" y="1208"/>
                  <a:pt x="1761" y="1211"/>
                  <a:pt x="1794" y="1211"/>
                </a:cubicBezTo>
                <a:cubicBezTo>
                  <a:pt x="2066" y="1211"/>
                  <a:pt x="2288" y="989"/>
                  <a:pt x="2288" y="714"/>
                </a:cubicBezTo>
                <a:cubicBezTo>
                  <a:pt x="2288" y="439"/>
                  <a:pt x="2066" y="217"/>
                  <a:pt x="1794" y="217"/>
                </a:cubicBezTo>
                <a:close/>
                <a:moveTo>
                  <a:pt x="490" y="794"/>
                </a:moveTo>
                <a:cubicBezTo>
                  <a:pt x="490" y="834"/>
                  <a:pt x="460" y="860"/>
                  <a:pt x="414" y="860"/>
                </a:cubicBezTo>
                <a:cubicBezTo>
                  <a:pt x="391" y="860"/>
                  <a:pt x="368" y="856"/>
                  <a:pt x="345" y="843"/>
                </a:cubicBezTo>
                <a:cubicBezTo>
                  <a:pt x="341" y="840"/>
                  <a:pt x="336" y="838"/>
                  <a:pt x="332" y="835"/>
                </a:cubicBezTo>
                <a:cubicBezTo>
                  <a:pt x="332" y="834"/>
                  <a:pt x="329" y="834"/>
                  <a:pt x="330" y="830"/>
                </a:cubicBezTo>
                <a:cubicBezTo>
                  <a:pt x="341" y="805"/>
                  <a:pt x="341" y="805"/>
                  <a:pt x="341" y="805"/>
                </a:cubicBezTo>
                <a:cubicBezTo>
                  <a:pt x="342" y="799"/>
                  <a:pt x="345" y="802"/>
                  <a:pt x="346" y="802"/>
                </a:cubicBezTo>
                <a:cubicBezTo>
                  <a:pt x="348" y="803"/>
                  <a:pt x="351" y="806"/>
                  <a:pt x="354" y="807"/>
                </a:cubicBezTo>
                <a:cubicBezTo>
                  <a:pt x="382" y="825"/>
                  <a:pt x="406" y="825"/>
                  <a:pt x="415" y="825"/>
                </a:cubicBezTo>
                <a:cubicBezTo>
                  <a:pt x="434" y="825"/>
                  <a:pt x="447" y="814"/>
                  <a:pt x="447" y="799"/>
                </a:cubicBezTo>
                <a:cubicBezTo>
                  <a:pt x="447" y="798"/>
                  <a:pt x="447" y="798"/>
                  <a:pt x="447" y="798"/>
                </a:cubicBezTo>
                <a:cubicBezTo>
                  <a:pt x="447" y="783"/>
                  <a:pt x="428" y="776"/>
                  <a:pt x="406" y="770"/>
                </a:cubicBezTo>
                <a:cubicBezTo>
                  <a:pt x="401" y="769"/>
                  <a:pt x="401" y="769"/>
                  <a:pt x="401" y="769"/>
                </a:cubicBezTo>
                <a:cubicBezTo>
                  <a:pt x="369" y="760"/>
                  <a:pt x="337" y="747"/>
                  <a:pt x="337" y="707"/>
                </a:cubicBezTo>
                <a:cubicBezTo>
                  <a:pt x="337" y="688"/>
                  <a:pt x="344" y="672"/>
                  <a:pt x="357" y="661"/>
                </a:cubicBezTo>
                <a:cubicBezTo>
                  <a:pt x="370" y="649"/>
                  <a:pt x="388" y="643"/>
                  <a:pt x="410" y="643"/>
                </a:cubicBezTo>
                <a:cubicBezTo>
                  <a:pt x="414" y="643"/>
                  <a:pt x="414" y="643"/>
                  <a:pt x="414" y="643"/>
                </a:cubicBezTo>
                <a:cubicBezTo>
                  <a:pt x="440" y="643"/>
                  <a:pt x="464" y="650"/>
                  <a:pt x="482" y="661"/>
                </a:cubicBezTo>
                <a:cubicBezTo>
                  <a:pt x="483" y="662"/>
                  <a:pt x="484" y="665"/>
                  <a:pt x="483" y="667"/>
                </a:cubicBezTo>
                <a:cubicBezTo>
                  <a:pt x="483" y="668"/>
                  <a:pt x="475" y="690"/>
                  <a:pt x="474" y="693"/>
                </a:cubicBezTo>
                <a:cubicBezTo>
                  <a:pt x="473" y="697"/>
                  <a:pt x="468" y="694"/>
                  <a:pt x="468" y="694"/>
                </a:cubicBezTo>
                <a:cubicBezTo>
                  <a:pt x="452" y="685"/>
                  <a:pt x="428" y="679"/>
                  <a:pt x="409" y="679"/>
                </a:cubicBezTo>
                <a:cubicBezTo>
                  <a:pt x="390" y="679"/>
                  <a:pt x="378" y="688"/>
                  <a:pt x="378" y="702"/>
                </a:cubicBezTo>
                <a:cubicBezTo>
                  <a:pt x="378" y="710"/>
                  <a:pt x="383" y="715"/>
                  <a:pt x="391" y="719"/>
                </a:cubicBezTo>
                <a:cubicBezTo>
                  <a:pt x="399" y="724"/>
                  <a:pt x="410" y="727"/>
                  <a:pt x="422" y="731"/>
                </a:cubicBezTo>
                <a:cubicBezTo>
                  <a:pt x="425" y="733"/>
                  <a:pt x="425" y="733"/>
                  <a:pt x="425" y="733"/>
                </a:cubicBezTo>
                <a:cubicBezTo>
                  <a:pt x="456" y="743"/>
                  <a:pt x="490" y="756"/>
                  <a:pt x="490" y="793"/>
                </a:cubicBezTo>
                <a:cubicBezTo>
                  <a:pt x="490" y="794"/>
                  <a:pt x="490" y="794"/>
                  <a:pt x="490" y="794"/>
                </a:cubicBezTo>
                <a:close/>
                <a:moveTo>
                  <a:pt x="685" y="842"/>
                </a:moveTo>
                <a:cubicBezTo>
                  <a:pt x="685" y="842"/>
                  <a:pt x="685" y="846"/>
                  <a:pt x="682" y="847"/>
                </a:cubicBezTo>
                <a:cubicBezTo>
                  <a:pt x="682" y="847"/>
                  <a:pt x="677" y="848"/>
                  <a:pt x="672" y="848"/>
                </a:cubicBezTo>
                <a:cubicBezTo>
                  <a:pt x="668" y="849"/>
                  <a:pt x="652" y="853"/>
                  <a:pt x="638" y="855"/>
                </a:cubicBezTo>
                <a:cubicBezTo>
                  <a:pt x="626" y="857"/>
                  <a:pt x="613" y="858"/>
                  <a:pt x="599" y="858"/>
                </a:cubicBezTo>
                <a:cubicBezTo>
                  <a:pt x="586" y="858"/>
                  <a:pt x="574" y="857"/>
                  <a:pt x="564" y="855"/>
                </a:cubicBezTo>
                <a:cubicBezTo>
                  <a:pt x="552" y="852"/>
                  <a:pt x="543" y="848"/>
                  <a:pt x="537" y="843"/>
                </a:cubicBezTo>
                <a:cubicBezTo>
                  <a:pt x="529" y="838"/>
                  <a:pt x="523" y="830"/>
                  <a:pt x="519" y="823"/>
                </a:cubicBezTo>
                <a:cubicBezTo>
                  <a:pt x="515" y="814"/>
                  <a:pt x="513" y="805"/>
                  <a:pt x="513" y="792"/>
                </a:cubicBezTo>
                <a:cubicBezTo>
                  <a:pt x="513" y="780"/>
                  <a:pt x="515" y="770"/>
                  <a:pt x="520" y="762"/>
                </a:cubicBezTo>
                <a:cubicBezTo>
                  <a:pt x="525" y="753"/>
                  <a:pt x="532" y="745"/>
                  <a:pt x="540" y="739"/>
                </a:cubicBezTo>
                <a:cubicBezTo>
                  <a:pt x="547" y="734"/>
                  <a:pt x="556" y="730"/>
                  <a:pt x="567" y="726"/>
                </a:cubicBezTo>
                <a:cubicBezTo>
                  <a:pt x="578" y="724"/>
                  <a:pt x="588" y="722"/>
                  <a:pt x="600" y="722"/>
                </a:cubicBezTo>
                <a:cubicBezTo>
                  <a:pt x="608" y="722"/>
                  <a:pt x="615" y="722"/>
                  <a:pt x="620" y="724"/>
                </a:cubicBezTo>
                <a:cubicBezTo>
                  <a:pt x="620" y="724"/>
                  <a:pt x="631" y="724"/>
                  <a:pt x="642" y="726"/>
                </a:cubicBezTo>
                <a:cubicBezTo>
                  <a:pt x="642" y="720"/>
                  <a:pt x="642" y="720"/>
                  <a:pt x="642" y="720"/>
                </a:cubicBezTo>
                <a:cubicBezTo>
                  <a:pt x="642" y="703"/>
                  <a:pt x="638" y="694"/>
                  <a:pt x="632" y="689"/>
                </a:cubicBezTo>
                <a:cubicBezTo>
                  <a:pt x="624" y="683"/>
                  <a:pt x="613" y="680"/>
                  <a:pt x="599" y="680"/>
                </a:cubicBezTo>
                <a:cubicBezTo>
                  <a:pt x="599" y="680"/>
                  <a:pt x="567" y="680"/>
                  <a:pt x="541" y="693"/>
                </a:cubicBezTo>
                <a:cubicBezTo>
                  <a:pt x="540" y="694"/>
                  <a:pt x="538" y="694"/>
                  <a:pt x="538" y="694"/>
                </a:cubicBezTo>
                <a:cubicBezTo>
                  <a:pt x="538" y="694"/>
                  <a:pt x="536" y="695"/>
                  <a:pt x="534" y="693"/>
                </a:cubicBezTo>
                <a:cubicBezTo>
                  <a:pt x="525" y="667"/>
                  <a:pt x="525" y="667"/>
                  <a:pt x="525" y="667"/>
                </a:cubicBezTo>
                <a:cubicBezTo>
                  <a:pt x="524" y="663"/>
                  <a:pt x="527" y="662"/>
                  <a:pt x="527" y="662"/>
                </a:cubicBezTo>
                <a:cubicBezTo>
                  <a:pt x="538" y="653"/>
                  <a:pt x="567" y="647"/>
                  <a:pt x="567" y="647"/>
                </a:cubicBezTo>
                <a:cubicBezTo>
                  <a:pt x="577" y="645"/>
                  <a:pt x="592" y="644"/>
                  <a:pt x="602" y="644"/>
                </a:cubicBezTo>
                <a:cubicBezTo>
                  <a:pt x="629" y="644"/>
                  <a:pt x="650" y="649"/>
                  <a:pt x="664" y="662"/>
                </a:cubicBezTo>
                <a:cubicBezTo>
                  <a:pt x="678" y="675"/>
                  <a:pt x="685" y="694"/>
                  <a:pt x="685" y="721"/>
                </a:cubicBezTo>
                <a:cubicBezTo>
                  <a:pt x="685" y="842"/>
                  <a:pt x="685" y="842"/>
                  <a:pt x="685" y="842"/>
                </a:cubicBezTo>
                <a:close/>
                <a:moveTo>
                  <a:pt x="770" y="851"/>
                </a:moveTo>
                <a:cubicBezTo>
                  <a:pt x="770" y="852"/>
                  <a:pt x="769" y="855"/>
                  <a:pt x="767" y="855"/>
                </a:cubicBezTo>
                <a:cubicBezTo>
                  <a:pt x="767" y="855"/>
                  <a:pt x="767" y="855"/>
                  <a:pt x="732" y="855"/>
                </a:cubicBezTo>
                <a:cubicBezTo>
                  <a:pt x="729" y="855"/>
                  <a:pt x="728" y="852"/>
                  <a:pt x="728" y="851"/>
                </a:cubicBezTo>
                <a:cubicBezTo>
                  <a:pt x="728" y="851"/>
                  <a:pt x="728" y="851"/>
                  <a:pt x="728" y="567"/>
                </a:cubicBezTo>
                <a:cubicBezTo>
                  <a:pt x="728" y="564"/>
                  <a:pt x="729" y="563"/>
                  <a:pt x="732" y="563"/>
                </a:cubicBezTo>
                <a:cubicBezTo>
                  <a:pt x="732" y="563"/>
                  <a:pt x="732" y="563"/>
                  <a:pt x="767" y="563"/>
                </a:cubicBezTo>
                <a:cubicBezTo>
                  <a:pt x="769" y="563"/>
                  <a:pt x="770" y="564"/>
                  <a:pt x="770" y="567"/>
                </a:cubicBezTo>
                <a:lnTo>
                  <a:pt x="770" y="851"/>
                </a:lnTo>
                <a:close/>
                <a:moveTo>
                  <a:pt x="990" y="760"/>
                </a:moveTo>
                <a:cubicBezTo>
                  <a:pt x="990" y="762"/>
                  <a:pt x="986" y="762"/>
                  <a:pt x="986" y="762"/>
                </a:cubicBezTo>
                <a:cubicBezTo>
                  <a:pt x="854" y="762"/>
                  <a:pt x="854" y="762"/>
                  <a:pt x="854" y="762"/>
                </a:cubicBezTo>
                <a:cubicBezTo>
                  <a:pt x="855" y="783"/>
                  <a:pt x="859" y="797"/>
                  <a:pt x="869" y="807"/>
                </a:cubicBezTo>
                <a:cubicBezTo>
                  <a:pt x="878" y="816"/>
                  <a:pt x="894" y="823"/>
                  <a:pt x="914" y="823"/>
                </a:cubicBezTo>
                <a:cubicBezTo>
                  <a:pt x="946" y="823"/>
                  <a:pt x="959" y="816"/>
                  <a:pt x="969" y="812"/>
                </a:cubicBezTo>
                <a:cubicBezTo>
                  <a:pt x="969" y="812"/>
                  <a:pt x="973" y="811"/>
                  <a:pt x="974" y="815"/>
                </a:cubicBezTo>
                <a:cubicBezTo>
                  <a:pt x="982" y="839"/>
                  <a:pt x="982" y="839"/>
                  <a:pt x="982" y="839"/>
                </a:cubicBezTo>
                <a:cubicBezTo>
                  <a:pt x="985" y="843"/>
                  <a:pt x="983" y="844"/>
                  <a:pt x="982" y="846"/>
                </a:cubicBezTo>
                <a:cubicBezTo>
                  <a:pt x="973" y="849"/>
                  <a:pt x="953" y="858"/>
                  <a:pt x="915" y="858"/>
                </a:cubicBezTo>
                <a:cubicBezTo>
                  <a:pt x="896" y="858"/>
                  <a:pt x="880" y="856"/>
                  <a:pt x="867" y="851"/>
                </a:cubicBezTo>
                <a:cubicBezTo>
                  <a:pt x="854" y="846"/>
                  <a:pt x="842" y="838"/>
                  <a:pt x="833" y="829"/>
                </a:cubicBezTo>
                <a:cubicBezTo>
                  <a:pt x="824" y="819"/>
                  <a:pt x="818" y="808"/>
                  <a:pt x="814" y="794"/>
                </a:cubicBezTo>
                <a:cubicBezTo>
                  <a:pt x="810" y="783"/>
                  <a:pt x="808" y="767"/>
                  <a:pt x="808" y="752"/>
                </a:cubicBezTo>
                <a:cubicBezTo>
                  <a:pt x="808" y="738"/>
                  <a:pt x="810" y="724"/>
                  <a:pt x="814" y="710"/>
                </a:cubicBezTo>
                <a:cubicBezTo>
                  <a:pt x="818" y="697"/>
                  <a:pt x="824" y="685"/>
                  <a:pt x="832" y="676"/>
                </a:cubicBezTo>
                <a:cubicBezTo>
                  <a:pt x="840" y="666"/>
                  <a:pt x="850" y="658"/>
                  <a:pt x="863" y="652"/>
                </a:cubicBezTo>
                <a:cubicBezTo>
                  <a:pt x="874" y="647"/>
                  <a:pt x="890" y="644"/>
                  <a:pt x="906" y="644"/>
                </a:cubicBezTo>
                <a:cubicBezTo>
                  <a:pt x="921" y="644"/>
                  <a:pt x="933" y="647"/>
                  <a:pt x="944" y="652"/>
                </a:cubicBezTo>
                <a:cubicBezTo>
                  <a:pt x="953" y="656"/>
                  <a:pt x="960" y="662"/>
                  <a:pt x="969" y="671"/>
                </a:cubicBezTo>
                <a:cubicBezTo>
                  <a:pt x="974" y="676"/>
                  <a:pt x="983" y="689"/>
                  <a:pt x="986" y="702"/>
                </a:cubicBezTo>
                <a:cubicBezTo>
                  <a:pt x="995" y="731"/>
                  <a:pt x="990" y="757"/>
                  <a:pt x="990" y="760"/>
                </a:cubicBezTo>
                <a:close/>
                <a:moveTo>
                  <a:pt x="1100" y="860"/>
                </a:moveTo>
                <a:cubicBezTo>
                  <a:pt x="1077" y="860"/>
                  <a:pt x="1055" y="856"/>
                  <a:pt x="1032" y="843"/>
                </a:cubicBezTo>
                <a:cubicBezTo>
                  <a:pt x="1027" y="840"/>
                  <a:pt x="1023" y="838"/>
                  <a:pt x="1019" y="835"/>
                </a:cubicBezTo>
                <a:cubicBezTo>
                  <a:pt x="1018" y="834"/>
                  <a:pt x="1017" y="834"/>
                  <a:pt x="1018" y="830"/>
                </a:cubicBezTo>
                <a:cubicBezTo>
                  <a:pt x="1027" y="805"/>
                  <a:pt x="1027" y="805"/>
                  <a:pt x="1027" y="805"/>
                </a:cubicBezTo>
                <a:cubicBezTo>
                  <a:pt x="1028" y="801"/>
                  <a:pt x="1032" y="802"/>
                  <a:pt x="1033" y="802"/>
                </a:cubicBezTo>
                <a:cubicBezTo>
                  <a:pt x="1036" y="805"/>
                  <a:pt x="1037" y="806"/>
                  <a:pt x="1041" y="807"/>
                </a:cubicBezTo>
                <a:cubicBezTo>
                  <a:pt x="1068" y="825"/>
                  <a:pt x="1094" y="825"/>
                  <a:pt x="1101" y="825"/>
                </a:cubicBezTo>
                <a:cubicBezTo>
                  <a:pt x="1122" y="825"/>
                  <a:pt x="1135" y="814"/>
                  <a:pt x="1135" y="799"/>
                </a:cubicBezTo>
                <a:cubicBezTo>
                  <a:pt x="1135" y="799"/>
                  <a:pt x="1135" y="799"/>
                  <a:pt x="1135" y="798"/>
                </a:cubicBezTo>
                <a:cubicBezTo>
                  <a:pt x="1135" y="783"/>
                  <a:pt x="1116" y="776"/>
                  <a:pt x="1092" y="770"/>
                </a:cubicBezTo>
                <a:cubicBezTo>
                  <a:pt x="1092" y="770"/>
                  <a:pt x="1092" y="770"/>
                  <a:pt x="1087" y="769"/>
                </a:cubicBezTo>
                <a:cubicBezTo>
                  <a:pt x="1072" y="764"/>
                  <a:pt x="1056" y="759"/>
                  <a:pt x="1044" y="749"/>
                </a:cubicBezTo>
                <a:cubicBezTo>
                  <a:pt x="1032" y="740"/>
                  <a:pt x="1023" y="727"/>
                  <a:pt x="1023" y="707"/>
                </a:cubicBezTo>
                <a:cubicBezTo>
                  <a:pt x="1023" y="670"/>
                  <a:pt x="1054" y="643"/>
                  <a:pt x="1096" y="643"/>
                </a:cubicBezTo>
                <a:cubicBezTo>
                  <a:pt x="1096" y="643"/>
                  <a:pt x="1096" y="643"/>
                  <a:pt x="1101" y="643"/>
                </a:cubicBezTo>
                <a:cubicBezTo>
                  <a:pt x="1127" y="643"/>
                  <a:pt x="1150" y="650"/>
                  <a:pt x="1168" y="661"/>
                </a:cubicBezTo>
                <a:cubicBezTo>
                  <a:pt x="1171" y="662"/>
                  <a:pt x="1172" y="665"/>
                  <a:pt x="1171" y="667"/>
                </a:cubicBezTo>
                <a:cubicBezTo>
                  <a:pt x="1169" y="668"/>
                  <a:pt x="1162" y="690"/>
                  <a:pt x="1162" y="693"/>
                </a:cubicBezTo>
                <a:cubicBezTo>
                  <a:pt x="1159" y="697"/>
                  <a:pt x="1155" y="694"/>
                  <a:pt x="1155" y="694"/>
                </a:cubicBezTo>
                <a:cubicBezTo>
                  <a:pt x="1140" y="685"/>
                  <a:pt x="1116" y="679"/>
                  <a:pt x="1095" y="679"/>
                </a:cubicBezTo>
                <a:cubicBezTo>
                  <a:pt x="1086" y="679"/>
                  <a:pt x="1079" y="681"/>
                  <a:pt x="1074" y="685"/>
                </a:cubicBezTo>
                <a:cubicBezTo>
                  <a:pt x="1068" y="689"/>
                  <a:pt x="1066" y="695"/>
                  <a:pt x="1066" y="702"/>
                </a:cubicBezTo>
                <a:cubicBezTo>
                  <a:pt x="1066" y="717"/>
                  <a:pt x="1086" y="724"/>
                  <a:pt x="1109" y="731"/>
                </a:cubicBezTo>
                <a:cubicBezTo>
                  <a:pt x="1109" y="731"/>
                  <a:pt x="1109" y="731"/>
                  <a:pt x="1113" y="733"/>
                </a:cubicBezTo>
                <a:cubicBezTo>
                  <a:pt x="1144" y="743"/>
                  <a:pt x="1177" y="756"/>
                  <a:pt x="1177" y="793"/>
                </a:cubicBezTo>
                <a:cubicBezTo>
                  <a:pt x="1177" y="793"/>
                  <a:pt x="1177" y="793"/>
                  <a:pt x="1177" y="794"/>
                </a:cubicBezTo>
                <a:cubicBezTo>
                  <a:pt x="1177" y="834"/>
                  <a:pt x="1148" y="860"/>
                  <a:pt x="1100" y="860"/>
                </a:cubicBezTo>
                <a:close/>
                <a:moveTo>
                  <a:pt x="1332" y="680"/>
                </a:moveTo>
                <a:cubicBezTo>
                  <a:pt x="1331" y="684"/>
                  <a:pt x="1327" y="684"/>
                  <a:pt x="1327" y="684"/>
                </a:cubicBezTo>
                <a:cubicBezTo>
                  <a:pt x="1327" y="684"/>
                  <a:pt x="1327" y="684"/>
                  <a:pt x="1284" y="684"/>
                </a:cubicBezTo>
                <a:cubicBezTo>
                  <a:pt x="1284" y="684"/>
                  <a:pt x="1284" y="684"/>
                  <a:pt x="1254" y="853"/>
                </a:cubicBezTo>
                <a:cubicBezTo>
                  <a:pt x="1252" y="870"/>
                  <a:pt x="1248" y="885"/>
                  <a:pt x="1243" y="897"/>
                </a:cubicBezTo>
                <a:cubicBezTo>
                  <a:pt x="1237" y="910"/>
                  <a:pt x="1234" y="919"/>
                  <a:pt x="1226" y="928"/>
                </a:cubicBezTo>
                <a:cubicBezTo>
                  <a:pt x="1218" y="936"/>
                  <a:pt x="1210" y="941"/>
                  <a:pt x="1200" y="945"/>
                </a:cubicBezTo>
                <a:cubicBezTo>
                  <a:pt x="1191" y="947"/>
                  <a:pt x="1181" y="950"/>
                  <a:pt x="1168" y="950"/>
                </a:cubicBezTo>
                <a:cubicBezTo>
                  <a:pt x="1163" y="950"/>
                  <a:pt x="1157" y="950"/>
                  <a:pt x="1149" y="947"/>
                </a:cubicBezTo>
                <a:cubicBezTo>
                  <a:pt x="1144" y="946"/>
                  <a:pt x="1140" y="946"/>
                  <a:pt x="1136" y="945"/>
                </a:cubicBezTo>
                <a:cubicBezTo>
                  <a:pt x="1135" y="943"/>
                  <a:pt x="1134" y="942"/>
                  <a:pt x="1135" y="938"/>
                </a:cubicBezTo>
                <a:cubicBezTo>
                  <a:pt x="1136" y="936"/>
                  <a:pt x="1144" y="915"/>
                  <a:pt x="1145" y="911"/>
                </a:cubicBezTo>
                <a:cubicBezTo>
                  <a:pt x="1146" y="909"/>
                  <a:pt x="1149" y="910"/>
                  <a:pt x="1149" y="910"/>
                </a:cubicBezTo>
                <a:cubicBezTo>
                  <a:pt x="1151" y="911"/>
                  <a:pt x="1153" y="911"/>
                  <a:pt x="1157" y="912"/>
                </a:cubicBezTo>
                <a:cubicBezTo>
                  <a:pt x="1167" y="912"/>
                  <a:pt x="1167" y="912"/>
                  <a:pt x="1167" y="912"/>
                </a:cubicBezTo>
                <a:cubicBezTo>
                  <a:pt x="1173" y="912"/>
                  <a:pt x="1178" y="912"/>
                  <a:pt x="1182" y="911"/>
                </a:cubicBezTo>
                <a:cubicBezTo>
                  <a:pt x="1189" y="909"/>
                  <a:pt x="1191" y="906"/>
                  <a:pt x="1195" y="901"/>
                </a:cubicBezTo>
                <a:cubicBezTo>
                  <a:pt x="1198" y="897"/>
                  <a:pt x="1202" y="891"/>
                  <a:pt x="1204" y="883"/>
                </a:cubicBezTo>
                <a:cubicBezTo>
                  <a:pt x="1207" y="874"/>
                  <a:pt x="1209" y="864"/>
                  <a:pt x="1212" y="849"/>
                </a:cubicBezTo>
                <a:cubicBezTo>
                  <a:pt x="1212" y="849"/>
                  <a:pt x="1212" y="849"/>
                  <a:pt x="1241" y="684"/>
                </a:cubicBezTo>
                <a:cubicBezTo>
                  <a:pt x="1241" y="684"/>
                  <a:pt x="1241" y="684"/>
                  <a:pt x="1212" y="684"/>
                </a:cubicBezTo>
                <a:cubicBezTo>
                  <a:pt x="1209" y="684"/>
                  <a:pt x="1208" y="683"/>
                  <a:pt x="1208" y="680"/>
                </a:cubicBezTo>
                <a:cubicBezTo>
                  <a:pt x="1208" y="680"/>
                  <a:pt x="1208" y="680"/>
                  <a:pt x="1213" y="652"/>
                </a:cubicBezTo>
                <a:cubicBezTo>
                  <a:pt x="1214" y="648"/>
                  <a:pt x="1217" y="648"/>
                  <a:pt x="1217" y="648"/>
                </a:cubicBezTo>
                <a:cubicBezTo>
                  <a:pt x="1217" y="648"/>
                  <a:pt x="1217" y="648"/>
                  <a:pt x="1248" y="648"/>
                </a:cubicBezTo>
                <a:cubicBezTo>
                  <a:pt x="1248" y="648"/>
                  <a:pt x="1248" y="648"/>
                  <a:pt x="1249" y="639"/>
                </a:cubicBezTo>
                <a:cubicBezTo>
                  <a:pt x="1254" y="612"/>
                  <a:pt x="1263" y="591"/>
                  <a:pt x="1276" y="579"/>
                </a:cubicBezTo>
                <a:cubicBezTo>
                  <a:pt x="1289" y="566"/>
                  <a:pt x="1308" y="558"/>
                  <a:pt x="1332" y="558"/>
                </a:cubicBezTo>
                <a:cubicBezTo>
                  <a:pt x="1339" y="558"/>
                  <a:pt x="1345" y="559"/>
                  <a:pt x="1350" y="561"/>
                </a:cubicBezTo>
                <a:cubicBezTo>
                  <a:pt x="1355" y="561"/>
                  <a:pt x="1359" y="562"/>
                  <a:pt x="1363" y="563"/>
                </a:cubicBezTo>
                <a:cubicBezTo>
                  <a:pt x="1364" y="563"/>
                  <a:pt x="1367" y="564"/>
                  <a:pt x="1366" y="568"/>
                </a:cubicBezTo>
                <a:cubicBezTo>
                  <a:pt x="1366" y="568"/>
                  <a:pt x="1366" y="568"/>
                  <a:pt x="1355" y="595"/>
                </a:cubicBezTo>
                <a:cubicBezTo>
                  <a:pt x="1354" y="598"/>
                  <a:pt x="1354" y="599"/>
                  <a:pt x="1350" y="598"/>
                </a:cubicBezTo>
                <a:cubicBezTo>
                  <a:pt x="1349" y="598"/>
                  <a:pt x="1346" y="596"/>
                  <a:pt x="1343" y="596"/>
                </a:cubicBezTo>
                <a:cubicBezTo>
                  <a:pt x="1340" y="595"/>
                  <a:pt x="1336" y="595"/>
                  <a:pt x="1332" y="595"/>
                </a:cubicBezTo>
                <a:cubicBezTo>
                  <a:pt x="1327" y="595"/>
                  <a:pt x="1322" y="595"/>
                  <a:pt x="1318" y="596"/>
                </a:cubicBezTo>
                <a:cubicBezTo>
                  <a:pt x="1313" y="598"/>
                  <a:pt x="1311" y="600"/>
                  <a:pt x="1307" y="604"/>
                </a:cubicBezTo>
                <a:cubicBezTo>
                  <a:pt x="1303" y="607"/>
                  <a:pt x="1299" y="612"/>
                  <a:pt x="1298" y="618"/>
                </a:cubicBezTo>
                <a:cubicBezTo>
                  <a:pt x="1293" y="632"/>
                  <a:pt x="1290" y="647"/>
                  <a:pt x="1290" y="648"/>
                </a:cubicBezTo>
                <a:cubicBezTo>
                  <a:pt x="1290" y="648"/>
                  <a:pt x="1290" y="648"/>
                  <a:pt x="1332" y="648"/>
                </a:cubicBezTo>
                <a:cubicBezTo>
                  <a:pt x="1336" y="648"/>
                  <a:pt x="1337" y="649"/>
                  <a:pt x="1337" y="652"/>
                </a:cubicBezTo>
                <a:cubicBezTo>
                  <a:pt x="1337" y="652"/>
                  <a:pt x="1337" y="652"/>
                  <a:pt x="1332" y="680"/>
                </a:cubicBezTo>
                <a:close/>
                <a:moveTo>
                  <a:pt x="1526" y="793"/>
                </a:moveTo>
                <a:cubicBezTo>
                  <a:pt x="1522" y="807"/>
                  <a:pt x="1516" y="817"/>
                  <a:pt x="1508" y="828"/>
                </a:cubicBezTo>
                <a:cubicBezTo>
                  <a:pt x="1500" y="837"/>
                  <a:pt x="1490" y="844"/>
                  <a:pt x="1479" y="851"/>
                </a:cubicBezTo>
                <a:cubicBezTo>
                  <a:pt x="1466" y="856"/>
                  <a:pt x="1452" y="858"/>
                  <a:pt x="1436" y="858"/>
                </a:cubicBezTo>
                <a:cubicBezTo>
                  <a:pt x="1421" y="858"/>
                  <a:pt x="1407" y="856"/>
                  <a:pt x="1394" y="851"/>
                </a:cubicBezTo>
                <a:cubicBezTo>
                  <a:pt x="1382" y="844"/>
                  <a:pt x="1372" y="837"/>
                  <a:pt x="1364" y="828"/>
                </a:cubicBezTo>
                <a:cubicBezTo>
                  <a:pt x="1357" y="817"/>
                  <a:pt x="1350" y="807"/>
                  <a:pt x="1346" y="793"/>
                </a:cubicBezTo>
                <a:cubicBezTo>
                  <a:pt x="1343" y="780"/>
                  <a:pt x="1340" y="766"/>
                  <a:pt x="1340" y="752"/>
                </a:cubicBezTo>
                <a:cubicBezTo>
                  <a:pt x="1340" y="736"/>
                  <a:pt x="1343" y="722"/>
                  <a:pt x="1346" y="710"/>
                </a:cubicBezTo>
                <a:cubicBezTo>
                  <a:pt x="1350" y="697"/>
                  <a:pt x="1357" y="685"/>
                  <a:pt x="1364" y="675"/>
                </a:cubicBezTo>
                <a:cubicBezTo>
                  <a:pt x="1372" y="666"/>
                  <a:pt x="1382" y="658"/>
                  <a:pt x="1394" y="652"/>
                </a:cubicBezTo>
                <a:cubicBezTo>
                  <a:pt x="1407" y="647"/>
                  <a:pt x="1421" y="644"/>
                  <a:pt x="1436" y="644"/>
                </a:cubicBezTo>
                <a:cubicBezTo>
                  <a:pt x="1452" y="644"/>
                  <a:pt x="1466" y="647"/>
                  <a:pt x="1479" y="652"/>
                </a:cubicBezTo>
                <a:cubicBezTo>
                  <a:pt x="1490" y="658"/>
                  <a:pt x="1500" y="666"/>
                  <a:pt x="1508" y="675"/>
                </a:cubicBezTo>
                <a:cubicBezTo>
                  <a:pt x="1516" y="685"/>
                  <a:pt x="1522" y="697"/>
                  <a:pt x="1526" y="710"/>
                </a:cubicBezTo>
                <a:cubicBezTo>
                  <a:pt x="1530" y="722"/>
                  <a:pt x="1532" y="736"/>
                  <a:pt x="1532" y="752"/>
                </a:cubicBezTo>
                <a:cubicBezTo>
                  <a:pt x="1532" y="766"/>
                  <a:pt x="1530" y="780"/>
                  <a:pt x="1526" y="793"/>
                </a:cubicBezTo>
                <a:close/>
                <a:moveTo>
                  <a:pt x="1690" y="654"/>
                </a:moveTo>
                <a:cubicBezTo>
                  <a:pt x="1689" y="658"/>
                  <a:pt x="1683" y="676"/>
                  <a:pt x="1680" y="683"/>
                </a:cubicBezTo>
                <a:cubicBezTo>
                  <a:pt x="1680" y="685"/>
                  <a:pt x="1677" y="686"/>
                  <a:pt x="1675" y="686"/>
                </a:cubicBezTo>
                <a:cubicBezTo>
                  <a:pt x="1675" y="686"/>
                  <a:pt x="1667" y="684"/>
                  <a:pt x="1661" y="684"/>
                </a:cubicBezTo>
                <a:cubicBezTo>
                  <a:pt x="1656" y="684"/>
                  <a:pt x="1649" y="685"/>
                  <a:pt x="1643" y="686"/>
                </a:cubicBezTo>
                <a:cubicBezTo>
                  <a:pt x="1636" y="689"/>
                  <a:pt x="1631" y="692"/>
                  <a:pt x="1626" y="697"/>
                </a:cubicBezTo>
                <a:cubicBezTo>
                  <a:pt x="1622" y="702"/>
                  <a:pt x="1618" y="708"/>
                  <a:pt x="1615" y="716"/>
                </a:cubicBezTo>
                <a:cubicBezTo>
                  <a:pt x="1612" y="725"/>
                  <a:pt x="1611" y="738"/>
                  <a:pt x="1611" y="751"/>
                </a:cubicBezTo>
                <a:cubicBezTo>
                  <a:pt x="1611" y="751"/>
                  <a:pt x="1611" y="751"/>
                  <a:pt x="1611" y="851"/>
                </a:cubicBezTo>
                <a:cubicBezTo>
                  <a:pt x="1611" y="852"/>
                  <a:pt x="1609" y="855"/>
                  <a:pt x="1607" y="855"/>
                </a:cubicBezTo>
                <a:cubicBezTo>
                  <a:pt x="1607" y="855"/>
                  <a:pt x="1607" y="855"/>
                  <a:pt x="1572" y="855"/>
                </a:cubicBezTo>
                <a:cubicBezTo>
                  <a:pt x="1570" y="855"/>
                  <a:pt x="1568" y="852"/>
                  <a:pt x="1568" y="851"/>
                </a:cubicBezTo>
                <a:cubicBezTo>
                  <a:pt x="1568" y="851"/>
                  <a:pt x="1568" y="851"/>
                  <a:pt x="1568" y="652"/>
                </a:cubicBezTo>
                <a:cubicBezTo>
                  <a:pt x="1568" y="650"/>
                  <a:pt x="1570" y="648"/>
                  <a:pt x="1571" y="648"/>
                </a:cubicBezTo>
                <a:cubicBezTo>
                  <a:pt x="1571" y="648"/>
                  <a:pt x="1571" y="648"/>
                  <a:pt x="1606" y="648"/>
                </a:cubicBezTo>
                <a:cubicBezTo>
                  <a:pt x="1608" y="648"/>
                  <a:pt x="1609" y="650"/>
                  <a:pt x="1609" y="652"/>
                </a:cubicBezTo>
                <a:cubicBezTo>
                  <a:pt x="1609" y="652"/>
                  <a:pt x="1609" y="652"/>
                  <a:pt x="1609" y="668"/>
                </a:cubicBezTo>
                <a:cubicBezTo>
                  <a:pt x="1615" y="662"/>
                  <a:pt x="1624" y="656"/>
                  <a:pt x="1631" y="652"/>
                </a:cubicBezTo>
                <a:cubicBezTo>
                  <a:pt x="1640" y="648"/>
                  <a:pt x="1649" y="645"/>
                  <a:pt x="1666" y="647"/>
                </a:cubicBezTo>
                <a:cubicBezTo>
                  <a:pt x="1675" y="647"/>
                  <a:pt x="1686" y="649"/>
                  <a:pt x="1688" y="650"/>
                </a:cubicBezTo>
                <a:cubicBezTo>
                  <a:pt x="1689" y="650"/>
                  <a:pt x="1692" y="652"/>
                  <a:pt x="1690" y="654"/>
                </a:cubicBezTo>
                <a:close/>
                <a:moveTo>
                  <a:pt x="1856" y="848"/>
                </a:moveTo>
                <a:cubicBezTo>
                  <a:pt x="1842" y="855"/>
                  <a:pt x="1821" y="858"/>
                  <a:pt x="1801" y="858"/>
                </a:cubicBezTo>
                <a:cubicBezTo>
                  <a:pt x="1767" y="858"/>
                  <a:pt x="1740" y="848"/>
                  <a:pt x="1724" y="829"/>
                </a:cubicBezTo>
                <a:cubicBezTo>
                  <a:pt x="1706" y="810"/>
                  <a:pt x="1697" y="784"/>
                  <a:pt x="1697" y="751"/>
                </a:cubicBezTo>
                <a:cubicBezTo>
                  <a:pt x="1697" y="736"/>
                  <a:pt x="1699" y="722"/>
                  <a:pt x="1703" y="710"/>
                </a:cubicBezTo>
                <a:cubicBezTo>
                  <a:pt x="1708" y="695"/>
                  <a:pt x="1715" y="685"/>
                  <a:pt x="1722" y="675"/>
                </a:cubicBezTo>
                <a:cubicBezTo>
                  <a:pt x="1731" y="666"/>
                  <a:pt x="1742" y="658"/>
                  <a:pt x="1754" y="652"/>
                </a:cubicBezTo>
                <a:cubicBezTo>
                  <a:pt x="1767" y="647"/>
                  <a:pt x="1781" y="644"/>
                  <a:pt x="1798" y="644"/>
                </a:cubicBezTo>
                <a:cubicBezTo>
                  <a:pt x="1808" y="644"/>
                  <a:pt x="1819" y="644"/>
                  <a:pt x="1828" y="645"/>
                </a:cubicBezTo>
                <a:cubicBezTo>
                  <a:pt x="1836" y="647"/>
                  <a:pt x="1848" y="650"/>
                  <a:pt x="1853" y="652"/>
                </a:cubicBezTo>
                <a:cubicBezTo>
                  <a:pt x="1854" y="653"/>
                  <a:pt x="1857" y="654"/>
                  <a:pt x="1856" y="657"/>
                </a:cubicBezTo>
                <a:cubicBezTo>
                  <a:pt x="1852" y="667"/>
                  <a:pt x="1849" y="674"/>
                  <a:pt x="1847" y="684"/>
                </a:cubicBezTo>
                <a:cubicBezTo>
                  <a:pt x="1844" y="688"/>
                  <a:pt x="1842" y="686"/>
                  <a:pt x="1842" y="686"/>
                </a:cubicBezTo>
                <a:cubicBezTo>
                  <a:pt x="1829" y="683"/>
                  <a:pt x="1816" y="680"/>
                  <a:pt x="1801" y="680"/>
                </a:cubicBezTo>
                <a:cubicBezTo>
                  <a:pt x="1781" y="680"/>
                  <a:pt x="1766" y="686"/>
                  <a:pt x="1757" y="699"/>
                </a:cubicBezTo>
                <a:cubicBezTo>
                  <a:pt x="1747" y="712"/>
                  <a:pt x="1742" y="729"/>
                  <a:pt x="1742" y="751"/>
                </a:cubicBezTo>
                <a:cubicBezTo>
                  <a:pt x="1742" y="775"/>
                  <a:pt x="1748" y="793"/>
                  <a:pt x="1758" y="805"/>
                </a:cubicBezTo>
                <a:cubicBezTo>
                  <a:pt x="1770" y="816"/>
                  <a:pt x="1784" y="821"/>
                  <a:pt x="1803" y="821"/>
                </a:cubicBezTo>
                <a:cubicBezTo>
                  <a:pt x="1811" y="821"/>
                  <a:pt x="1819" y="821"/>
                  <a:pt x="1825" y="820"/>
                </a:cubicBezTo>
                <a:cubicBezTo>
                  <a:pt x="1831" y="819"/>
                  <a:pt x="1838" y="817"/>
                  <a:pt x="1843" y="815"/>
                </a:cubicBezTo>
                <a:cubicBezTo>
                  <a:pt x="1843" y="815"/>
                  <a:pt x="1847" y="814"/>
                  <a:pt x="1848" y="817"/>
                </a:cubicBezTo>
                <a:cubicBezTo>
                  <a:pt x="1857" y="844"/>
                  <a:pt x="1857" y="844"/>
                  <a:pt x="1857" y="844"/>
                </a:cubicBezTo>
                <a:cubicBezTo>
                  <a:pt x="1858" y="847"/>
                  <a:pt x="1856" y="848"/>
                  <a:pt x="1856" y="848"/>
                </a:cubicBezTo>
                <a:close/>
                <a:moveTo>
                  <a:pt x="2052" y="760"/>
                </a:moveTo>
                <a:cubicBezTo>
                  <a:pt x="2052" y="762"/>
                  <a:pt x="2048" y="762"/>
                  <a:pt x="2048" y="762"/>
                </a:cubicBezTo>
                <a:cubicBezTo>
                  <a:pt x="1916" y="762"/>
                  <a:pt x="1916" y="762"/>
                  <a:pt x="1916" y="762"/>
                </a:cubicBezTo>
                <a:cubicBezTo>
                  <a:pt x="1917" y="783"/>
                  <a:pt x="1921" y="797"/>
                  <a:pt x="1931" y="807"/>
                </a:cubicBezTo>
                <a:cubicBezTo>
                  <a:pt x="1940" y="816"/>
                  <a:pt x="1956" y="823"/>
                  <a:pt x="1976" y="823"/>
                </a:cubicBezTo>
                <a:cubicBezTo>
                  <a:pt x="2008" y="823"/>
                  <a:pt x="2021" y="816"/>
                  <a:pt x="2031" y="812"/>
                </a:cubicBezTo>
                <a:cubicBezTo>
                  <a:pt x="2031" y="812"/>
                  <a:pt x="2035" y="811"/>
                  <a:pt x="2037" y="815"/>
                </a:cubicBezTo>
                <a:cubicBezTo>
                  <a:pt x="2044" y="839"/>
                  <a:pt x="2044" y="839"/>
                  <a:pt x="2044" y="839"/>
                </a:cubicBezTo>
                <a:cubicBezTo>
                  <a:pt x="2047" y="843"/>
                  <a:pt x="2046" y="844"/>
                  <a:pt x="2044" y="846"/>
                </a:cubicBezTo>
                <a:cubicBezTo>
                  <a:pt x="2035" y="849"/>
                  <a:pt x="2015" y="858"/>
                  <a:pt x="1976" y="858"/>
                </a:cubicBezTo>
                <a:cubicBezTo>
                  <a:pt x="1958" y="858"/>
                  <a:pt x="1942" y="856"/>
                  <a:pt x="1929" y="851"/>
                </a:cubicBezTo>
                <a:cubicBezTo>
                  <a:pt x="1915" y="846"/>
                  <a:pt x="1904" y="838"/>
                  <a:pt x="1895" y="829"/>
                </a:cubicBezTo>
                <a:cubicBezTo>
                  <a:pt x="1887" y="819"/>
                  <a:pt x="1880" y="808"/>
                  <a:pt x="1876" y="794"/>
                </a:cubicBezTo>
                <a:cubicBezTo>
                  <a:pt x="1872" y="783"/>
                  <a:pt x="1870" y="767"/>
                  <a:pt x="1870" y="752"/>
                </a:cubicBezTo>
                <a:cubicBezTo>
                  <a:pt x="1870" y="738"/>
                  <a:pt x="1872" y="724"/>
                  <a:pt x="1876" y="710"/>
                </a:cubicBezTo>
                <a:cubicBezTo>
                  <a:pt x="1880" y="697"/>
                  <a:pt x="1887" y="685"/>
                  <a:pt x="1894" y="676"/>
                </a:cubicBezTo>
                <a:cubicBezTo>
                  <a:pt x="1902" y="666"/>
                  <a:pt x="1912" y="658"/>
                  <a:pt x="1925" y="652"/>
                </a:cubicBezTo>
                <a:cubicBezTo>
                  <a:pt x="1937" y="647"/>
                  <a:pt x="1952" y="644"/>
                  <a:pt x="1969" y="644"/>
                </a:cubicBezTo>
                <a:cubicBezTo>
                  <a:pt x="1983" y="644"/>
                  <a:pt x="1996" y="647"/>
                  <a:pt x="2006" y="652"/>
                </a:cubicBezTo>
                <a:cubicBezTo>
                  <a:pt x="2015" y="656"/>
                  <a:pt x="2022" y="662"/>
                  <a:pt x="2031" y="671"/>
                </a:cubicBezTo>
                <a:cubicBezTo>
                  <a:pt x="2037" y="676"/>
                  <a:pt x="2046" y="689"/>
                  <a:pt x="2048" y="702"/>
                </a:cubicBezTo>
                <a:cubicBezTo>
                  <a:pt x="2057" y="731"/>
                  <a:pt x="2052" y="757"/>
                  <a:pt x="2052" y="760"/>
                </a:cubicBezTo>
                <a:close/>
                <a:moveTo>
                  <a:pt x="1965" y="679"/>
                </a:moveTo>
                <a:cubicBezTo>
                  <a:pt x="1948" y="679"/>
                  <a:pt x="1935" y="686"/>
                  <a:pt x="1928" y="698"/>
                </a:cubicBezTo>
                <a:cubicBezTo>
                  <a:pt x="1922" y="707"/>
                  <a:pt x="1919" y="717"/>
                  <a:pt x="1916" y="730"/>
                </a:cubicBezTo>
                <a:cubicBezTo>
                  <a:pt x="2011" y="730"/>
                  <a:pt x="2011" y="730"/>
                  <a:pt x="2011" y="730"/>
                </a:cubicBezTo>
                <a:cubicBezTo>
                  <a:pt x="2010" y="717"/>
                  <a:pt x="2008" y="707"/>
                  <a:pt x="2002" y="698"/>
                </a:cubicBezTo>
                <a:cubicBezTo>
                  <a:pt x="1994" y="686"/>
                  <a:pt x="1983" y="679"/>
                  <a:pt x="1965" y="679"/>
                </a:cubicBezTo>
                <a:close/>
                <a:moveTo>
                  <a:pt x="1436" y="680"/>
                </a:move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ubicBezTo>
                  <a:pt x="1466" y="686"/>
                  <a:pt x="1454" y="680"/>
                  <a:pt x="1436" y="680"/>
                </a:cubicBezTo>
                <a:close/>
                <a:moveTo>
                  <a:pt x="903" y="679"/>
                </a:moveTo>
                <a:cubicBezTo>
                  <a:pt x="886" y="679"/>
                  <a:pt x="873" y="686"/>
                  <a:pt x="865" y="698"/>
                </a:cubicBezTo>
                <a:cubicBezTo>
                  <a:pt x="860" y="707"/>
                  <a:pt x="856" y="717"/>
                  <a:pt x="854" y="730"/>
                </a:cubicBezTo>
                <a:cubicBezTo>
                  <a:pt x="949" y="730"/>
                  <a:pt x="949" y="730"/>
                  <a:pt x="949" y="730"/>
                </a:cubicBezTo>
                <a:cubicBezTo>
                  <a:pt x="948" y="717"/>
                  <a:pt x="946" y="707"/>
                  <a:pt x="940" y="698"/>
                </a:cubicBezTo>
                <a:cubicBezTo>
                  <a:pt x="932" y="686"/>
                  <a:pt x="921" y="679"/>
                  <a:pt x="903" y="679"/>
                </a:cubicBezTo>
                <a:close/>
                <a:moveTo>
                  <a:pt x="568" y="766"/>
                </a:move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ubicBezTo>
                  <a:pt x="579" y="756"/>
                  <a:pt x="568" y="766"/>
                  <a:pt x="568" y="76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47" name="Freeform 5"/>
          <p:cNvSpPr>
            <a:spLocks noChangeAspect="1" noEditPoints="1"/>
          </p:cNvSpPr>
          <p:nvPr/>
        </p:nvSpPr>
        <p:spPr bwMode="black">
          <a:xfrm>
            <a:off x="7963552" y="838728"/>
            <a:ext cx="1314392" cy="263472"/>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bg1"/>
          </a:solidFill>
          <a:ln>
            <a:noFill/>
          </a:ln>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1">
              <a:defRPr/>
            </a:pPr>
            <a:endParaRPr lang="en-US" sz="1729" kern="0">
              <a:solidFill>
                <a:srgbClr val="505050"/>
              </a:solidFill>
              <a:latin typeface="Segoe UI"/>
            </a:endParaRPr>
          </a:p>
        </p:txBody>
      </p:sp>
      <p:sp>
        <p:nvSpPr>
          <p:cNvPr id="148" name="Rectangle 147"/>
          <p:cNvSpPr/>
          <p:nvPr/>
        </p:nvSpPr>
        <p:spPr bwMode="auto">
          <a:xfrm>
            <a:off x="9124697" y="872670"/>
            <a:ext cx="1082579" cy="240566"/>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22" fontAlgn="base">
              <a:lnSpc>
                <a:spcPct val="90000"/>
              </a:lnSpc>
              <a:spcBef>
                <a:spcPct val="0"/>
              </a:spcBef>
              <a:spcAft>
                <a:spcPct val="0"/>
              </a:spcAft>
              <a:defRPr/>
            </a:pPr>
            <a:r>
              <a:rPr lang="en-US" sz="1825" kern="0" spc="-48">
                <a:gradFill>
                  <a:gsLst>
                    <a:gs pos="80435">
                      <a:schemeClr val="bg1"/>
                    </a:gs>
                    <a:gs pos="58647">
                      <a:schemeClr val="bg1"/>
                    </a:gs>
                  </a:gsLst>
                  <a:lin ang="5400000" scaled="0"/>
                </a:gradFill>
                <a:latin typeface="Segoe UI"/>
                <a:ea typeface="Segoe UI" pitchFamily="34" charset="0"/>
                <a:cs typeface="Segoe UI" pitchFamily="34" charset="0"/>
              </a:rPr>
              <a:t>Online</a:t>
            </a:r>
          </a:p>
        </p:txBody>
      </p:sp>
      <p:pic>
        <p:nvPicPr>
          <p:cNvPr id="149" name="Picture 148"/>
          <p:cNvPicPr>
            <a:picLocks noChangeAspect="1"/>
          </p:cNvPicPr>
          <p:nvPr/>
        </p:nvPicPr>
        <p:blipFill>
          <a:blip r:embed="rId11">
            <a:biLevel thresh="25000"/>
          </a:blip>
          <a:stretch>
            <a:fillRect/>
          </a:stretch>
        </p:blipFill>
        <p:spPr>
          <a:xfrm>
            <a:off x="7880424" y="1320042"/>
            <a:ext cx="602774" cy="332586"/>
          </a:xfrm>
          <a:prstGeom prst="rect">
            <a:avLst/>
          </a:prstGeom>
        </p:spPr>
      </p:pic>
      <p:sp>
        <p:nvSpPr>
          <p:cNvPr id="150" name="Freeform 17"/>
          <p:cNvSpPr>
            <a:spLocks noChangeAspect="1" noEditPoints="1"/>
          </p:cNvSpPr>
          <p:nvPr/>
        </p:nvSpPr>
        <p:spPr bwMode="auto">
          <a:xfrm>
            <a:off x="8801076" y="1301477"/>
            <a:ext cx="788885" cy="341600"/>
          </a:xfrm>
          <a:custGeom>
            <a:avLst/>
            <a:gdLst>
              <a:gd name="T0" fmla="*/ 526 w 706"/>
              <a:gd name="T1" fmla="*/ 122 h 304"/>
              <a:gd name="T2" fmla="*/ 512 w 706"/>
              <a:gd name="T3" fmla="*/ 90 h 304"/>
              <a:gd name="T4" fmla="*/ 482 w 706"/>
              <a:gd name="T5" fmla="*/ 121 h 304"/>
              <a:gd name="T6" fmla="*/ 632 w 706"/>
              <a:gd name="T7" fmla="*/ 40 h 304"/>
              <a:gd name="T8" fmla="*/ 620 w 706"/>
              <a:gd name="T9" fmla="*/ 137 h 304"/>
              <a:gd name="T10" fmla="*/ 673 w 706"/>
              <a:gd name="T11" fmla="*/ 0 h 304"/>
              <a:gd name="T12" fmla="*/ 704 w 706"/>
              <a:gd name="T13" fmla="*/ 10 h 304"/>
              <a:gd name="T14" fmla="*/ 66 w 706"/>
              <a:gd name="T15" fmla="*/ 164 h 304"/>
              <a:gd name="T16" fmla="*/ 75 w 706"/>
              <a:gd name="T17" fmla="*/ 227 h 304"/>
              <a:gd name="T18" fmla="*/ 111 w 706"/>
              <a:gd name="T19" fmla="*/ 174 h 304"/>
              <a:gd name="T20" fmla="*/ 132 w 706"/>
              <a:gd name="T21" fmla="*/ 290 h 304"/>
              <a:gd name="T22" fmla="*/ 121 w 706"/>
              <a:gd name="T23" fmla="*/ 210 h 304"/>
              <a:gd name="T24" fmla="*/ 62 w 706"/>
              <a:gd name="T25" fmla="*/ 301 h 304"/>
              <a:gd name="T26" fmla="*/ 33 w 706"/>
              <a:gd name="T27" fmla="*/ 290 h 304"/>
              <a:gd name="T28" fmla="*/ 28 w 706"/>
              <a:gd name="T29" fmla="*/ 175 h 304"/>
              <a:gd name="T30" fmla="*/ 187 w 706"/>
              <a:gd name="T31" fmla="*/ 284 h 304"/>
              <a:gd name="T32" fmla="*/ 228 w 706"/>
              <a:gd name="T33" fmla="*/ 289 h 304"/>
              <a:gd name="T34" fmla="*/ 196 w 706"/>
              <a:gd name="T35" fmla="*/ 296 h 304"/>
              <a:gd name="T36" fmla="*/ 159 w 706"/>
              <a:gd name="T37" fmla="*/ 253 h 304"/>
              <a:gd name="T38" fmla="*/ 192 w 706"/>
              <a:gd name="T39" fmla="*/ 229 h 304"/>
              <a:gd name="T40" fmla="*/ 207 w 706"/>
              <a:gd name="T41" fmla="*/ 195 h 304"/>
              <a:gd name="T42" fmla="*/ 228 w 706"/>
              <a:gd name="T43" fmla="*/ 289 h 304"/>
              <a:gd name="T44" fmla="*/ 311 w 706"/>
              <a:gd name="T45" fmla="*/ 224 h 304"/>
              <a:gd name="T46" fmla="*/ 262 w 706"/>
              <a:gd name="T47" fmla="*/ 301 h 304"/>
              <a:gd name="T48" fmla="*/ 278 w 706"/>
              <a:gd name="T49" fmla="*/ 197 h 304"/>
              <a:gd name="T50" fmla="*/ 358 w 706"/>
              <a:gd name="T51" fmla="*/ 164 h 304"/>
              <a:gd name="T52" fmla="*/ 378 w 706"/>
              <a:gd name="T53" fmla="*/ 205 h 304"/>
              <a:gd name="T54" fmla="*/ 387 w 706"/>
              <a:gd name="T55" fmla="*/ 233 h 304"/>
              <a:gd name="T56" fmla="*/ 377 w 706"/>
              <a:gd name="T57" fmla="*/ 301 h 304"/>
              <a:gd name="T58" fmla="*/ 340 w 706"/>
              <a:gd name="T59" fmla="*/ 290 h 304"/>
              <a:gd name="T60" fmla="*/ 336 w 706"/>
              <a:gd name="T61" fmla="*/ 175 h 304"/>
              <a:gd name="T62" fmla="*/ 471 w 706"/>
              <a:gd name="T63" fmla="*/ 223 h 304"/>
              <a:gd name="T64" fmla="*/ 460 w 706"/>
              <a:gd name="T65" fmla="*/ 237 h 304"/>
              <a:gd name="T66" fmla="*/ 448 w 706"/>
              <a:gd name="T67" fmla="*/ 304 h 304"/>
              <a:gd name="T68" fmla="*/ 464 w 706"/>
              <a:gd name="T69" fmla="*/ 194 h 304"/>
              <a:gd name="T70" fmla="*/ 456 w 706"/>
              <a:gd name="T71" fmla="*/ 256 h 304"/>
              <a:gd name="T72" fmla="*/ 450 w 706"/>
              <a:gd name="T73" fmla="*/ 282 h 304"/>
              <a:gd name="T74" fmla="*/ 533 w 706"/>
              <a:gd name="T75" fmla="*/ 174 h 304"/>
              <a:gd name="T76" fmla="*/ 560 w 706"/>
              <a:gd name="T77" fmla="*/ 186 h 304"/>
              <a:gd name="T78" fmla="*/ 551 w 706"/>
              <a:gd name="T79" fmla="*/ 226 h 304"/>
              <a:gd name="T80" fmla="*/ 553 w 706"/>
              <a:gd name="T81" fmla="*/ 281 h 304"/>
              <a:gd name="T82" fmla="*/ 509 w 706"/>
              <a:gd name="T83" fmla="*/ 275 h 304"/>
              <a:gd name="T84" fmla="*/ 521 w 706"/>
              <a:gd name="T85" fmla="*/ 197 h 304"/>
              <a:gd name="T86" fmla="*/ 626 w 706"/>
              <a:gd name="T87" fmla="*/ 223 h 304"/>
              <a:gd name="T88" fmla="*/ 597 w 706"/>
              <a:gd name="T89" fmla="*/ 272 h 304"/>
              <a:gd name="T90" fmla="*/ 619 w 706"/>
              <a:gd name="T91" fmla="*/ 257 h 304"/>
              <a:gd name="T92" fmla="*/ 605 w 706"/>
              <a:gd name="T93" fmla="*/ 303 h 304"/>
              <a:gd name="T94" fmla="*/ 657 w 706"/>
              <a:gd name="T95" fmla="*/ 223 h 304"/>
              <a:gd name="T96" fmla="*/ 678 w 706"/>
              <a:gd name="T97" fmla="*/ 202 h 304"/>
              <a:gd name="T98" fmla="*/ 673 w 706"/>
              <a:gd name="T99" fmla="*/ 215 h 304"/>
              <a:gd name="T100" fmla="*/ 684 w 706"/>
              <a:gd name="T101" fmla="*/ 204 h 304"/>
              <a:gd name="T102" fmla="*/ 685 w 706"/>
              <a:gd name="T103" fmla="*/ 215 h 304"/>
              <a:gd name="T104" fmla="*/ 676 w 706"/>
              <a:gd name="T105" fmla="*/ 209 h 304"/>
              <a:gd name="T106" fmla="*/ 679 w 706"/>
              <a:gd name="T107" fmla="*/ 218 h 304"/>
              <a:gd name="T108" fmla="*/ 679 w 706"/>
              <a:gd name="T109" fmla="*/ 194 h 304"/>
              <a:gd name="T110" fmla="*/ 679 w 706"/>
              <a:gd name="T111" fmla="*/ 19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 h="304">
                <a:moveTo>
                  <a:pt x="574" y="63"/>
                </a:moveTo>
                <a:cubicBezTo>
                  <a:pt x="550" y="63"/>
                  <a:pt x="550" y="63"/>
                  <a:pt x="550" y="63"/>
                </a:cubicBezTo>
                <a:cubicBezTo>
                  <a:pt x="545" y="63"/>
                  <a:pt x="539" y="68"/>
                  <a:pt x="537" y="73"/>
                </a:cubicBezTo>
                <a:cubicBezTo>
                  <a:pt x="526" y="122"/>
                  <a:pt x="526" y="122"/>
                  <a:pt x="526" y="122"/>
                </a:cubicBezTo>
                <a:cubicBezTo>
                  <a:pt x="542" y="123"/>
                  <a:pt x="556" y="124"/>
                  <a:pt x="569" y="126"/>
                </a:cubicBezTo>
                <a:cubicBezTo>
                  <a:pt x="582" y="73"/>
                  <a:pt x="582" y="73"/>
                  <a:pt x="582" y="73"/>
                </a:cubicBezTo>
                <a:cubicBezTo>
                  <a:pt x="583" y="68"/>
                  <a:pt x="579" y="63"/>
                  <a:pt x="574" y="63"/>
                </a:cubicBezTo>
                <a:moveTo>
                  <a:pt x="512" y="90"/>
                </a:moveTo>
                <a:cubicBezTo>
                  <a:pt x="489" y="90"/>
                  <a:pt x="489" y="90"/>
                  <a:pt x="489" y="90"/>
                </a:cubicBezTo>
                <a:cubicBezTo>
                  <a:pt x="483" y="90"/>
                  <a:pt x="477" y="95"/>
                  <a:pt x="476" y="100"/>
                </a:cubicBezTo>
                <a:cubicBezTo>
                  <a:pt x="471" y="122"/>
                  <a:pt x="471" y="122"/>
                  <a:pt x="471" y="122"/>
                </a:cubicBezTo>
                <a:cubicBezTo>
                  <a:pt x="475" y="121"/>
                  <a:pt x="478" y="121"/>
                  <a:pt x="482" y="121"/>
                </a:cubicBezTo>
                <a:cubicBezTo>
                  <a:pt x="494" y="121"/>
                  <a:pt x="505" y="121"/>
                  <a:pt x="515" y="122"/>
                </a:cubicBezTo>
                <a:cubicBezTo>
                  <a:pt x="520" y="100"/>
                  <a:pt x="520" y="100"/>
                  <a:pt x="520" y="100"/>
                </a:cubicBezTo>
                <a:cubicBezTo>
                  <a:pt x="522" y="95"/>
                  <a:pt x="518" y="90"/>
                  <a:pt x="512" y="90"/>
                </a:cubicBezTo>
                <a:moveTo>
                  <a:pt x="632" y="40"/>
                </a:moveTo>
                <a:cubicBezTo>
                  <a:pt x="609" y="40"/>
                  <a:pt x="609" y="40"/>
                  <a:pt x="609" y="40"/>
                </a:cubicBezTo>
                <a:cubicBezTo>
                  <a:pt x="603" y="40"/>
                  <a:pt x="597" y="45"/>
                  <a:pt x="596" y="50"/>
                </a:cubicBezTo>
                <a:cubicBezTo>
                  <a:pt x="578" y="128"/>
                  <a:pt x="578" y="128"/>
                  <a:pt x="578" y="128"/>
                </a:cubicBezTo>
                <a:cubicBezTo>
                  <a:pt x="594" y="130"/>
                  <a:pt x="608" y="133"/>
                  <a:pt x="620" y="137"/>
                </a:cubicBezTo>
                <a:cubicBezTo>
                  <a:pt x="640" y="50"/>
                  <a:pt x="640" y="50"/>
                  <a:pt x="640" y="50"/>
                </a:cubicBezTo>
                <a:cubicBezTo>
                  <a:pt x="642" y="45"/>
                  <a:pt x="638" y="40"/>
                  <a:pt x="632" y="40"/>
                </a:cubicBezTo>
                <a:moveTo>
                  <a:pt x="696" y="0"/>
                </a:moveTo>
                <a:cubicBezTo>
                  <a:pt x="673" y="0"/>
                  <a:pt x="673" y="0"/>
                  <a:pt x="673" y="0"/>
                </a:cubicBezTo>
                <a:cubicBezTo>
                  <a:pt x="667" y="0"/>
                  <a:pt x="661" y="4"/>
                  <a:pt x="660" y="10"/>
                </a:cubicBezTo>
                <a:cubicBezTo>
                  <a:pt x="630" y="139"/>
                  <a:pt x="630" y="139"/>
                  <a:pt x="630" y="139"/>
                </a:cubicBezTo>
                <a:cubicBezTo>
                  <a:pt x="646" y="144"/>
                  <a:pt x="659" y="150"/>
                  <a:pt x="670" y="155"/>
                </a:cubicBezTo>
                <a:cubicBezTo>
                  <a:pt x="704" y="10"/>
                  <a:pt x="704" y="10"/>
                  <a:pt x="704" y="10"/>
                </a:cubicBezTo>
                <a:cubicBezTo>
                  <a:pt x="706" y="4"/>
                  <a:pt x="702" y="0"/>
                  <a:pt x="696" y="0"/>
                </a:cubicBezTo>
                <a:moveTo>
                  <a:pt x="28" y="175"/>
                </a:moveTo>
                <a:cubicBezTo>
                  <a:pt x="30" y="169"/>
                  <a:pt x="36" y="164"/>
                  <a:pt x="42" y="164"/>
                </a:cubicBezTo>
                <a:cubicBezTo>
                  <a:pt x="66" y="164"/>
                  <a:pt x="66" y="164"/>
                  <a:pt x="66" y="164"/>
                </a:cubicBezTo>
                <a:cubicBezTo>
                  <a:pt x="72" y="164"/>
                  <a:pt x="77" y="169"/>
                  <a:pt x="77" y="175"/>
                </a:cubicBezTo>
                <a:cubicBezTo>
                  <a:pt x="76" y="191"/>
                  <a:pt x="76" y="191"/>
                  <a:pt x="76" y="191"/>
                </a:cubicBezTo>
                <a:cubicBezTo>
                  <a:pt x="76" y="197"/>
                  <a:pt x="75" y="207"/>
                  <a:pt x="75" y="214"/>
                </a:cubicBezTo>
                <a:cubicBezTo>
                  <a:pt x="75" y="214"/>
                  <a:pt x="75" y="223"/>
                  <a:pt x="75" y="227"/>
                </a:cubicBezTo>
                <a:cubicBezTo>
                  <a:pt x="74" y="238"/>
                  <a:pt x="74" y="248"/>
                  <a:pt x="73" y="261"/>
                </a:cubicBezTo>
                <a:cubicBezTo>
                  <a:pt x="76" y="254"/>
                  <a:pt x="79" y="246"/>
                  <a:pt x="83" y="238"/>
                </a:cubicBezTo>
                <a:cubicBezTo>
                  <a:pt x="86" y="231"/>
                  <a:pt x="90" y="221"/>
                  <a:pt x="92" y="216"/>
                </a:cubicBezTo>
                <a:cubicBezTo>
                  <a:pt x="111" y="174"/>
                  <a:pt x="111" y="174"/>
                  <a:pt x="111" y="174"/>
                </a:cubicBezTo>
                <a:cubicBezTo>
                  <a:pt x="113" y="168"/>
                  <a:pt x="120" y="164"/>
                  <a:pt x="126" y="164"/>
                </a:cubicBezTo>
                <a:cubicBezTo>
                  <a:pt x="150" y="164"/>
                  <a:pt x="150" y="164"/>
                  <a:pt x="150" y="164"/>
                </a:cubicBezTo>
                <a:cubicBezTo>
                  <a:pt x="156" y="164"/>
                  <a:pt x="160" y="169"/>
                  <a:pt x="158" y="175"/>
                </a:cubicBezTo>
                <a:cubicBezTo>
                  <a:pt x="132" y="290"/>
                  <a:pt x="132" y="290"/>
                  <a:pt x="132" y="290"/>
                </a:cubicBezTo>
                <a:cubicBezTo>
                  <a:pt x="130" y="296"/>
                  <a:pt x="124" y="301"/>
                  <a:pt x="118" y="301"/>
                </a:cubicBezTo>
                <a:cubicBezTo>
                  <a:pt x="109" y="301"/>
                  <a:pt x="109" y="301"/>
                  <a:pt x="109" y="301"/>
                </a:cubicBezTo>
                <a:cubicBezTo>
                  <a:pt x="103" y="301"/>
                  <a:pt x="99" y="296"/>
                  <a:pt x="101" y="290"/>
                </a:cubicBezTo>
                <a:cubicBezTo>
                  <a:pt x="121" y="210"/>
                  <a:pt x="121" y="210"/>
                  <a:pt x="121" y="210"/>
                </a:cubicBezTo>
                <a:cubicBezTo>
                  <a:pt x="123" y="204"/>
                  <a:pt x="122" y="204"/>
                  <a:pt x="119" y="209"/>
                </a:cubicBezTo>
                <a:cubicBezTo>
                  <a:pt x="83" y="291"/>
                  <a:pt x="83" y="291"/>
                  <a:pt x="83" y="291"/>
                </a:cubicBezTo>
                <a:cubicBezTo>
                  <a:pt x="80" y="296"/>
                  <a:pt x="73" y="301"/>
                  <a:pt x="67" y="301"/>
                </a:cubicBezTo>
                <a:cubicBezTo>
                  <a:pt x="62" y="301"/>
                  <a:pt x="62" y="301"/>
                  <a:pt x="62" y="301"/>
                </a:cubicBezTo>
                <a:cubicBezTo>
                  <a:pt x="56" y="301"/>
                  <a:pt x="51" y="296"/>
                  <a:pt x="51" y="290"/>
                </a:cubicBezTo>
                <a:cubicBezTo>
                  <a:pt x="51" y="210"/>
                  <a:pt x="51" y="210"/>
                  <a:pt x="51" y="210"/>
                </a:cubicBezTo>
                <a:cubicBezTo>
                  <a:pt x="51" y="204"/>
                  <a:pt x="50" y="204"/>
                  <a:pt x="49" y="210"/>
                </a:cubicBezTo>
                <a:cubicBezTo>
                  <a:pt x="33" y="290"/>
                  <a:pt x="33" y="290"/>
                  <a:pt x="33" y="290"/>
                </a:cubicBezTo>
                <a:cubicBezTo>
                  <a:pt x="31" y="296"/>
                  <a:pt x="25" y="301"/>
                  <a:pt x="19" y="301"/>
                </a:cubicBezTo>
                <a:cubicBezTo>
                  <a:pt x="11" y="301"/>
                  <a:pt x="11" y="301"/>
                  <a:pt x="11" y="301"/>
                </a:cubicBezTo>
                <a:cubicBezTo>
                  <a:pt x="4" y="301"/>
                  <a:pt x="0" y="296"/>
                  <a:pt x="2" y="290"/>
                </a:cubicBezTo>
                <a:lnTo>
                  <a:pt x="28" y="175"/>
                </a:lnTo>
                <a:close/>
                <a:moveTo>
                  <a:pt x="207" y="252"/>
                </a:moveTo>
                <a:cubicBezTo>
                  <a:pt x="200" y="254"/>
                  <a:pt x="191" y="257"/>
                  <a:pt x="187" y="260"/>
                </a:cubicBezTo>
                <a:cubicBezTo>
                  <a:pt x="182" y="264"/>
                  <a:pt x="181" y="275"/>
                  <a:pt x="181" y="277"/>
                </a:cubicBezTo>
                <a:cubicBezTo>
                  <a:pt x="181" y="281"/>
                  <a:pt x="182" y="284"/>
                  <a:pt x="187" y="284"/>
                </a:cubicBezTo>
                <a:cubicBezTo>
                  <a:pt x="193" y="284"/>
                  <a:pt x="193" y="284"/>
                  <a:pt x="193" y="284"/>
                </a:cubicBezTo>
                <a:cubicBezTo>
                  <a:pt x="197" y="280"/>
                  <a:pt x="202" y="272"/>
                  <a:pt x="203" y="266"/>
                </a:cubicBezTo>
                <a:lnTo>
                  <a:pt x="207" y="252"/>
                </a:lnTo>
                <a:close/>
                <a:moveTo>
                  <a:pt x="228" y="289"/>
                </a:moveTo>
                <a:cubicBezTo>
                  <a:pt x="227" y="291"/>
                  <a:pt x="227" y="292"/>
                  <a:pt x="227" y="294"/>
                </a:cubicBezTo>
                <a:cubicBezTo>
                  <a:pt x="227" y="299"/>
                  <a:pt x="228" y="300"/>
                  <a:pt x="230" y="301"/>
                </a:cubicBezTo>
                <a:cubicBezTo>
                  <a:pt x="206" y="301"/>
                  <a:pt x="206" y="301"/>
                  <a:pt x="206" y="301"/>
                </a:cubicBezTo>
                <a:cubicBezTo>
                  <a:pt x="200" y="301"/>
                  <a:pt x="195" y="299"/>
                  <a:pt x="196" y="296"/>
                </a:cubicBezTo>
                <a:cubicBezTo>
                  <a:pt x="197" y="293"/>
                  <a:pt x="193" y="293"/>
                  <a:pt x="189" y="298"/>
                </a:cubicBezTo>
                <a:cubicBezTo>
                  <a:pt x="189" y="298"/>
                  <a:pt x="181" y="304"/>
                  <a:pt x="169" y="304"/>
                </a:cubicBezTo>
                <a:cubicBezTo>
                  <a:pt x="167" y="304"/>
                  <a:pt x="149" y="304"/>
                  <a:pt x="149" y="285"/>
                </a:cubicBezTo>
                <a:cubicBezTo>
                  <a:pt x="149" y="278"/>
                  <a:pt x="153" y="260"/>
                  <a:pt x="159" y="253"/>
                </a:cubicBezTo>
                <a:cubicBezTo>
                  <a:pt x="165" y="245"/>
                  <a:pt x="175" y="243"/>
                  <a:pt x="211" y="232"/>
                </a:cubicBezTo>
                <a:cubicBezTo>
                  <a:pt x="212" y="228"/>
                  <a:pt x="214" y="221"/>
                  <a:pt x="214" y="220"/>
                </a:cubicBezTo>
                <a:cubicBezTo>
                  <a:pt x="214" y="214"/>
                  <a:pt x="208" y="214"/>
                  <a:pt x="205" y="214"/>
                </a:cubicBezTo>
                <a:cubicBezTo>
                  <a:pt x="196" y="214"/>
                  <a:pt x="195" y="219"/>
                  <a:pt x="192" y="229"/>
                </a:cubicBezTo>
                <a:cubicBezTo>
                  <a:pt x="174" y="229"/>
                  <a:pt x="174" y="229"/>
                  <a:pt x="174" y="229"/>
                </a:cubicBezTo>
                <a:cubicBezTo>
                  <a:pt x="167" y="229"/>
                  <a:pt x="164" y="224"/>
                  <a:pt x="165" y="218"/>
                </a:cubicBezTo>
                <a:cubicBezTo>
                  <a:pt x="165" y="218"/>
                  <a:pt x="169" y="205"/>
                  <a:pt x="179" y="200"/>
                </a:cubicBezTo>
                <a:cubicBezTo>
                  <a:pt x="186" y="197"/>
                  <a:pt x="196" y="195"/>
                  <a:pt x="207" y="195"/>
                </a:cubicBezTo>
                <a:cubicBezTo>
                  <a:pt x="225" y="195"/>
                  <a:pt x="243" y="199"/>
                  <a:pt x="243" y="218"/>
                </a:cubicBezTo>
                <a:cubicBezTo>
                  <a:pt x="243" y="221"/>
                  <a:pt x="243" y="221"/>
                  <a:pt x="243" y="221"/>
                </a:cubicBezTo>
                <a:cubicBezTo>
                  <a:pt x="242" y="226"/>
                  <a:pt x="240" y="234"/>
                  <a:pt x="239" y="240"/>
                </a:cubicBezTo>
                <a:lnTo>
                  <a:pt x="228" y="289"/>
                </a:lnTo>
                <a:close/>
                <a:moveTo>
                  <a:pt x="292" y="218"/>
                </a:moveTo>
                <a:cubicBezTo>
                  <a:pt x="301" y="201"/>
                  <a:pt x="307" y="198"/>
                  <a:pt x="323" y="195"/>
                </a:cubicBezTo>
                <a:cubicBezTo>
                  <a:pt x="319" y="213"/>
                  <a:pt x="319" y="213"/>
                  <a:pt x="319" y="213"/>
                </a:cubicBezTo>
                <a:cubicBezTo>
                  <a:pt x="317" y="219"/>
                  <a:pt x="314" y="224"/>
                  <a:pt x="311" y="224"/>
                </a:cubicBezTo>
                <a:cubicBezTo>
                  <a:pt x="309" y="224"/>
                  <a:pt x="309" y="224"/>
                  <a:pt x="309" y="224"/>
                </a:cubicBezTo>
                <a:cubicBezTo>
                  <a:pt x="292" y="224"/>
                  <a:pt x="289" y="231"/>
                  <a:pt x="285" y="250"/>
                </a:cubicBezTo>
                <a:cubicBezTo>
                  <a:pt x="275" y="290"/>
                  <a:pt x="275" y="290"/>
                  <a:pt x="275" y="290"/>
                </a:cubicBezTo>
                <a:cubicBezTo>
                  <a:pt x="274" y="296"/>
                  <a:pt x="268" y="301"/>
                  <a:pt x="262" y="301"/>
                </a:cubicBezTo>
                <a:cubicBezTo>
                  <a:pt x="253" y="301"/>
                  <a:pt x="253" y="301"/>
                  <a:pt x="253" y="301"/>
                </a:cubicBezTo>
                <a:cubicBezTo>
                  <a:pt x="247" y="301"/>
                  <a:pt x="243" y="296"/>
                  <a:pt x="245" y="290"/>
                </a:cubicBezTo>
                <a:cubicBezTo>
                  <a:pt x="264" y="208"/>
                  <a:pt x="264" y="208"/>
                  <a:pt x="264" y="208"/>
                </a:cubicBezTo>
                <a:cubicBezTo>
                  <a:pt x="265" y="202"/>
                  <a:pt x="271" y="197"/>
                  <a:pt x="278" y="197"/>
                </a:cubicBezTo>
                <a:cubicBezTo>
                  <a:pt x="286" y="197"/>
                  <a:pt x="286" y="197"/>
                  <a:pt x="286" y="197"/>
                </a:cubicBezTo>
                <a:cubicBezTo>
                  <a:pt x="292" y="197"/>
                  <a:pt x="296" y="202"/>
                  <a:pt x="294" y="208"/>
                </a:cubicBezTo>
                <a:lnTo>
                  <a:pt x="292" y="218"/>
                </a:lnTo>
                <a:close/>
                <a:moveTo>
                  <a:pt x="358" y="164"/>
                </a:moveTo>
                <a:cubicBezTo>
                  <a:pt x="365" y="164"/>
                  <a:pt x="368" y="169"/>
                  <a:pt x="367" y="175"/>
                </a:cubicBezTo>
                <a:cubicBezTo>
                  <a:pt x="355" y="225"/>
                  <a:pt x="355" y="225"/>
                  <a:pt x="355" y="225"/>
                </a:cubicBezTo>
                <a:cubicBezTo>
                  <a:pt x="354" y="231"/>
                  <a:pt x="356" y="232"/>
                  <a:pt x="360" y="227"/>
                </a:cubicBezTo>
                <a:cubicBezTo>
                  <a:pt x="378" y="205"/>
                  <a:pt x="378" y="205"/>
                  <a:pt x="378" y="205"/>
                </a:cubicBezTo>
                <a:cubicBezTo>
                  <a:pt x="382" y="201"/>
                  <a:pt x="390" y="197"/>
                  <a:pt x="396" y="197"/>
                </a:cubicBezTo>
                <a:cubicBezTo>
                  <a:pt x="409" y="197"/>
                  <a:pt x="409" y="197"/>
                  <a:pt x="409" y="197"/>
                </a:cubicBezTo>
                <a:cubicBezTo>
                  <a:pt x="415" y="197"/>
                  <a:pt x="417" y="201"/>
                  <a:pt x="412" y="205"/>
                </a:cubicBezTo>
                <a:cubicBezTo>
                  <a:pt x="387" y="233"/>
                  <a:pt x="387" y="233"/>
                  <a:pt x="387" y="233"/>
                </a:cubicBezTo>
                <a:cubicBezTo>
                  <a:pt x="383" y="238"/>
                  <a:pt x="381" y="247"/>
                  <a:pt x="383" y="253"/>
                </a:cubicBezTo>
                <a:cubicBezTo>
                  <a:pt x="394" y="290"/>
                  <a:pt x="394" y="290"/>
                  <a:pt x="394" y="290"/>
                </a:cubicBezTo>
                <a:cubicBezTo>
                  <a:pt x="396" y="296"/>
                  <a:pt x="392" y="301"/>
                  <a:pt x="386" y="301"/>
                </a:cubicBezTo>
                <a:cubicBezTo>
                  <a:pt x="377" y="301"/>
                  <a:pt x="377" y="301"/>
                  <a:pt x="377" y="301"/>
                </a:cubicBezTo>
                <a:cubicBezTo>
                  <a:pt x="371" y="301"/>
                  <a:pt x="364" y="296"/>
                  <a:pt x="363" y="290"/>
                </a:cubicBezTo>
                <a:cubicBezTo>
                  <a:pt x="354" y="256"/>
                  <a:pt x="354" y="256"/>
                  <a:pt x="354" y="256"/>
                </a:cubicBezTo>
                <a:cubicBezTo>
                  <a:pt x="352" y="250"/>
                  <a:pt x="350" y="250"/>
                  <a:pt x="348" y="256"/>
                </a:cubicBezTo>
                <a:cubicBezTo>
                  <a:pt x="340" y="290"/>
                  <a:pt x="340" y="290"/>
                  <a:pt x="340" y="290"/>
                </a:cubicBezTo>
                <a:cubicBezTo>
                  <a:pt x="339" y="296"/>
                  <a:pt x="333" y="301"/>
                  <a:pt x="327" y="301"/>
                </a:cubicBezTo>
                <a:cubicBezTo>
                  <a:pt x="318" y="301"/>
                  <a:pt x="318" y="301"/>
                  <a:pt x="318" y="301"/>
                </a:cubicBezTo>
                <a:cubicBezTo>
                  <a:pt x="312" y="301"/>
                  <a:pt x="308" y="296"/>
                  <a:pt x="309" y="290"/>
                </a:cubicBezTo>
                <a:cubicBezTo>
                  <a:pt x="336" y="175"/>
                  <a:pt x="336" y="175"/>
                  <a:pt x="336" y="175"/>
                </a:cubicBezTo>
                <a:cubicBezTo>
                  <a:pt x="338" y="169"/>
                  <a:pt x="344" y="164"/>
                  <a:pt x="350" y="164"/>
                </a:cubicBezTo>
                <a:lnTo>
                  <a:pt x="358" y="164"/>
                </a:lnTo>
                <a:close/>
                <a:moveTo>
                  <a:pt x="469" y="237"/>
                </a:moveTo>
                <a:cubicBezTo>
                  <a:pt x="469" y="234"/>
                  <a:pt x="471" y="226"/>
                  <a:pt x="471" y="223"/>
                </a:cubicBezTo>
                <a:cubicBezTo>
                  <a:pt x="471" y="221"/>
                  <a:pt x="471" y="219"/>
                  <a:pt x="470" y="218"/>
                </a:cubicBezTo>
                <a:cubicBezTo>
                  <a:pt x="468" y="215"/>
                  <a:pt x="464" y="215"/>
                  <a:pt x="462" y="215"/>
                </a:cubicBezTo>
                <a:cubicBezTo>
                  <a:pt x="453" y="215"/>
                  <a:pt x="451" y="226"/>
                  <a:pt x="451" y="226"/>
                </a:cubicBezTo>
                <a:cubicBezTo>
                  <a:pt x="450" y="232"/>
                  <a:pt x="454" y="237"/>
                  <a:pt x="460" y="237"/>
                </a:cubicBezTo>
                <a:lnTo>
                  <a:pt x="469" y="237"/>
                </a:lnTo>
                <a:close/>
                <a:moveTo>
                  <a:pt x="494" y="267"/>
                </a:moveTo>
                <a:cubicBezTo>
                  <a:pt x="492" y="275"/>
                  <a:pt x="490" y="284"/>
                  <a:pt x="483" y="291"/>
                </a:cubicBezTo>
                <a:cubicBezTo>
                  <a:pt x="477" y="299"/>
                  <a:pt x="467" y="304"/>
                  <a:pt x="448" y="304"/>
                </a:cubicBezTo>
                <a:cubicBezTo>
                  <a:pt x="443" y="304"/>
                  <a:pt x="429" y="303"/>
                  <a:pt x="419" y="296"/>
                </a:cubicBezTo>
                <a:cubicBezTo>
                  <a:pt x="415" y="292"/>
                  <a:pt x="411" y="287"/>
                  <a:pt x="411" y="276"/>
                </a:cubicBezTo>
                <a:cubicBezTo>
                  <a:pt x="411" y="262"/>
                  <a:pt x="421" y="224"/>
                  <a:pt x="424" y="216"/>
                </a:cubicBezTo>
                <a:cubicBezTo>
                  <a:pt x="428" y="207"/>
                  <a:pt x="436" y="194"/>
                  <a:pt x="464" y="194"/>
                </a:cubicBezTo>
                <a:cubicBezTo>
                  <a:pt x="477" y="194"/>
                  <a:pt x="501" y="197"/>
                  <a:pt x="501" y="220"/>
                </a:cubicBezTo>
                <a:cubicBezTo>
                  <a:pt x="501" y="224"/>
                  <a:pt x="500" y="228"/>
                  <a:pt x="499" y="233"/>
                </a:cubicBezTo>
                <a:cubicBezTo>
                  <a:pt x="498" y="241"/>
                  <a:pt x="496" y="248"/>
                  <a:pt x="494" y="256"/>
                </a:cubicBezTo>
                <a:cubicBezTo>
                  <a:pt x="456" y="256"/>
                  <a:pt x="456" y="256"/>
                  <a:pt x="456" y="256"/>
                </a:cubicBezTo>
                <a:cubicBezTo>
                  <a:pt x="449" y="256"/>
                  <a:pt x="443" y="261"/>
                  <a:pt x="442" y="267"/>
                </a:cubicBezTo>
                <a:cubicBezTo>
                  <a:pt x="442" y="267"/>
                  <a:pt x="441" y="271"/>
                  <a:pt x="441" y="275"/>
                </a:cubicBezTo>
                <a:cubicBezTo>
                  <a:pt x="441" y="276"/>
                  <a:pt x="441" y="278"/>
                  <a:pt x="441" y="278"/>
                </a:cubicBezTo>
                <a:cubicBezTo>
                  <a:pt x="443" y="281"/>
                  <a:pt x="446" y="282"/>
                  <a:pt x="450" y="282"/>
                </a:cubicBezTo>
                <a:cubicBezTo>
                  <a:pt x="459" y="282"/>
                  <a:pt x="460" y="278"/>
                  <a:pt x="460" y="278"/>
                </a:cubicBezTo>
                <a:cubicBezTo>
                  <a:pt x="461" y="272"/>
                  <a:pt x="467" y="267"/>
                  <a:pt x="473" y="267"/>
                </a:cubicBezTo>
                <a:lnTo>
                  <a:pt x="494" y="267"/>
                </a:lnTo>
                <a:close/>
                <a:moveTo>
                  <a:pt x="533" y="174"/>
                </a:moveTo>
                <a:cubicBezTo>
                  <a:pt x="534" y="168"/>
                  <a:pt x="540" y="163"/>
                  <a:pt x="546" y="163"/>
                </a:cubicBezTo>
                <a:cubicBezTo>
                  <a:pt x="554" y="163"/>
                  <a:pt x="554" y="163"/>
                  <a:pt x="554" y="163"/>
                </a:cubicBezTo>
                <a:cubicBezTo>
                  <a:pt x="561" y="163"/>
                  <a:pt x="564" y="168"/>
                  <a:pt x="563" y="174"/>
                </a:cubicBezTo>
                <a:cubicBezTo>
                  <a:pt x="560" y="186"/>
                  <a:pt x="560" y="186"/>
                  <a:pt x="560" y="186"/>
                </a:cubicBezTo>
                <a:cubicBezTo>
                  <a:pt x="559" y="192"/>
                  <a:pt x="561" y="197"/>
                  <a:pt x="565" y="197"/>
                </a:cubicBezTo>
                <a:cubicBezTo>
                  <a:pt x="569" y="197"/>
                  <a:pt x="571" y="201"/>
                  <a:pt x="569" y="206"/>
                </a:cubicBezTo>
                <a:cubicBezTo>
                  <a:pt x="568" y="211"/>
                  <a:pt x="564" y="215"/>
                  <a:pt x="560" y="215"/>
                </a:cubicBezTo>
                <a:cubicBezTo>
                  <a:pt x="557" y="215"/>
                  <a:pt x="552" y="220"/>
                  <a:pt x="551" y="226"/>
                </a:cubicBezTo>
                <a:cubicBezTo>
                  <a:pt x="543" y="259"/>
                  <a:pt x="543" y="259"/>
                  <a:pt x="543" y="259"/>
                </a:cubicBezTo>
                <a:cubicBezTo>
                  <a:pt x="542" y="265"/>
                  <a:pt x="541" y="272"/>
                  <a:pt x="540" y="274"/>
                </a:cubicBezTo>
                <a:cubicBezTo>
                  <a:pt x="540" y="276"/>
                  <a:pt x="540" y="276"/>
                  <a:pt x="540" y="276"/>
                </a:cubicBezTo>
                <a:cubicBezTo>
                  <a:pt x="540" y="281"/>
                  <a:pt x="544" y="281"/>
                  <a:pt x="553" y="281"/>
                </a:cubicBezTo>
                <a:cubicBezTo>
                  <a:pt x="551" y="290"/>
                  <a:pt x="551" y="290"/>
                  <a:pt x="551" y="290"/>
                </a:cubicBezTo>
                <a:cubicBezTo>
                  <a:pt x="549" y="296"/>
                  <a:pt x="543" y="301"/>
                  <a:pt x="537" y="301"/>
                </a:cubicBezTo>
                <a:cubicBezTo>
                  <a:pt x="537" y="301"/>
                  <a:pt x="507" y="301"/>
                  <a:pt x="507" y="285"/>
                </a:cubicBezTo>
                <a:cubicBezTo>
                  <a:pt x="507" y="282"/>
                  <a:pt x="507" y="280"/>
                  <a:pt x="509" y="275"/>
                </a:cubicBezTo>
                <a:cubicBezTo>
                  <a:pt x="520" y="226"/>
                  <a:pt x="520" y="226"/>
                  <a:pt x="520" y="226"/>
                </a:cubicBezTo>
                <a:cubicBezTo>
                  <a:pt x="522" y="220"/>
                  <a:pt x="520" y="215"/>
                  <a:pt x="517" y="215"/>
                </a:cubicBezTo>
                <a:cubicBezTo>
                  <a:pt x="513" y="215"/>
                  <a:pt x="511" y="211"/>
                  <a:pt x="513" y="206"/>
                </a:cubicBezTo>
                <a:cubicBezTo>
                  <a:pt x="514" y="201"/>
                  <a:pt x="518" y="197"/>
                  <a:pt x="521" y="197"/>
                </a:cubicBezTo>
                <a:cubicBezTo>
                  <a:pt x="525" y="197"/>
                  <a:pt x="529" y="192"/>
                  <a:pt x="530" y="186"/>
                </a:cubicBezTo>
                <a:lnTo>
                  <a:pt x="533" y="174"/>
                </a:lnTo>
                <a:close/>
                <a:moveTo>
                  <a:pt x="626" y="227"/>
                </a:moveTo>
                <a:cubicBezTo>
                  <a:pt x="626" y="225"/>
                  <a:pt x="626" y="224"/>
                  <a:pt x="626" y="223"/>
                </a:cubicBezTo>
                <a:cubicBezTo>
                  <a:pt x="627" y="218"/>
                  <a:pt x="623" y="215"/>
                  <a:pt x="618" y="215"/>
                </a:cubicBezTo>
                <a:cubicBezTo>
                  <a:pt x="610" y="215"/>
                  <a:pt x="608" y="222"/>
                  <a:pt x="607" y="227"/>
                </a:cubicBezTo>
                <a:cubicBezTo>
                  <a:pt x="600" y="257"/>
                  <a:pt x="600" y="257"/>
                  <a:pt x="600" y="257"/>
                </a:cubicBezTo>
                <a:cubicBezTo>
                  <a:pt x="598" y="263"/>
                  <a:pt x="597" y="270"/>
                  <a:pt x="597" y="272"/>
                </a:cubicBezTo>
                <a:cubicBezTo>
                  <a:pt x="597" y="274"/>
                  <a:pt x="597" y="274"/>
                  <a:pt x="597" y="274"/>
                </a:cubicBezTo>
                <a:cubicBezTo>
                  <a:pt x="597" y="278"/>
                  <a:pt x="599" y="282"/>
                  <a:pt x="605" y="282"/>
                </a:cubicBezTo>
                <a:cubicBezTo>
                  <a:pt x="613" y="282"/>
                  <a:pt x="614" y="279"/>
                  <a:pt x="614" y="279"/>
                </a:cubicBezTo>
                <a:cubicBezTo>
                  <a:pt x="615" y="273"/>
                  <a:pt x="618" y="263"/>
                  <a:pt x="619" y="257"/>
                </a:cubicBezTo>
                <a:lnTo>
                  <a:pt x="626" y="227"/>
                </a:lnTo>
                <a:close/>
                <a:moveTo>
                  <a:pt x="657" y="223"/>
                </a:moveTo>
                <a:cubicBezTo>
                  <a:pt x="657" y="234"/>
                  <a:pt x="648" y="268"/>
                  <a:pt x="645" y="277"/>
                </a:cubicBezTo>
                <a:cubicBezTo>
                  <a:pt x="642" y="288"/>
                  <a:pt x="636" y="303"/>
                  <a:pt x="605" y="303"/>
                </a:cubicBezTo>
                <a:cubicBezTo>
                  <a:pt x="581" y="303"/>
                  <a:pt x="566" y="296"/>
                  <a:pt x="566" y="275"/>
                </a:cubicBezTo>
                <a:cubicBezTo>
                  <a:pt x="566" y="264"/>
                  <a:pt x="575" y="229"/>
                  <a:pt x="577" y="224"/>
                </a:cubicBezTo>
                <a:cubicBezTo>
                  <a:pt x="580" y="213"/>
                  <a:pt x="587" y="194"/>
                  <a:pt x="617" y="194"/>
                </a:cubicBezTo>
                <a:cubicBezTo>
                  <a:pt x="632" y="194"/>
                  <a:pt x="657" y="197"/>
                  <a:pt x="657" y="223"/>
                </a:cubicBezTo>
                <a:moveTo>
                  <a:pt x="676" y="207"/>
                </a:moveTo>
                <a:cubicBezTo>
                  <a:pt x="678" y="207"/>
                  <a:pt x="678" y="207"/>
                  <a:pt x="678" y="207"/>
                </a:cubicBezTo>
                <a:cubicBezTo>
                  <a:pt x="680" y="207"/>
                  <a:pt x="681" y="206"/>
                  <a:pt x="681" y="205"/>
                </a:cubicBezTo>
                <a:cubicBezTo>
                  <a:pt x="681" y="203"/>
                  <a:pt x="680" y="202"/>
                  <a:pt x="678" y="202"/>
                </a:cubicBezTo>
                <a:cubicBezTo>
                  <a:pt x="677" y="202"/>
                  <a:pt x="677" y="202"/>
                  <a:pt x="676" y="202"/>
                </a:cubicBezTo>
                <a:lnTo>
                  <a:pt x="676" y="207"/>
                </a:lnTo>
                <a:close/>
                <a:moveTo>
                  <a:pt x="676" y="215"/>
                </a:moveTo>
                <a:cubicBezTo>
                  <a:pt x="673" y="215"/>
                  <a:pt x="673" y="215"/>
                  <a:pt x="673" y="215"/>
                </a:cubicBezTo>
                <a:cubicBezTo>
                  <a:pt x="673" y="200"/>
                  <a:pt x="673" y="200"/>
                  <a:pt x="673" y="200"/>
                </a:cubicBezTo>
                <a:cubicBezTo>
                  <a:pt x="674" y="200"/>
                  <a:pt x="676" y="200"/>
                  <a:pt x="678" y="200"/>
                </a:cubicBezTo>
                <a:cubicBezTo>
                  <a:pt x="680" y="200"/>
                  <a:pt x="682" y="200"/>
                  <a:pt x="683" y="201"/>
                </a:cubicBezTo>
                <a:cubicBezTo>
                  <a:pt x="684" y="202"/>
                  <a:pt x="684" y="203"/>
                  <a:pt x="684" y="204"/>
                </a:cubicBezTo>
                <a:cubicBezTo>
                  <a:pt x="684" y="206"/>
                  <a:pt x="683" y="207"/>
                  <a:pt x="681" y="208"/>
                </a:cubicBezTo>
                <a:cubicBezTo>
                  <a:pt x="681" y="208"/>
                  <a:pt x="681" y="208"/>
                  <a:pt x="681" y="208"/>
                </a:cubicBezTo>
                <a:cubicBezTo>
                  <a:pt x="683" y="208"/>
                  <a:pt x="684" y="209"/>
                  <a:pt x="684" y="212"/>
                </a:cubicBezTo>
                <a:cubicBezTo>
                  <a:pt x="684" y="214"/>
                  <a:pt x="684" y="215"/>
                  <a:pt x="685" y="215"/>
                </a:cubicBezTo>
                <a:cubicBezTo>
                  <a:pt x="681" y="215"/>
                  <a:pt x="681" y="215"/>
                  <a:pt x="681" y="215"/>
                </a:cubicBezTo>
                <a:cubicBezTo>
                  <a:pt x="681" y="215"/>
                  <a:pt x="681" y="213"/>
                  <a:pt x="680" y="211"/>
                </a:cubicBezTo>
                <a:cubicBezTo>
                  <a:pt x="680" y="210"/>
                  <a:pt x="679" y="209"/>
                  <a:pt x="678" y="209"/>
                </a:cubicBezTo>
                <a:cubicBezTo>
                  <a:pt x="676" y="209"/>
                  <a:pt x="676" y="209"/>
                  <a:pt x="676" y="209"/>
                </a:cubicBezTo>
                <a:lnTo>
                  <a:pt x="676" y="215"/>
                </a:lnTo>
                <a:close/>
                <a:moveTo>
                  <a:pt x="678" y="197"/>
                </a:moveTo>
                <a:cubicBezTo>
                  <a:pt x="673" y="197"/>
                  <a:pt x="668" y="202"/>
                  <a:pt x="668" y="208"/>
                </a:cubicBezTo>
                <a:cubicBezTo>
                  <a:pt x="668" y="214"/>
                  <a:pt x="673" y="218"/>
                  <a:pt x="679" y="218"/>
                </a:cubicBezTo>
                <a:cubicBezTo>
                  <a:pt x="684" y="218"/>
                  <a:pt x="689" y="214"/>
                  <a:pt x="689" y="208"/>
                </a:cubicBezTo>
                <a:cubicBezTo>
                  <a:pt x="689" y="202"/>
                  <a:pt x="684" y="197"/>
                  <a:pt x="679" y="197"/>
                </a:cubicBezTo>
                <a:lnTo>
                  <a:pt x="678" y="197"/>
                </a:lnTo>
                <a:close/>
                <a:moveTo>
                  <a:pt x="679" y="194"/>
                </a:moveTo>
                <a:cubicBezTo>
                  <a:pt x="686" y="194"/>
                  <a:pt x="692" y="200"/>
                  <a:pt x="692" y="207"/>
                </a:cubicBezTo>
                <a:cubicBezTo>
                  <a:pt x="692" y="215"/>
                  <a:pt x="686" y="221"/>
                  <a:pt x="679" y="221"/>
                </a:cubicBezTo>
                <a:cubicBezTo>
                  <a:pt x="671" y="221"/>
                  <a:pt x="665" y="215"/>
                  <a:pt x="665" y="207"/>
                </a:cubicBezTo>
                <a:cubicBezTo>
                  <a:pt x="665" y="200"/>
                  <a:pt x="671" y="194"/>
                  <a:pt x="679" y="194"/>
                </a:cubicBez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51" name="Freeform 5"/>
          <p:cNvSpPr>
            <a:spLocks noChangeAspect="1" noEditPoints="1"/>
          </p:cNvSpPr>
          <p:nvPr/>
        </p:nvSpPr>
        <p:spPr bwMode="black">
          <a:xfrm>
            <a:off x="10030774" y="1325985"/>
            <a:ext cx="775658" cy="384868"/>
          </a:xfrm>
          <a:custGeom>
            <a:avLst/>
            <a:gdLst>
              <a:gd name="T0" fmla="*/ 0 w 1328"/>
              <a:gd name="T1" fmla="*/ 0 h 657"/>
              <a:gd name="T2" fmla="*/ 671 w 1328"/>
              <a:gd name="T3" fmla="*/ 657 h 657"/>
              <a:gd name="T4" fmla="*/ 788 w 1328"/>
              <a:gd name="T5" fmla="*/ 123 h 657"/>
              <a:gd name="T6" fmla="*/ 658 w 1328"/>
              <a:gd name="T7" fmla="*/ 434 h 657"/>
              <a:gd name="T8" fmla="*/ 430 w 1328"/>
              <a:gd name="T9" fmla="*/ 123 h 657"/>
              <a:gd name="T10" fmla="*/ 201 w 1328"/>
              <a:gd name="T11" fmla="*/ 278 h 657"/>
              <a:gd name="T12" fmla="*/ 189 w 1328"/>
              <a:gd name="T13" fmla="*/ 205 h 657"/>
              <a:gd name="T14" fmla="*/ 330 w 1328"/>
              <a:gd name="T15" fmla="*/ 151 h 657"/>
              <a:gd name="T16" fmla="*/ 181 w 1328"/>
              <a:gd name="T17" fmla="*/ 116 h 657"/>
              <a:gd name="T18" fmla="*/ 19 w 1328"/>
              <a:gd name="T19" fmla="*/ 240 h 657"/>
              <a:gd name="T20" fmla="*/ 153 w 1328"/>
              <a:gd name="T21" fmla="*/ 372 h 657"/>
              <a:gd name="T22" fmla="*/ 210 w 1328"/>
              <a:gd name="T23" fmla="*/ 434 h 657"/>
              <a:gd name="T24" fmla="*/ 60 w 1328"/>
              <a:gd name="T25" fmla="*/ 417 h 657"/>
              <a:gd name="T26" fmla="*/ 167 w 1328"/>
              <a:gd name="T27" fmla="*/ 536 h 657"/>
              <a:gd name="T28" fmla="*/ 286 w 1328"/>
              <a:gd name="T29" fmla="*/ 498 h 657"/>
              <a:gd name="T30" fmla="*/ 278 w 1328"/>
              <a:gd name="T31" fmla="*/ 529 h 657"/>
              <a:gd name="T32" fmla="*/ 417 w 1328"/>
              <a:gd name="T33" fmla="*/ 469 h 657"/>
              <a:gd name="T34" fmla="*/ 554 w 1328"/>
              <a:gd name="T35" fmla="*/ 469 h 657"/>
              <a:gd name="T36" fmla="*/ 767 w 1328"/>
              <a:gd name="T37" fmla="*/ 529 h 657"/>
              <a:gd name="T38" fmla="*/ 809 w 1328"/>
              <a:gd name="T39" fmla="*/ 404 h 657"/>
              <a:gd name="T40" fmla="*/ 788 w 1328"/>
              <a:gd name="T41" fmla="*/ 123 h 657"/>
              <a:gd name="T42" fmla="*/ 445 w 1328"/>
              <a:gd name="T43" fmla="*/ 382 h 657"/>
              <a:gd name="T44" fmla="*/ 487 w 1328"/>
              <a:gd name="T45" fmla="*/ 251 h 657"/>
              <a:gd name="T46" fmla="*/ 486 w 1328"/>
              <a:gd name="T47" fmla="*/ 389 h 657"/>
              <a:gd name="T48" fmla="*/ 767 w 1328"/>
              <a:gd name="T49" fmla="*/ 314 h 657"/>
              <a:gd name="T50" fmla="*/ 796 w 1328"/>
              <a:gd name="T51" fmla="*/ 209 h 657"/>
              <a:gd name="T52" fmla="*/ 796 w 1328"/>
              <a:gd name="T53" fmla="*/ 314 h 657"/>
              <a:gd name="T54" fmla="*/ 868 w 1328"/>
              <a:gd name="T55" fmla="*/ 578 h 657"/>
              <a:gd name="T56" fmla="*/ 868 w 1328"/>
              <a:gd name="T57" fmla="*/ 649 h 657"/>
              <a:gd name="T58" fmla="*/ 868 w 1328"/>
              <a:gd name="T59" fmla="*/ 657 h 657"/>
              <a:gd name="T60" fmla="*/ 868 w 1328"/>
              <a:gd name="T61" fmla="*/ 571 h 657"/>
              <a:gd name="T62" fmla="*/ 868 w 1328"/>
              <a:gd name="T63" fmla="*/ 657 h 657"/>
              <a:gd name="T64" fmla="*/ 867 w 1328"/>
              <a:gd name="T65" fmla="*/ 617 h 657"/>
              <a:gd name="T66" fmla="*/ 889 w 1328"/>
              <a:gd name="T67" fmla="*/ 638 h 657"/>
              <a:gd name="T68" fmla="*/ 887 w 1328"/>
              <a:gd name="T69" fmla="*/ 603 h 657"/>
              <a:gd name="T70" fmla="*/ 851 w 1328"/>
              <a:gd name="T71" fmla="*/ 589 h 657"/>
              <a:gd name="T72" fmla="*/ 859 w 1328"/>
              <a:gd name="T73" fmla="*/ 638 h 657"/>
              <a:gd name="T74" fmla="*/ 859 w 1328"/>
              <a:gd name="T75" fmla="*/ 611 h 657"/>
              <a:gd name="T76" fmla="*/ 869 w 1328"/>
              <a:gd name="T77" fmla="*/ 596 h 657"/>
              <a:gd name="T78" fmla="*/ 868 w 1328"/>
              <a:gd name="T79" fmla="*/ 611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8" h="657">
                <a:moveTo>
                  <a:pt x="0" y="657"/>
                </a:moveTo>
                <a:cubicBezTo>
                  <a:pt x="0" y="0"/>
                  <a:pt x="0" y="0"/>
                  <a:pt x="0" y="0"/>
                </a:cubicBezTo>
                <a:cubicBezTo>
                  <a:pt x="1328" y="0"/>
                  <a:pt x="1328" y="0"/>
                  <a:pt x="1328" y="0"/>
                </a:cubicBezTo>
                <a:cubicBezTo>
                  <a:pt x="671" y="657"/>
                  <a:pt x="671" y="657"/>
                  <a:pt x="671" y="657"/>
                </a:cubicBezTo>
                <a:cubicBezTo>
                  <a:pt x="0" y="657"/>
                  <a:pt x="0" y="657"/>
                  <a:pt x="0" y="657"/>
                </a:cubicBezTo>
                <a:moveTo>
                  <a:pt x="788" y="123"/>
                </a:moveTo>
                <a:cubicBezTo>
                  <a:pt x="658" y="123"/>
                  <a:pt x="658" y="123"/>
                  <a:pt x="658" y="123"/>
                </a:cubicBezTo>
                <a:cubicBezTo>
                  <a:pt x="658" y="434"/>
                  <a:pt x="658" y="434"/>
                  <a:pt x="658" y="434"/>
                </a:cubicBezTo>
                <a:cubicBezTo>
                  <a:pt x="544" y="123"/>
                  <a:pt x="544" y="123"/>
                  <a:pt x="544" y="123"/>
                </a:cubicBezTo>
                <a:cubicBezTo>
                  <a:pt x="430" y="123"/>
                  <a:pt x="430" y="123"/>
                  <a:pt x="430" y="123"/>
                </a:cubicBezTo>
                <a:cubicBezTo>
                  <a:pt x="333" y="383"/>
                  <a:pt x="333" y="383"/>
                  <a:pt x="333" y="383"/>
                </a:cubicBezTo>
                <a:cubicBezTo>
                  <a:pt x="323" y="318"/>
                  <a:pt x="255" y="295"/>
                  <a:pt x="201" y="278"/>
                </a:cubicBezTo>
                <a:cubicBezTo>
                  <a:pt x="166" y="267"/>
                  <a:pt x="129" y="250"/>
                  <a:pt x="129" y="232"/>
                </a:cubicBezTo>
                <a:cubicBezTo>
                  <a:pt x="130" y="217"/>
                  <a:pt x="149" y="203"/>
                  <a:pt x="189" y="205"/>
                </a:cubicBezTo>
                <a:cubicBezTo>
                  <a:pt x="215" y="206"/>
                  <a:pt x="238" y="208"/>
                  <a:pt x="284" y="231"/>
                </a:cubicBezTo>
                <a:cubicBezTo>
                  <a:pt x="330" y="151"/>
                  <a:pt x="330" y="151"/>
                  <a:pt x="330" y="151"/>
                </a:cubicBezTo>
                <a:cubicBezTo>
                  <a:pt x="287" y="130"/>
                  <a:pt x="229" y="117"/>
                  <a:pt x="182" y="116"/>
                </a:cubicBezTo>
                <a:cubicBezTo>
                  <a:pt x="181" y="116"/>
                  <a:pt x="181" y="116"/>
                  <a:pt x="181" y="116"/>
                </a:cubicBezTo>
                <a:cubicBezTo>
                  <a:pt x="126" y="116"/>
                  <a:pt x="79" y="134"/>
                  <a:pt x="51" y="164"/>
                </a:cubicBezTo>
                <a:cubicBezTo>
                  <a:pt x="31" y="185"/>
                  <a:pt x="20" y="211"/>
                  <a:pt x="19" y="240"/>
                </a:cubicBezTo>
                <a:cubicBezTo>
                  <a:pt x="19" y="280"/>
                  <a:pt x="33" y="309"/>
                  <a:pt x="64" y="332"/>
                </a:cubicBezTo>
                <a:cubicBezTo>
                  <a:pt x="90" y="351"/>
                  <a:pt x="124" y="363"/>
                  <a:pt x="153" y="372"/>
                </a:cubicBezTo>
                <a:cubicBezTo>
                  <a:pt x="189" y="383"/>
                  <a:pt x="219" y="393"/>
                  <a:pt x="218" y="414"/>
                </a:cubicBezTo>
                <a:cubicBezTo>
                  <a:pt x="218" y="422"/>
                  <a:pt x="215" y="429"/>
                  <a:pt x="210" y="434"/>
                </a:cubicBezTo>
                <a:cubicBezTo>
                  <a:pt x="201" y="444"/>
                  <a:pt x="187" y="447"/>
                  <a:pt x="168" y="448"/>
                </a:cubicBezTo>
                <a:cubicBezTo>
                  <a:pt x="131" y="448"/>
                  <a:pt x="103" y="443"/>
                  <a:pt x="60" y="417"/>
                </a:cubicBezTo>
                <a:cubicBezTo>
                  <a:pt x="19" y="497"/>
                  <a:pt x="19" y="497"/>
                  <a:pt x="19" y="497"/>
                </a:cubicBezTo>
                <a:cubicBezTo>
                  <a:pt x="63" y="522"/>
                  <a:pt x="115" y="536"/>
                  <a:pt x="167" y="536"/>
                </a:cubicBezTo>
                <a:cubicBezTo>
                  <a:pt x="174" y="536"/>
                  <a:pt x="174" y="536"/>
                  <a:pt x="174" y="536"/>
                </a:cubicBezTo>
                <a:cubicBezTo>
                  <a:pt x="220" y="535"/>
                  <a:pt x="257" y="522"/>
                  <a:pt x="286" y="498"/>
                </a:cubicBezTo>
                <a:cubicBezTo>
                  <a:pt x="288" y="497"/>
                  <a:pt x="290" y="496"/>
                  <a:pt x="291" y="494"/>
                </a:cubicBezTo>
                <a:cubicBezTo>
                  <a:pt x="278" y="529"/>
                  <a:pt x="278" y="529"/>
                  <a:pt x="278" y="529"/>
                </a:cubicBezTo>
                <a:cubicBezTo>
                  <a:pt x="397" y="529"/>
                  <a:pt x="397" y="529"/>
                  <a:pt x="397" y="529"/>
                </a:cubicBezTo>
                <a:cubicBezTo>
                  <a:pt x="417" y="469"/>
                  <a:pt x="417" y="469"/>
                  <a:pt x="417" y="469"/>
                </a:cubicBezTo>
                <a:cubicBezTo>
                  <a:pt x="438" y="476"/>
                  <a:pt x="461" y="480"/>
                  <a:pt x="486" y="480"/>
                </a:cubicBezTo>
                <a:cubicBezTo>
                  <a:pt x="511" y="480"/>
                  <a:pt x="534" y="476"/>
                  <a:pt x="554" y="469"/>
                </a:cubicBezTo>
                <a:cubicBezTo>
                  <a:pt x="574" y="529"/>
                  <a:pt x="574" y="529"/>
                  <a:pt x="574" y="529"/>
                </a:cubicBezTo>
                <a:cubicBezTo>
                  <a:pt x="767" y="529"/>
                  <a:pt x="767" y="529"/>
                  <a:pt x="767" y="529"/>
                </a:cubicBezTo>
                <a:cubicBezTo>
                  <a:pt x="767" y="404"/>
                  <a:pt x="767" y="404"/>
                  <a:pt x="767" y="404"/>
                </a:cubicBezTo>
                <a:cubicBezTo>
                  <a:pt x="809" y="404"/>
                  <a:pt x="809" y="404"/>
                  <a:pt x="809" y="404"/>
                </a:cubicBezTo>
                <a:cubicBezTo>
                  <a:pt x="911" y="404"/>
                  <a:pt x="972" y="352"/>
                  <a:pt x="972" y="265"/>
                </a:cubicBezTo>
                <a:cubicBezTo>
                  <a:pt x="972" y="168"/>
                  <a:pt x="913" y="123"/>
                  <a:pt x="788" y="123"/>
                </a:cubicBezTo>
                <a:moveTo>
                  <a:pt x="486" y="389"/>
                </a:moveTo>
                <a:cubicBezTo>
                  <a:pt x="471" y="389"/>
                  <a:pt x="457" y="387"/>
                  <a:pt x="445" y="382"/>
                </a:cubicBezTo>
                <a:cubicBezTo>
                  <a:pt x="486" y="251"/>
                  <a:pt x="486" y="251"/>
                  <a:pt x="486" y="251"/>
                </a:cubicBezTo>
                <a:cubicBezTo>
                  <a:pt x="487" y="251"/>
                  <a:pt x="487" y="251"/>
                  <a:pt x="487" y="251"/>
                </a:cubicBezTo>
                <a:cubicBezTo>
                  <a:pt x="527" y="382"/>
                  <a:pt x="527" y="382"/>
                  <a:pt x="527" y="382"/>
                </a:cubicBezTo>
                <a:cubicBezTo>
                  <a:pt x="515" y="387"/>
                  <a:pt x="501" y="389"/>
                  <a:pt x="486" y="389"/>
                </a:cubicBezTo>
                <a:close/>
                <a:moveTo>
                  <a:pt x="796" y="314"/>
                </a:moveTo>
                <a:cubicBezTo>
                  <a:pt x="767" y="314"/>
                  <a:pt x="767" y="314"/>
                  <a:pt x="767" y="314"/>
                </a:cubicBezTo>
                <a:cubicBezTo>
                  <a:pt x="767" y="209"/>
                  <a:pt x="767" y="209"/>
                  <a:pt x="767" y="209"/>
                </a:cubicBezTo>
                <a:cubicBezTo>
                  <a:pt x="796" y="209"/>
                  <a:pt x="796" y="209"/>
                  <a:pt x="796" y="209"/>
                </a:cubicBezTo>
                <a:cubicBezTo>
                  <a:pt x="834" y="209"/>
                  <a:pt x="865" y="222"/>
                  <a:pt x="865" y="261"/>
                </a:cubicBezTo>
                <a:cubicBezTo>
                  <a:pt x="865" y="301"/>
                  <a:pt x="834" y="314"/>
                  <a:pt x="796" y="314"/>
                </a:cubicBezTo>
                <a:moveTo>
                  <a:pt x="833" y="614"/>
                </a:moveTo>
                <a:cubicBezTo>
                  <a:pt x="833" y="594"/>
                  <a:pt x="848" y="578"/>
                  <a:pt x="868" y="578"/>
                </a:cubicBezTo>
                <a:cubicBezTo>
                  <a:pt x="887" y="578"/>
                  <a:pt x="902" y="594"/>
                  <a:pt x="902" y="614"/>
                </a:cubicBezTo>
                <a:cubicBezTo>
                  <a:pt x="902" y="634"/>
                  <a:pt x="887" y="649"/>
                  <a:pt x="868" y="649"/>
                </a:cubicBezTo>
                <a:cubicBezTo>
                  <a:pt x="848" y="649"/>
                  <a:pt x="833" y="634"/>
                  <a:pt x="833" y="614"/>
                </a:cubicBezTo>
                <a:moveTo>
                  <a:pt x="868" y="657"/>
                </a:moveTo>
                <a:cubicBezTo>
                  <a:pt x="891" y="657"/>
                  <a:pt x="911" y="638"/>
                  <a:pt x="911" y="614"/>
                </a:cubicBezTo>
                <a:cubicBezTo>
                  <a:pt x="911" y="589"/>
                  <a:pt x="891" y="571"/>
                  <a:pt x="868" y="571"/>
                </a:cubicBezTo>
                <a:cubicBezTo>
                  <a:pt x="844" y="571"/>
                  <a:pt x="825" y="589"/>
                  <a:pt x="825" y="614"/>
                </a:cubicBezTo>
                <a:cubicBezTo>
                  <a:pt x="825" y="638"/>
                  <a:pt x="844" y="657"/>
                  <a:pt x="868" y="657"/>
                </a:cubicBezTo>
                <a:close/>
                <a:moveTo>
                  <a:pt x="859" y="617"/>
                </a:moveTo>
                <a:cubicBezTo>
                  <a:pt x="867" y="617"/>
                  <a:pt x="867" y="617"/>
                  <a:pt x="867" y="617"/>
                </a:cubicBezTo>
                <a:cubicBezTo>
                  <a:pt x="880" y="638"/>
                  <a:pt x="880" y="638"/>
                  <a:pt x="880" y="638"/>
                </a:cubicBezTo>
                <a:cubicBezTo>
                  <a:pt x="889" y="638"/>
                  <a:pt x="889" y="638"/>
                  <a:pt x="889" y="638"/>
                </a:cubicBezTo>
                <a:cubicBezTo>
                  <a:pt x="875" y="617"/>
                  <a:pt x="875" y="617"/>
                  <a:pt x="875" y="617"/>
                </a:cubicBezTo>
                <a:cubicBezTo>
                  <a:pt x="882" y="616"/>
                  <a:pt x="887" y="612"/>
                  <a:pt x="887" y="603"/>
                </a:cubicBezTo>
                <a:cubicBezTo>
                  <a:pt x="887" y="594"/>
                  <a:pt x="882" y="589"/>
                  <a:pt x="870" y="589"/>
                </a:cubicBezTo>
                <a:cubicBezTo>
                  <a:pt x="851" y="589"/>
                  <a:pt x="851" y="589"/>
                  <a:pt x="851" y="589"/>
                </a:cubicBezTo>
                <a:cubicBezTo>
                  <a:pt x="851" y="638"/>
                  <a:pt x="851" y="638"/>
                  <a:pt x="851" y="638"/>
                </a:cubicBezTo>
                <a:cubicBezTo>
                  <a:pt x="859" y="638"/>
                  <a:pt x="859" y="638"/>
                  <a:pt x="859" y="638"/>
                </a:cubicBezTo>
                <a:lnTo>
                  <a:pt x="859" y="617"/>
                </a:lnTo>
                <a:close/>
                <a:moveTo>
                  <a:pt x="859" y="611"/>
                </a:moveTo>
                <a:cubicBezTo>
                  <a:pt x="859" y="596"/>
                  <a:pt x="859" y="596"/>
                  <a:pt x="859" y="596"/>
                </a:cubicBezTo>
                <a:cubicBezTo>
                  <a:pt x="869" y="596"/>
                  <a:pt x="869" y="596"/>
                  <a:pt x="869" y="596"/>
                </a:cubicBezTo>
                <a:cubicBezTo>
                  <a:pt x="874" y="596"/>
                  <a:pt x="879" y="597"/>
                  <a:pt x="879" y="603"/>
                </a:cubicBezTo>
                <a:cubicBezTo>
                  <a:pt x="879" y="610"/>
                  <a:pt x="874" y="611"/>
                  <a:pt x="868" y="611"/>
                </a:cubicBezTo>
                <a:lnTo>
                  <a:pt x="859" y="611"/>
                </a:lnTo>
                <a:close/>
              </a:path>
            </a:pathLst>
          </a:custGeom>
          <a:solidFill>
            <a:schemeClr val="bg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52" name="TextBox 151"/>
          <p:cNvSpPr txBox="1"/>
          <p:nvPr/>
        </p:nvSpPr>
        <p:spPr>
          <a:xfrm>
            <a:off x="10592826" y="2525618"/>
            <a:ext cx="867023" cy="651728"/>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defPPr>
              <a:defRPr lang="en-US"/>
            </a:defPPr>
            <a:lvl1pPr algn="ctr" defTabSz="913926" fontAlgn="base">
              <a:lnSpc>
                <a:spcPct val="90000"/>
              </a:lnSpc>
              <a:spcBef>
                <a:spcPct val="0"/>
              </a:spcBef>
              <a:spcAft>
                <a:spcPct val="0"/>
              </a:spcAft>
              <a:defRPr sz="1862" kern="0" spc="-49">
                <a:gradFill>
                  <a:gsLst>
                    <a:gs pos="80435">
                      <a:schemeClr val="bg1"/>
                    </a:gs>
                    <a:gs pos="58647">
                      <a:schemeClr val="bg1"/>
                    </a:gs>
                  </a:gsLst>
                  <a:lin ang="5400000" scaled="0"/>
                </a:gradFill>
                <a:latin typeface="Segoe UI"/>
                <a:ea typeface="Segoe UI" pitchFamily="34" charset="0"/>
                <a:cs typeface="Segoe UI" pitchFamily="34" charset="0"/>
              </a:defRPr>
            </a:lvl1pPr>
            <a:lvl2pPr marL="457200" defTabSz="914400">
              <a:defRPr>
                <a:solidFill>
                  <a:schemeClr val="lt1"/>
                </a:solidFill>
              </a:defRPr>
            </a:lvl2pPr>
            <a:lvl3pPr marL="914400" defTabSz="914400">
              <a:defRPr>
                <a:solidFill>
                  <a:schemeClr val="lt1"/>
                </a:solidFill>
              </a:defRPr>
            </a:lvl3pPr>
            <a:lvl4pPr marL="1371600" defTabSz="914400">
              <a:defRPr>
                <a:solidFill>
                  <a:schemeClr val="lt1"/>
                </a:solidFill>
              </a:defRPr>
            </a:lvl4pPr>
            <a:lvl5pPr marL="1828800" defTabSz="914400">
              <a:defRPr>
                <a:solidFill>
                  <a:schemeClr val="lt1"/>
                </a:solidFill>
              </a:defRPr>
            </a:lvl5pPr>
            <a:lvl6pPr marL="2286000" defTabSz="914400">
              <a:defRPr>
                <a:solidFill>
                  <a:schemeClr val="lt1"/>
                </a:solidFill>
              </a:defRPr>
            </a:lvl6pPr>
            <a:lvl7pPr marL="2743200" defTabSz="914400">
              <a:defRPr>
                <a:solidFill>
                  <a:schemeClr val="lt1"/>
                </a:solidFill>
              </a:defRPr>
            </a:lvl7pPr>
            <a:lvl8pPr marL="3200400" defTabSz="914400">
              <a:defRPr>
                <a:solidFill>
                  <a:schemeClr val="lt1"/>
                </a:solidFill>
              </a:defRPr>
            </a:lvl8pPr>
            <a:lvl9pPr marL="3657600" defTabSz="914400">
              <a:defRPr>
                <a:solidFill>
                  <a:schemeClr val="lt1"/>
                </a:solidFill>
              </a:defRPr>
            </a:lvl9pPr>
          </a:lstStyle>
          <a:p>
            <a:pPr algn="l"/>
            <a:r>
              <a:rPr lang="en-US" sz="1568"/>
              <a:t>BizTalk</a:t>
            </a:r>
            <a:br>
              <a:rPr lang="en-US" sz="1568"/>
            </a:br>
            <a:r>
              <a:rPr lang="en-US" sz="1568"/>
              <a:t>Server</a:t>
            </a:r>
            <a:br>
              <a:rPr lang="en-US" sz="1568"/>
            </a:br>
            <a:r>
              <a:rPr lang="en-US" sz="1568"/>
              <a:t>Connector</a:t>
            </a:r>
          </a:p>
        </p:txBody>
      </p:sp>
      <p:sp>
        <p:nvSpPr>
          <p:cNvPr id="153" name="Freeform 13"/>
          <p:cNvSpPr>
            <a:spLocks noChangeAspect="1" noEditPoints="1"/>
          </p:cNvSpPr>
          <p:nvPr/>
        </p:nvSpPr>
        <p:spPr bwMode="auto">
          <a:xfrm>
            <a:off x="6669996" y="2615858"/>
            <a:ext cx="739612" cy="452436"/>
          </a:xfrm>
          <a:custGeom>
            <a:avLst/>
            <a:gdLst>
              <a:gd name="T0" fmla="*/ 257 w 462"/>
              <a:gd name="T1" fmla="*/ 14 h 294"/>
              <a:gd name="T2" fmla="*/ 231 w 462"/>
              <a:gd name="T3" fmla="*/ 14 h 294"/>
              <a:gd name="T4" fmla="*/ 0 w 462"/>
              <a:gd name="T5" fmla="*/ 0 h 294"/>
              <a:gd name="T6" fmla="*/ 377 w 462"/>
              <a:gd name="T7" fmla="*/ 39 h 294"/>
              <a:gd name="T8" fmla="*/ 342 w 462"/>
              <a:gd name="T9" fmla="*/ 39 h 294"/>
              <a:gd name="T10" fmla="*/ 102 w 462"/>
              <a:gd name="T11" fmla="*/ 26 h 294"/>
              <a:gd name="T12" fmla="*/ 0 w 462"/>
              <a:gd name="T13" fmla="*/ 39 h 294"/>
              <a:gd name="T14" fmla="*/ 437 w 462"/>
              <a:gd name="T15" fmla="*/ 65 h 294"/>
              <a:gd name="T16" fmla="*/ 283 w 462"/>
              <a:gd name="T17" fmla="*/ 51 h 294"/>
              <a:gd name="T18" fmla="*/ 25 w 462"/>
              <a:gd name="T19" fmla="*/ 65 h 294"/>
              <a:gd name="T20" fmla="*/ 45 w 462"/>
              <a:gd name="T21" fmla="*/ 58 h 294"/>
              <a:gd name="T22" fmla="*/ 147 w 462"/>
              <a:gd name="T23" fmla="*/ 58 h 294"/>
              <a:gd name="T24" fmla="*/ 437 w 462"/>
              <a:gd name="T25" fmla="*/ 76 h 294"/>
              <a:gd name="T26" fmla="*/ 321 w 462"/>
              <a:gd name="T27" fmla="*/ 80 h 294"/>
              <a:gd name="T28" fmla="*/ 128 w 462"/>
              <a:gd name="T29" fmla="*/ 76 h 294"/>
              <a:gd name="T30" fmla="*/ 25 w 462"/>
              <a:gd name="T31" fmla="*/ 90 h 294"/>
              <a:gd name="T32" fmla="*/ 399 w 462"/>
              <a:gd name="T33" fmla="*/ 115 h 294"/>
              <a:gd name="T34" fmla="*/ 321 w 462"/>
              <a:gd name="T35" fmla="*/ 115 h 294"/>
              <a:gd name="T36" fmla="*/ 328 w 462"/>
              <a:gd name="T37" fmla="*/ 102 h 294"/>
              <a:gd name="T38" fmla="*/ 64 w 462"/>
              <a:gd name="T39" fmla="*/ 102 h 294"/>
              <a:gd name="T40" fmla="*/ 399 w 462"/>
              <a:gd name="T41" fmla="*/ 127 h 294"/>
              <a:gd name="T42" fmla="*/ 321 w 462"/>
              <a:gd name="T43" fmla="*/ 127 h 294"/>
              <a:gd name="T44" fmla="*/ 383 w 462"/>
              <a:gd name="T45" fmla="*/ 127 h 294"/>
              <a:gd name="T46" fmla="*/ 128 w 462"/>
              <a:gd name="T47" fmla="*/ 141 h 294"/>
              <a:gd name="T48" fmla="*/ 206 w 462"/>
              <a:gd name="T49" fmla="*/ 127 h 294"/>
              <a:gd name="T50" fmla="*/ 45 w 462"/>
              <a:gd name="T51" fmla="*/ 134 h 294"/>
              <a:gd name="T52" fmla="*/ 399 w 462"/>
              <a:gd name="T53" fmla="*/ 166 h 294"/>
              <a:gd name="T54" fmla="*/ 257 w 462"/>
              <a:gd name="T55" fmla="*/ 166 h 294"/>
              <a:gd name="T56" fmla="*/ 369 w 462"/>
              <a:gd name="T57" fmla="*/ 166 h 294"/>
              <a:gd name="T58" fmla="*/ 0 w 462"/>
              <a:gd name="T59" fmla="*/ 152 h 294"/>
              <a:gd name="T60" fmla="*/ 102 w 462"/>
              <a:gd name="T61" fmla="*/ 152 h 294"/>
              <a:gd name="T62" fmla="*/ 399 w 462"/>
              <a:gd name="T63" fmla="*/ 191 h 294"/>
              <a:gd name="T64" fmla="*/ 431 w 462"/>
              <a:gd name="T65" fmla="*/ 185 h 294"/>
              <a:gd name="T66" fmla="*/ 321 w 462"/>
              <a:gd name="T67" fmla="*/ 191 h 294"/>
              <a:gd name="T68" fmla="*/ 0 w 462"/>
              <a:gd name="T69" fmla="*/ 178 h 294"/>
              <a:gd name="T70" fmla="*/ 10 w 462"/>
              <a:gd name="T71" fmla="*/ 260 h 294"/>
              <a:gd name="T72" fmla="*/ 56 w 462"/>
              <a:gd name="T73" fmla="*/ 248 h 294"/>
              <a:gd name="T74" fmla="*/ 81 w 462"/>
              <a:gd name="T75" fmla="*/ 287 h 294"/>
              <a:gd name="T76" fmla="*/ 138 w 462"/>
              <a:gd name="T77" fmla="*/ 264 h 294"/>
              <a:gd name="T78" fmla="*/ 116 w 462"/>
              <a:gd name="T79" fmla="*/ 253 h 294"/>
              <a:gd name="T80" fmla="*/ 185 w 462"/>
              <a:gd name="T81" fmla="*/ 264 h 294"/>
              <a:gd name="T82" fmla="*/ 163 w 462"/>
              <a:gd name="T83" fmla="*/ 253 h 294"/>
              <a:gd name="T84" fmla="*/ 219 w 462"/>
              <a:gd name="T85" fmla="*/ 294 h 294"/>
              <a:gd name="T86" fmla="*/ 240 w 462"/>
              <a:gd name="T87" fmla="*/ 278 h 294"/>
              <a:gd name="T88" fmla="*/ 253 w 462"/>
              <a:gd name="T89" fmla="*/ 269 h 294"/>
              <a:gd name="T90" fmla="*/ 284 w 462"/>
              <a:gd name="T91" fmla="*/ 262 h 294"/>
              <a:gd name="T92" fmla="*/ 302 w 462"/>
              <a:gd name="T93" fmla="*/ 293 h 294"/>
              <a:gd name="T94" fmla="*/ 300 w 462"/>
              <a:gd name="T95" fmla="*/ 234 h 294"/>
              <a:gd name="T96" fmla="*/ 322 w 462"/>
              <a:gd name="T97" fmla="*/ 229 h 294"/>
              <a:gd name="T98" fmla="*/ 322 w 462"/>
              <a:gd name="T99" fmla="*/ 292 h 294"/>
              <a:gd name="T100" fmla="*/ 364 w 462"/>
              <a:gd name="T101" fmla="*/ 269 h 294"/>
              <a:gd name="T102" fmla="*/ 398 w 462"/>
              <a:gd name="T103" fmla="*/ 252 h 294"/>
              <a:gd name="T104" fmla="*/ 386 w 462"/>
              <a:gd name="T105" fmla="*/ 253 h 294"/>
              <a:gd name="T106" fmla="*/ 440 w 462"/>
              <a:gd name="T107" fmla="*/ 264 h 294"/>
              <a:gd name="T108" fmla="*/ 453 w 462"/>
              <a:gd name="T109" fmla="*/ 2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2" h="294">
                <a:moveTo>
                  <a:pt x="462" y="14"/>
                </a:moveTo>
                <a:cubicBezTo>
                  <a:pt x="385" y="14"/>
                  <a:pt x="385" y="14"/>
                  <a:pt x="385" y="14"/>
                </a:cubicBezTo>
                <a:cubicBezTo>
                  <a:pt x="390" y="0"/>
                  <a:pt x="390" y="0"/>
                  <a:pt x="390" y="0"/>
                </a:cubicBezTo>
                <a:cubicBezTo>
                  <a:pt x="462" y="0"/>
                  <a:pt x="462" y="0"/>
                  <a:pt x="462" y="0"/>
                </a:cubicBezTo>
                <a:cubicBezTo>
                  <a:pt x="462" y="14"/>
                  <a:pt x="462" y="14"/>
                  <a:pt x="462" y="14"/>
                </a:cubicBezTo>
                <a:cubicBezTo>
                  <a:pt x="462" y="14"/>
                  <a:pt x="462" y="14"/>
                  <a:pt x="462" y="14"/>
                </a:cubicBezTo>
                <a:close/>
                <a:moveTo>
                  <a:pt x="257" y="14"/>
                </a:moveTo>
                <a:cubicBezTo>
                  <a:pt x="257" y="14"/>
                  <a:pt x="333" y="14"/>
                  <a:pt x="333" y="14"/>
                </a:cubicBezTo>
                <a:cubicBezTo>
                  <a:pt x="329" y="0"/>
                  <a:pt x="329" y="0"/>
                  <a:pt x="329" y="0"/>
                </a:cubicBezTo>
                <a:cubicBezTo>
                  <a:pt x="257" y="0"/>
                  <a:pt x="257" y="0"/>
                  <a:pt x="257" y="0"/>
                </a:cubicBezTo>
                <a:cubicBezTo>
                  <a:pt x="257" y="0"/>
                  <a:pt x="257" y="14"/>
                  <a:pt x="257" y="14"/>
                </a:cubicBezTo>
                <a:close/>
                <a:moveTo>
                  <a:pt x="102" y="0"/>
                </a:moveTo>
                <a:cubicBezTo>
                  <a:pt x="102" y="0"/>
                  <a:pt x="102" y="14"/>
                  <a:pt x="102" y="14"/>
                </a:cubicBezTo>
                <a:cubicBezTo>
                  <a:pt x="231" y="14"/>
                  <a:pt x="231" y="14"/>
                  <a:pt x="231" y="14"/>
                </a:cubicBezTo>
                <a:cubicBezTo>
                  <a:pt x="223" y="5"/>
                  <a:pt x="212" y="1"/>
                  <a:pt x="201" y="0"/>
                </a:cubicBezTo>
                <a:cubicBezTo>
                  <a:pt x="102" y="0"/>
                  <a:pt x="102" y="0"/>
                  <a:pt x="102" y="0"/>
                </a:cubicBezTo>
                <a:cubicBezTo>
                  <a:pt x="102" y="0"/>
                  <a:pt x="102" y="0"/>
                  <a:pt x="102" y="0"/>
                </a:cubicBezTo>
                <a:close/>
                <a:moveTo>
                  <a:pt x="0" y="14"/>
                </a:moveTo>
                <a:cubicBezTo>
                  <a:pt x="90" y="14"/>
                  <a:pt x="90" y="14"/>
                  <a:pt x="90" y="14"/>
                </a:cubicBezTo>
                <a:cubicBezTo>
                  <a:pt x="90" y="0"/>
                  <a:pt x="90" y="0"/>
                  <a:pt x="90" y="0"/>
                </a:cubicBezTo>
                <a:cubicBezTo>
                  <a:pt x="0" y="0"/>
                  <a:pt x="0" y="0"/>
                  <a:pt x="0" y="0"/>
                </a:cubicBezTo>
                <a:cubicBezTo>
                  <a:pt x="0" y="14"/>
                  <a:pt x="0" y="14"/>
                  <a:pt x="0" y="14"/>
                </a:cubicBezTo>
                <a:cubicBezTo>
                  <a:pt x="0" y="14"/>
                  <a:pt x="0" y="14"/>
                  <a:pt x="0" y="14"/>
                </a:cubicBezTo>
                <a:close/>
                <a:moveTo>
                  <a:pt x="45" y="7"/>
                </a:moveTo>
                <a:cubicBezTo>
                  <a:pt x="45" y="7"/>
                  <a:pt x="45" y="7"/>
                  <a:pt x="45" y="7"/>
                </a:cubicBezTo>
                <a:moveTo>
                  <a:pt x="462" y="26"/>
                </a:moveTo>
                <a:cubicBezTo>
                  <a:pt x="381" y="26"/>
                  <a:pt x="381" y="26"/>
                  <a:pt x="381" y="26"/>
                </a:cubicBezTo>
                <a:cubicBezTo>
                  <a:pt x="377" y="39"/>
                  <a:pt x="377" y="39"/>
                  <a:pt x="377" y="39"/>
                </a:cubicBezTo>
                <a:cubicBezTo>
                  <a:pt x="462" y="39"/>
                  <a:pt x="462" y="39"/>
                  <a:pt x="462" y="39"/>
                </a:cubicBezTo>
                <a:cubicBezTo>
                  <a:pt x="462" y="26"/>
                  <a:pt x="462" y="26"/>
                  <a:pt x="462" y="26"/>
                </a:cubicBezTo>
                <a:cubicBezTo>
                  <a:pt x="462" y="26"/>
                  <a:pt x="462" y="26"/>
                  <a:pt x="462" y="26"/>
                </a:cubicBezTo>
                <a:close/>
                <a:moveTo>
                  <a:pt x="338" y="26"/>
                </a:moveTo>
                <a:cubicBezTo>
                  <a:pt x="257" y="26"/>
                  <a:pt x="257" y="26"/>
                  <a:pt x="257" y="26"/>
                </a:cubicBezTo>
                <a:cubicBezTo>
                  <a:pt x="257" y="39"/>
                  <a:pt x="257" y="39"/>
                  <a:pt x="257" y="39"/>
                </a:cubicBezTo>
                <a:cubicBezTo>
                  <a:pt x="342" y="39"/>
                  <a:pt x="342" y="39"/>
                  <a:pt x="342" y="39"/>
                </a:cubicBezTo>
                <a:cubicBezTo>
                  <a:pt x="338" y="26"/>
                  <a:pt x="338" y="26"/>
                  <a:pt x="338" y="26"/>
                </a:cubicBezTo>
                <a:cubicBezTo>
                  <a:pt x="338" y="26"/>
                  <a:pt x="338" y="26"/>
                  <a:pt x="338" y="26"/>
                </a:cubicBezTo>
                <a:close/>
                <a:moveTo>
                  <a:pt x="102" y="26"/>
                </a:moveTo>
                <a:cubicBezTo>
                  <a:pt x="102" y="39"/>
                  <a:pt x="102" y="39"/>
                  <a:pt x="102" y="39"/>
                </a:cubicBezTo>
                <a:cubicBezTo>
                  <a:pt x="245" y="39"/>
                  <a:pt x="245" y="39"/>
                  <a:pt x="245" y="39"/>
                </a:cubicBezTo>
                <a:cubicBezTo>
                  <a:pt x="245" y="34"/>
                  <a:pt x="243" y="30"/>
                  <a:pt x="241" y="26"/>
                </a:cubicBezTo>
                <a:cubicBezTo>
                  <a:pt x="102" y="26"/>
                  <a:pt x="102" y="26"/>
                  <a:pt x="102" y="26"/>
                </a:cubicBezTo>
                <a:cubicBezTo>
                  <a:pt x="102" y="26"/>
                  <a:pt x="102" y="26"/>
                  <a:pt x="102" y="26"/>
                </a:cubicBezTo>
                <a:close/>
                <a:moveTo>
                  <a:pt x="0" y="39"/>
                </a:moveTo>
                <a:cubicBezTo>
                  <a:pt x="90" y="39"/>
                  <a:pt x="90" y="39"/>
                  <a:pt x="90" y="39"/>
                </a:cubicBezTo>
                <a:cubicBezTo>
                  <a:pt x="90" y="26"/>
                  <a:pt x="90" y="26"/>
                  <a:pt x="90" y="26"/>
                </a:cubicBezTo>
                <a:cubicBezTo>
                  <a:pt x="0" y="26"/>
                  <a:pt x="0" y="26"/>
                  <a:pt x="0" y="26"/>
                </a:cubicBezTo>
                <a:cubicBezTo>
                  <a:pt x="0" y="39"/>
                  <a:pt x="0" y="39"/>
                  <a:pt x="0" y="39"/>
                </a:cubicBezTo>
                <a:cubicBezTo>
                  <a:pt x="0" y="39"/>
                  <a:pt x="0" y="39"/>
                  <a:pt x="0" y="39"/>
                </a:cubicBezTo>
                <a:close/>
                <a:moveTo>
                  <a:pt x="45" y="32"/>
                </a:moveTo>
                <a:cubicBezTo>
                  <a:pt x="45" y="32"/>
                  <a:pt x="45" y="32"/>
                  <a:pt x="45" y="32"/>
                </a:cubicBezTo>
                <a:moveTo>
                  <a:pt x="437" y="65"/>
                </a:moveTo>
                <a:cubicBezTo>
                  <a:pt x="437" y="51"/>
                  <a:pt x="437" y="51"/>
                  <a:pt x="437" y="51"/>
                </a:cubicBezTo>
                <a:cubicBezTo>
                  <a:pt x="372" y="51"/>
                  <a:pt x="372" y="51"/>
                  <a:pt x="372" y="51"/>
                </a:cubicBezTo>
                <a:cubicBezTo>
                  <a:pt x="368" y="65"/>
                  <a:pt x="368" y="65"/>
                  <a:pt x="368" y="65"/>
                </a:cubicBezTo>
                <a:cubicBezTo>
                  <a:pt x="437" y="65"/>
                  <a:pt x="437" y="65"/>
                  <a:pt x="437" y="65"/>
                </a:cubicBezTo>
                <a:cubicBezTo>
                  <a:pt x="437" y="65"/>
                  <a:pt x="437" y="65"/>
                  <a:pt x="437" y="65"/>
                </a:cubicBezTo>
                <a:close/>
                <a:moveTo>
                  <a:pt x="283" y="51"/>
                </a:moveTo>
                <a:cubicBezTo>
                  <a:pt x="283" y="65"/>
                  <a:pt x="283" y="65"/>
                  <a:pt x="283" y="65"/>
                </a:cubicBezTo>
                <a:cubicBezTo>
                  <a:pt x="351" y="65"/>
                  <a:pt x="351" y="65"/>
                  <a:pt x="351" y="65"/>
                </a:cubicBezTo>
                <a:cubicBezTo>
                  <a:pt x="346" y="51"/>
                  <a:pt x="346" y="51"/>
                  <a:pt x="346" y="51"/>
                </a:cubicBezTo>
                <a:cubicBezTo>
                  <a:pt x="283" y="51"/>
                  <a:pt x="283" y="51"/>
                  <a:pt x="283" y="51"/>
                </a:cubicBezTo>
                <a:cubicBezTo>
                  <a:pt x="283" y="51"/>
                  <a:pt x="283" y="51"/>
                  <a:pt x="283" y="51"/>
                </a:cubicBezTo>
                <a:close/>
                <a:moveTo>
                  <a:pt x="205" y="51"/>
                </a:moveTo>
                <a:cubicBezTo>
                  <a:pt x="205" y="65"/>
                  <a:pt x="205" y="65"/>
                  <a:pt x="205" y="65"/>
                </a:cubicBezTo>
                <a:cubicBezTo>
                  <a:pt x="244" y="65"/>
                  <a:pt x="244" y="65"/>
                  <a:pt x="244" y="65"/>
                </a:cubicBezTo>
                <a:cubicBezTo>
                  <a:pt x="246" y="61"/>
                  <a:pt x="246" y="56"/>
                  <a:pt x="246" y="51"/>
                </a:cubicBezTo>
                <a:cubicBezTo>
                  <a:pt x="205" y="51"/>
                  <a:pt x="205" y="51"/>
                  <a:pt x="205" y="51"/>
                </a:cubicBezTo>
                <a:cubicBezTo>
                  <a:pt x="205" y="51"/>
                  <a:pt x="205" y="51"/>
                  <a:pt x="205" y="51"/>
                </a:cubicBezTo>
                <a:close/>
                <a:moveTo>
                  <a:pt x="25" y="65"/>
                </a:moveTo>
                <a:cubicBezTo>
                  <a:pt x="64" y="65"/>
                  <a:pt x="64" y="65"/>
                  <a:pt x="64" y="65"/>
                </a:cubicBezTo>
                <a:cubicBezTo>
                  <a:pt x="64" y="51"/>
                  <a:pt x="64" y="51"/>
                  <a:pt x="64" y="51"/>
                </a:cubicBezTo>
                <a:cubicBezTo>
                  <a:pt x="25" y="51"/>
                  <a:pt x="25" y="51"/>
                  <a:pt x="25" y="51"/>
                </a:cubicBezTo>
                <a:cubicBezTo>
                  <a:pt x="25" y="65"/>
                  <a:pt x="25" y="65"/>
                  <a:pt x="25" y="65"/>
                </a:cubicBezTo>
                <a:cubicBezTo>
                  <a:pt x="25" y="65"/>
                  <a:pt x="25" y="65"/>
                  <a:pt x="25" y="65"/>
                </a:cubicBezTo>
                <a:close/>
                <a:moveTo>
                  <a:pt x="45" y="58"/>
                </a:moveTo>
                <a:cubicBezTo>
                  <a:pt x="45" y="58"/>
                  <a:pt x="45" y="58"/>
                  <a:pt x="45" y="58"/>
                </a:cubicBezTo>
                <a:moveTo>
                  <a:pt x="128" y="65"/>
                </a:moveTo>
                <a:cubicBezTo>
                  <a:pt x="167" y="65"/>
                  <a:pt x="167" y="65"/>
                  <a:pt x="167" y="65"/>
                </a:cubicBezTo>
                <a:cubicBezTo>
                  <a:pt x="167" y="51"/>
                  <a:pt x="167" y="51"/>
                  <a:pt x="167" y="51"/>
                </a:cubicBezTo>
                <a:cubicBezTo>
                  <a:pt x="128" y="51"/>
                  <a:pt x="128" y="51"/>
                  <a:pt x="128" y="51"/>
                </a:cubicBezTo>
                <a:cubicBezTo>
                  <a:pt x="128" y="65"/>
                  <a:pt x="128" y="65"/>
                  <a:pt x="128" y="65"/>
                </a:cubicBezTo>
                <a:cubicBezTo>
                  <a:pt x="128" y="65"/>
                  <a:pt x="128" y="65"/>
                  <a:pt x="128" y="65"/>
                </a:cubicBezTo>
                <a:close/>
                <a:moveTo>
                  <a:pt x="147" y="58"/>
                </a:moveTo>
                <a:cubicBezTo>
                  <a:pt x="147" y="58"/>
                  <a:pt x="147" y="58"/>
                  <a:pt x="147" y="58"/>
                </a:cubicBezTo>
                <a:moveTo>
                  <a:pt x="324" y="90"/>
                </a:moveTo>
                <a:cubicBezTo>
                  <a:pt x="396" y="90"/>
                  <a:pt x="396" y="90"/>
                  <a:pt x="396" y="90"/>
                </a:cubicBezTo>
                <a:cubicBezTo>
                  <a:pt x="399" y="80"/>
                  <a:pt x="399" y="80"/>
                  <a:pt x="399" y="80"/>
                </a:cubicBezTo>
                <a:cubicBezTo>
                  <a:pt x="399" y="90"/>
                  <a:pt x="399" y="90"/>
                  <a:pt x="399" y="90"/>
                </a:cubicBezTo>
                <a:cubicBezTo>
                  <a:pt x="437" y="90"/>
                  <a:pt x="437" y="90"/>
                  <a:pt x="437" y="90"/>
                </a:cubicBezTo>
                <a:cubicBezTo>
                  <a:pt x="437" y="76"/>
                  <a:pt x="437" y="76"/>
                  <a:pt x="437" y="76"/>
                </a:cubicBezTo>
                <a:cubicBezTo>
                  <a:pt x="364" y="76"/>
                  <a:pt x="364" y="76"/>
                  <a:pt x="364" y="76"/>
                </a:cubicBezTo>
                <a:cubicBezTo>
                  <a:pt x="360" y="89"/>
                  <a:pt x="360" y="89"/>
                  <a:pt x="360" y="89"/>
                </a:cubicBezTo>
                <a:cubicBezTo>
                  <a:pt x="355" y="76"/>
                  <a:pt x="355" y="76"/>
                  <a:pt x="355" y="76"/>
                </a:cubicBezTo>
                <a:cubicBezTo>
                  <a:pt x="283" y="76"/>
                  <a:pt x="283" y="76"/>
                  <a:pt x="283" y="76"/>
                </a:cubicBezTo>
                <a:cubicBezTo>
                  <a:pt x="283" y="90"/>
                  <a:pt x="283" y="90"/>
                  <a:pt x="283" y="90"/>
                </a:cubicBezTo>
                <a:cubicBezTo>
                  <a:pt x="321" y="90"/>
                  <a:pt x="321" y="90"/>
                  <a:pt x="321" y="90"/>
                </a:cubicBezTo>
                <a:cubicBezTo>
                  <a:pt x="321" y="80"/>
                  <a:pt x="321" y="80"/>
                  <a:pt x="321" y="80"/>
                </a:cubicBezTo>
                <a:cubicBezTo>
                  <a:pt x="324" y="90"/>
                  <a:pt x="324" y="90"/>
                  <a:pt x="324" y="90"/>
                </a:cubicBezTo>
                <a:cubicBezTo>
                  <a:pt x="324" y="90"/>
                  <a:pt x="324" y="90"/>
                  <a:pt x="324" y="90"/>
                </a:cubicBezTo>
                <a:close/>
                <a:moveTo>
                  <a:pt x="128" y="90"/>
                </a:moveTo>
                <a:cubicBezTo>
                  <a:pt x="228" y="90"/>
                  <a:pt x="228" y="90"/>
                  <a:pt x="228" y="90"/>
                </a:cubicBezTo>
                <a:cubicBezTo>
                  <a:pt x="232" y="86"/>
                  <a:pt x="236" y="81"/>
                  <a:pt x="239" y="76"/>
                </a:cubicBezTo>
                <a:cubicBezTo>
                  <a:pt x="239" y="76"/>
                  <a:pt x="239" y="76"/>
                  <a:pt x="239" y="76"/>
                </a:cubicBezTo>
                <a:cubicBezTo>
                  <a:pt x="128" y="76"/>
                  <a:pt x="128" y="76"/>
                  <a:pt x="128" y="76"/>
                </a:cubicBezTo>
                <a:cubicBezTo>
                  <a:pt x="128" y="90"/>
                  <a:pt x="128" y="90"/>
                  <a:pt x="128" y="90"/>
                </a:cubicBezTo>
                <a:close/>
                <a:moveTo>
                  <a:pt x="25" y="90"/>
                </a:moveTo>
                <a:cubicBezTo>
                  <a:pt x="64" y="90"/>
                  <a:pt x="64" y="90"/>
                  <a:pt x="64" y="90"/>
                </a:cubicBezTo>
                <a:cubicBezTo>
                  <a:pt x="64" y="76"/>
                  <a:pt x="64" y="76"/>
                  <a:pt x="64" y="76"/>
                </a:cubicBezTo>
                <a:cubicBezTo>
                  <a:pt x="25" y="76"/>
                  <a:pt x="25" y="76"/>
                  <a:pt x="25" y="76"/>
                </a:cubicBezTo>
                <a:cubicBezTo>
                  <a:pt x="25" y="90"/>
                  <a:pt x="25" y="90"/>
                  <a:pt x="25" y="90"/>
                </a:cubicBezTo>
                <a:cubicBezTo>
                  <a:pt x="25" y="90"/>
                  <a:pt x="25" y="90"/>
                  <a:pt x="25" y="90"/>
                </a:cubicBezTo>
                <a:close/>
                <a:moveTo>
                  <a:pt x="45" y="83"/>
                </a:moveTo>
                <a:cubicBezTo>
                  <a:pt x="45" y="83"/>
                  <a:pt x="45" y="83"/>
                  <a:pt x="45" y="83"/>
                </a:cubicBezTo>
                <a:moveTo>
                  <a:pt x="399" y="115"/>
                </a:moveTo>
                <a:cubicBezTo>
                  <a:pt x="437" y="115"/>
                  <a:pt x="437" y="115"/>
                  <a:pt x="437" y="115"/>
                </a:cubicBezTo>
                <a:cubicBezTo>
                  <a:pt x="437" y="102"/>
                  <a:pt x="437" y="102"/>
                  <a:pt x="437" y="102"/>
                </a:cubicBezTo>
                <a:cubicBezTo>
                  <a:pt x="399" y="102"/>
                  <a:pt x="399" y="102"/>
                  <a:pt x="399" y="102"/>
                </a:cubicBezTo>
                <a:cubicBezTo>
                  <a:pt x="399" y="115"/>
                  <a:pt x="399" y="115"/>
                  <a:pt x="399" y="115"/>
                </a:cubicBezTo>
                <a:cubicBezTo>
                  <a:pt x="399" y="115"/>
                  <a:pt x="399" y="115"/>
                  <a:pt x="399" y="115"/>
                </a:cubicBezTo>
                <a:close/>
                <a:moveTo>
                  <a:pt x="418" y="109"/>
                </a:moveTo>
                <a:cubicBezTo>
                  <a:pt x="418" y="109"/>
                  <a:pt x="418" y="109"/>
                  <a:pt x="418" y="109"/>
                </a:cubicBezTo>
                <a:moveTo>
                  <a:pt x="321" y="102"/>
                </a:moveTo>
                <a:cubicBezTo>
                  <a:pt x="283" y="102"/>
                  <a:pt x="283" y="102"/>
                  <a:pt x="283" y="102"/>
                </a:cubicBezTo>
                <a:cubicBezTo>
                  <a:pt x="283" y="115"/>
                  <a:pt x="283" y="115"/>
                  <a:pt x="283" y="115"/>
                </a:cubicBezTo>
                <a:cubicBezTo>
                  <a:pt x="321" y="115"/>
                  <a:pt x="321" y="115"/>
                  <a:pt x="321" y="115"/>
                </a:cubicBezTo>
                <a:cubicBezTo>
                  <a:pt x="321" y="115"/>
                  <a:pt x="321" y="102"/>
                  <a:pt x="321" y="102"/>
                </a:cubicBezTo>
                <a:close/>
                <a:moveTo>
                  <a:pt x="328" y="102"/>
                </a:moveTo>
                <a:cubicBezTo>
                  <a:pt x="333" y="115"/>
                  <a:pt x="333" y="115"/>
                  <a:pt x="333" y="115"/>
                </a:cubicBezTo>
                <a:cubicBezTo>
                  <a:pt x="387" y="115"/>
                  <a:pt x="387" y="115"/>
                  <a:pt x="387" y="115"/>
                </a:cubicBezTo>
                <a:cubicBezTo>
                  <a:pt x="387" y="115"/>
                  <a:pt x="391" y="102"/>
                  <a:pt x="391" y="102"/>
                </a:cubicBezTo>
                <a:cubicBezTo>
                  <a:pt x="328" y="102"/>
                  <a:pt x="328" y="102"/>
                  <a:pt x="328" y="102"/>
                </a:cubicBezTo>
                <a:cubicBezTo>
                  <a:pt x="328" y="102"/>
                  <a:pt x="328" y="102"/>
                  <a:pt x="328" y="102"/>
                </a:cubicBezTo>
                <a:close/>
                <a:moveTo>
                  <a:pt x="128" y="115"/>
                </a:moveTo>
                <a:cubicBezTo>
                  <a:pt x="128" y="115"/>
                  <a:pt x="240" y="115"/>
                  <a:pt x="239" y="115"/>
                </a:cubicBezTo>
                <a:cubicBezTo>
                  <a:pt x="236" y="111"/>
                  <a:pt x="232" y="106"/>
                  <a:pt x="227" y="102"/>
                </a:cubicBezTo>
                <a:cubicBezTo>
                  <a:pt x="128" y="102"/>
                  <a:pt x="128" y="102"/>
                  <a:pt x="128" y="102"/>
                </a:cubicBezTo>
                <a:cubicBezTo>
                  <a:pt x="128" y="115"/>
                  <a:pt x="128" y="115"/>
                  <a:pt x="128" y="115"/>
                </a:cubicBezTo>
                <a:close/>
                <a:moveTo>
                  <a:pt x="64" y="115"/>
                </a:moveTo>
                <a:cubicBezTo>
                  <a:pt x="64" y="102"/>
                  <a:pt x="64" y="102"/>
                  <a:pt x="64" y="102"/>
                </a:cubicBezTo>
                <a:cubicBezTo>
                  <a:pt x="26" y="102"/>
                  <a:pt x="26" y="102"/>
                  <a:pt x="26" y="102"/>
                </a:cubicBezTo>
                <a:cubicBezTo>
                  <a:pt x="26" y="115"/>
                  <a:pt x="26" y="115"/>
                  <a:pt x="26" y="115"/>
                </a:cubicBezTo>
                <a:cubicBezTo>
                  <a:pt x="26" y="115"/>
                  <a:pt x="64" y="115"/>
                  <a:pt x="64" y="115"/>
                </a:cubicBezTo>
                <a:close/>
                <a:moveTo>
                  <a:pt x="399" y="141"/>
                </a:moveTo>
                <a:cubicBezTo>
                  <a:pt x="437" y="141"/>
                  <a:pt x="437" y="141"/>
                  <a:pt x="437" y="141"/>
                </a:cubicBezTo>
                <a:cubicBezTo>
                  <a:pt x="437" y="127"/>
                  <a:pt x="437" y="127"/>
                  <a:pt x="437" y="127"/>
                </a:cubicBezTo>
                <a:cubicBezTo>
                  <a:pt x="399" y="127"/>
                  <a:pt x="399" y="127"/>
                  <a:pt x="399" y="127"/>
                </a:cubicBezTo>
                <a:cubicBezTo>
                  <a:pt x="399" y="141"/>
                  <a:pt x="399" y="141"/>
                  <a:pt x="399" y="141"/>
                </a:cubicBezTo>
                <a:cubicBezTo>
                  <a:pt x="399" y="141"/>
                  <a:pt x="399" y="141"/>
                  <a:pt x="399" y="141"/>
                </a:cubicBezTo>
                <a:close/>
                <a:moveTo>
                  <a:pt x="418" y="134"/>
                </a:moveTo>
                <a:cubicBezTo>
                  <a:pt x="418" y="134"/>
                  <a:pt x="418" y="134"/>
                  <a:pt x="418" y="134"/>
                </a:cubicBezTo>
                <a:moveTo>
                  <a:pt x="283" y="141"/>
                </a:moveTo>
                <a:cubicBezTo>
                  <a:pt x="321" y="141"/>
                  <a:pt x="321" y="141"/>
                  <a:pt x="321" y="141"/>
                </a:cubicBezTo>
                <a:cubicBezTo>
                  <a:pt x="321" y="127"/>
                  <a:pt x="321" y="127"/>
                  <a:pt x="321" y="127"/>
                </a:cubicBezTo>
                <a:cubicBezTo>
                  <a:pt x="283" y="127"/>
                  <a:pt x="283" y="127"/>
                  <a:pt x="283" y="127"/>
                </a:cubicBezTo>
                <a:cubicBezTo>
                  <a:pt x="283" y="141"/>
                  <a:pt x="283" y="141"/>
                  <a:pt x="283" y="141"/>
                </a:cubicBezTo>
                <a:cubicBezTo>
                  <a:pt x="283" y="141"/>
                  <a:pt x="283" y="141"/>
                  <a:pt x="283" y="141"/>
                </a:cubicBezTo>
                <a:close/>
                <a:moveTo>
                  <a:pt x="302" y="134"/>
                </a:moveTo>
                <a:cubicBezTo>
                  <a:pt x="302" y="134"/>
                  <a:pt x="302" y="134"/>
                  <a:pt x="302" y="134"/>
                </a:cubicBezTo>
                <a:moveTo>
                  <a:pt x="378" y="141"/>
                </a:moveTo>
                <a:cubicBezTo>
                  <a:pt x="378" y="141"/>
                  <a:pt x="383" y="127"/>
                  <a:pt x="383" y="127"/>
                </a:cubicBezTo>
                <a:cubicBezTo>
                  <a:pt x="337" y="127"/>
                  <a:pt x="337" y="127"/>
                  <a:pt x="337" y="127"/>
                </a:cubicBezTo>
                <a:cubicBezTo>
                  <a:pt x="342" y="141"/>
                  <a:pt x="342" y="141"/>
                  <a:pt x="342" y="141"/>
                </a:cubicBezTo>
                <a:cubicBezTo>
                  <a:pt x="378" y="141"/>
                  <a:pt x="378" y="141"/>
                  <a:pt x="378" y="141"/>
                </a:cubicBezTo>
                <a:close/>
                <a:moveTo>
                  <a:pt x="167" y="141"/>
                </a:moveTo>
                <a:cubicBezTo>
                  <a:pt x="167" y="141"/>
                  <a:pt x="167" y="127"/>
                  <a:pt x="167" y="127"/>
                </a:cubicBezTo>
                <a:cubicBezTo>
                  <a:pt x="128" y="127"/>
                  <a:pt x="128" y="127"/>
                  <a:pt x="128" y="127"/>
                </a:cubicBezTo>
                <a:cubicBezTo>
                  <a:pt x="128" y="141"/>
                  <a:pt x="128" y="141"/>
                  <a:pt x="128" y="141"/>
                </a:cubicBezTo>
                <a:cubicBezTo>
                  <a:pt x="128" y="141"/>
                  <a:pt x="167" y="141"/>
                  <a:pt x="167" y="141"/>
                </a:cubicBezTo>
                <a:close/>
                <a:moveTo>
                  <a:pt x="206" y="127"/>
                </a:moveTo>
                <a:cubicBezTo>
                  <a:pt x="206" y="141"/>
                  <a:pt x="206" y="141"/>
                  <a:pt x="206" y="141"/>
                </a:cubicBezTo>
                <a:cubicBezTo>
                  <a:pt x="247" y="141"/>
                  <a:pt x="247" y="141"/>
                  <a:pt x="247" y="141"/>
                </a:cubicBezTo>
                <a:cubicBezTo>
                  <a:pt x="247" y="136"/>
                  <a:pt x="247" y="131"/>
                  <a:pt x="245" y="127"/>
                </a:cubicBezTo>
                <a:cubicBezTo>
                  <a:pt x="206" y="127"/>
                  <a:pt x="206" y="127"/>
                  <a:pt x="206" y="127"/>
                </a:cubicBezTo>
                <a:cubicBezTo>
                  <a:pt x="206" y="127"/>
                  <a:pt x="206" y="127"/>
                  <a:pt x="206" y="127"/>
                </a:cubicBezTo>
                <a:close/>
                <a:moveTo>
                  <a:pt x="26" y="141"/>
                </a:moveTo>
                <a:cubicBezTo>
                  <a:pt x="64" y="141"/>
                  <a:pt x="64" y="141"/>
                  <a:pt x="64" y="141"/>
                </a:cubicBezTo>
                <a:cubicBezTo>
                  <a:pt x="64" y="127"/>
                  <a:pt x="64" y="127"/>
                  <a:pt x="64" y="127"/>
                </a:cubicBezTo>
                <a:cubicBezTo>
                  <a:pt x="26" y="127"/>
                  <a:pt x="26" y="127"/>
                  <a:pt x="26" y="127"/>
                </a:cubicBezTo>
                <a:cubicBezTo>
                  <a:pt x="26" y="141"/>
                  <a:pt x="26" y="141"/>
                  <a:pt x="26" y="141"/>
                </a:cubicBezTo>
                <a:cubicBezTo>
                  <a:pt x="26" y="141"/>
                  <a:pt x="26" y="141"/>
                  <a:pt x="26" y="141"/>
                </a:cubicBezTo>
                <a:close/>
                <a:moveTo>
                  <a:pt x="45" y="134"/>
                </a:moveTo>
                <a:cubicBezTo>
                  <a:pt x="45" y="134"/>
                  <a:pt x="45" y="134"/>
                  <a:pt x="45" y="134"/>
                </a:cubicBezTo>
                <a:moveTo>
                  <a:pt x="399" y="166"/>
                </a:moveTo>
                <a:cubicBezTo>
                  <a:pt x="462" y="166"/>
                  <a:pt x="462" y="166"/>
                  <a:pt x="462" y="166"/>
                </a:cubicBezTo>
                <a:cubicBezTo>
                  <a:pt x="462" y="152"/>
                  <a:pt x="462" y="152"/>
                  <a:pt x="462" y="152"/>
                </a:cubicBezTo>
                <a:cubicBezTo>
                  <a:pt x="399" y="152"/>
                  <a:pt x="399" y="152"/>
                  <a:pt x="399" y="152"/>
                </a:cubicBezTo>
                <a:cubicBezTo>
                  <a:pt x="399" y="166"/>
                  <a:pt x="399" y="166"/>
                  <a:pt x="399" y="166"/>
                </a:cubicBezTo>
                <a:cubicBezTo>
                  <a:pt x="399" y="166"/>
                  <a:pt x="399" y="166"/>
                  <a:pt x="399" y="166"/>
                </a:cubicBezTo>
                <a:close/>
                <a:moveTo>
                  <a:pt x="431" y="159"/>
                </a:moveTo>
                <a:cubicBezTo>
                  <a:pt x="431" y="159"/>
                  <a:pt x="431" y="159"/>
                  <a:pt x="431" y="159"/>
                </a:cubicBezTo>
                <a:moveTo>
                  <a:pt x="257" y="166"/>
                </a:moveTo>
                <a:cubicBezTo>
                  <a:pt x="321" y="166"/>
                  <a:pt x="321" y="166"/>
                  <a:pt x="321" y="166"/>
                </a:cubicBezTo>
                <a:cubicBezTo>
                  <a:pt x="321" y="152"/>
                  <a:pt x="321" y="152"/>
                  <a:pt x="321" y="152"/>
                </a:cubicBezTo>
                <a:cubicBezTo>
                  <a:pt x="257" y="152"/>
                  <a:pt x="257" y="152"/>
                  <a:pt x="257" y="152"/>
                </a:cubicBezTo>
                <a:cubicBezTo>
                  <a:pt x="257" y="166"/>
                  <a:pt x="257" y="166"/>
                  <a:pt x="257" y="166"/>
                </a:cubicBezTo>
                <a:cubicBezTo>
                  <a:pt x="257" y="166"/>
                  <a:pt x="257" y="166"/>
                  <a:pt x="257" y="166"/>
                </a:cubicBezTo>
                <a:close/>
                <a:moveTo>
                  <a:pt x="289" y="159"/>
                </a:moveTo>
                <a:cubicBezTo>
                  <a:pt x="289" y="159"/>
                  <a:pt x="289" y="159"/>
                  <a:pt x="289" y="159"/>
                </a:cubicBezTo>
                <a:moveTo>
                  <a:pt x="374" y="152"/>
                </a:moveTo>
                <a:cubicBezTo>
                  <a:pt x="346" y="152"/>
                  <a:pt x="346" y="152"/>
                  <a:pt x="346" y="152"/>
                </a:cubicBezTo>
                <a:cubicBezTo>
                  <a:pt x="350" y="166"/>
                  <a:pt x="350" y="166"/>
                  <a:pt x="350" y="166"/>
                </a:cubicBezTo>
                <a:cubicBezTo>
                  <a:pt x="369" y="166"/>
                  <a:pt x="369" y="166"/>
                  <a:pt x="369" y="166"/>
                </a:cubicBezTo>
                <a:cubicBezTo>
                  <a:pt x="374" y="152"/>
                  <a:pt x="374" y="152"/>
                  <a:pt x="374" y="152"/>
                </a:cubicBezTo>
                <a:cubicBezTo>
                  <a:pt x="374" y="152"/>
                  <a:pt x="374" y="152"/>
                  <a:pt x="374" y="152"/>
                </a:cubicBezTo>
                <a:close/>
                <a:moveTo>
                  <a:pt x="0" y="152"/>
                </a:moveTo>
                <a:cubicBezTo>
                  <a:pt x="0" y="166"/>
                  <a:pt x="0" y="166"/>
                  <a:pt x="0" y="166"/>
                </a:cubicBezTo>
                <a:cubicBezTo>
                  <a:pt x="90" y="166"/>
                  <a:pt x="90" y="166"/>
                  <a:pt x="90" y="166"/>
                </a:cubicBezTo>
                <a:cubicBezTo>
                  <a:pt x="90" y="152"/>
                  <a:pt x="90" y="152"/>
                  <a:pt x="90" y="152"/>
                </a:cubicBezTo>
                <a:cubicBezTo>
                  <a:pt x="0" y="152"/>
                  <a:pt x="0" y="152"/>
                  <a:pt x="0" y="152"/>
                </a:cubicBezTo>
                <a:close/>
                <a:moveTo>
                  <a:pt x="102" y="152"/>
                </a:moveTo>
                <a:cubicBezTo>
                  <a:pt x="102" y="166"/>
                  <a:pt x="102" y="166"/>
                  <a:pt x="102" y="166"/>
                </a:cubicBezTo>
                <a:cubicBezTo>
                  <a:pt x="240" y="166"/>
                  <a:pt x="240" y="166"/>
                  <a:pt x="240" y="166"/>
                </a:cubicBezTo>
                <a:cubicBezTo>
                  <a:pt x="241" y="166"/>
                  <a:pt x="241" y="166"/>
                  <a:pt x="241" y="166"/>
                </a:cubicBezTo>
                <a:cubicBezTo>
                  <a:pt x="244" y="162"/>
                  <a:pt x="245" y="157"/>
                  <a:pt x="246" y="152"/>
                </a:cubicBezTo>
                <a:cubicBezTo>
                  <a:pt x="102" y="152"/>
                  <a:pt x="102" y="152"/>
                  <a:pt x="102" y="152"/>
                </a:cubicBezTo>
                <a:cubicBezTo>
                  <a:pt x="102" y="152"/>
                  <a:pt x="102" y="152"/>
                  <a:pt x="102" y="152"/>
                </a:cubicBezTo>
                <a:close/>
                <a:moveTo>
                  <a:pt x="365" y="178"/>
                </a:moveTo>
                <a:cubicBezTo>
                  <a:pt x="354" y="178"/>
                  <a:pt x="354" y="178"/>
                  <a:pt x="354" y="178"/>
                </a:cubicBezTo>
                <a:cubicBezTo>
                  <a:pt x="359" y="191"/>
                  <a:pt x="359" y="191"/>
                  <a:pt x="359" y="191"/>
                </a:cubicBezTo>
                <a:cubicBezTo>
                  <a:pt x="361" y="191"/>
                  <a:pt x="361" y="191"/>
                  <a:pt x="361" y="191"/>
                </a:cubicBezTo>
                <a:cubicBezTo>
                  <a:pt x="365" y="178"/>
                  <a:pt x="365" y="178"/>
                  <a:pt x="365" y="178"/>
                </a:cubicBezTo>
                <a:cubicBezTo>
                  <a:pt x="365" y="178"/>
                  <a:pt x="365" y="178"/>
                  <a:pt x="365" y="178"/>
                </a:cubicBezTo>
                <a:close/>
                <a:moveTo>
                  <a:pt x="399" y="191"/>
                </a:moveTo>
                <a:cubicBezTo>
                  <a:pt x="462" y="191"/>
                  <a:pt x="462" y="191"/>
                  <a:pt x="462" y="191"/>
                </a:cubicBezTo>
                <a:cubicBezTo>
                  <a:pt x="462" y="178"/>
                  <a:pt x="462" y="178"/>
                  <a:pt x="462" y="178"/>
                </a:cubicBezTo>
                <a:cubicBezTo>
                  <a:pt x="399" y="178"/>
                  <a:pt x="399" y="178"/>
                  <a:pt x="399" y="178"/>
                </a:cubicBezTo>
                <a:cubicBezTo>
                  <a:pt x="399" y="191"/>
                  <a:pt x="399" y="191"/>
                  <a:pt x="399" y="191"/>
                </a:cubicBezTo>
                <a:cubicBezTo>
                  <a:pt x="399" y="191"/>
                  <a:pt x="399" y="191"/>
                  <a:pt x="399" y="191"/>
                </a:cubicBezTo>
                <a:close/>
                <a:moveTo>
                  <a:pt x="431" y="185"/>
                </a:moveTo>
                <a:cubicBezTo>
                  <a:pt x="431" y="185"/>
                  <a:pt x="431" y="185"/>
                  <a:pt x="431" y="185"/>
                </a:cubicBezTo>
                <a:moveTo>
                  <a:pt x="102" y="191"/>
                </a:moveTo>
                <a:cubicBezTo>
                  <a:pt x="199" y="191"/>
                  <a:pt x="199" y="191"/>
                  <a:pt x="199" y="191"/>
                </a:cubicBezTo>
                <a:cubicBezTo>
                  <a:pt x="212" y="191"/>
                  <a:pt x="223" y="186"/>
                  <a:pt x="232" y="178"/>
                </a:cubicBezTo>
                <a:cubicBezTo>
                  <a:pt x="232" y="178"/>
                  <a:pt x="102" y="178"/>
                  <a:pt x="102" y="178"/>
                </a:cubicBezTo>
                <a:cubicBezTo>
                  <a:pt x="102" y="191"/>
                  <a:pt x="102" y="191"/>
                  <a:pt x="102" y="191"/>
                </a:cubicBezTo>
                <a:moveTo>
                  <a:pt x="257" y="191"/>
                </a:moveTo>
                <a:cubicBezTo>
                  <a:pt x="321" y="191"/>
                  <a:pt x="321" y="191"/>
                  <a:pt x="321" y="191"/>
                </a:cubicBezTo>
                <a:cubicBezTo>
                  <a:pt x="321" y="178"/>
                  <a:pt x="321" y="178"/>
                  <a:pt x="321" y="178"/>
                </a:cubicBezTo>
                <a:cubicBezTo>
                  <a:pt x="257" y="178"/>
                  <a:pt x="257" y="178"/>
                  <a:pt x="257" y="178"/>
                </a:cubicBezTo>
                <a:cubicBezTo>
                  <a:pt x="257" y="191"/>
                  <a:pt x="257" y="191"/>
                  <a:pt x="257" y="191"/>
                </a:cubicBezTo>
                <a:cubicBezTo>
                  <a:pt x="257" y="191"/>
                  <a:pt x="257" y="191"/>
                  <a:pt x="257" y="191"/>
                </a:cubicBezTo>
                <a:close/>
                <a:moveTo>
                  <a:pt x="289" y="185"/>
                </a:moveTo>
                <a:cubicBezTo>
                  <a:pt x="289" y="185"/>
                  <a:pt x="289" y="185"/>
                  <a:pt x="289" y="185"/>
                </a:cubicBezTo>
                <a:moveTo>
                  <a:pt x="0" y="178"/>
                </a:moveTo>
                <a:cubicBezTo>
                  <a:pt x="0" y="191"/>
                  <a:pt x="0" y="191"/>
                  <a:pt x="0" y="191"/>
                </a:cubicBezTo>
                <a:cubicBezTo>
                  <a:pt x="90" y="191"/>
                  <a:pt x="90" y="191"/>
                  <a:pt x="90" y="191"/>
                </a:cubicBezTo>
                <a:cubicBezTo>
                  <a:pt x="90" y="178"/>
                  <a:pt x="90" y="178"/>
                  <a:pt x="90" y="178"/>
                </a:cubicBezTo>
                <a:cubicBezTo>
                  <a:pt x="0" y="178"/>
                  <a:pt x="0" y="178"/>
                  <a:pt x="0" y="178"/>
                </a:cubicBezTo>
                <a:close/>
                <a:moveTo>
                  <a:pt x="48" y="248"/>
                </a:moveTo>
                <a:cubicBezTo>
                  <a:pt x="46" y="237"/>
                  <a:pt x="36" y="235"/>
                  <a:pt x="30" y="235"/>
                </a:cubicBezTo>
                <a:cubicBezTo>
                  <a:pt x="19" y="235"/>
                  <a:pt x="10" y="244"/>
                  <a:pt x="10" y="260"/>
                </a:cubicBezTo>
                <a:cubicBezTo>
                  <a:pt x="10" y="275"/>
                  <a:pt x="15" y="287"/>
                  <a:pt x="31" y="287"/>
                </a:cubicBezTo>
                <a:cubicBezTo>
                  <a:pt x="36" y="287"/>
                  <a:pt x="46" y="284"/>
                  <a:pt x="49" y="269"/>
                </a:cubicBezTo>
                <a:cubicBezTo>
                  <a:pt x="57" y="269"/>
                  <a:pt x="57" y="269"/>
                  <a:pt x="57" y="269"/>
                </a:cubicBezTo>
                <a:cubicBezTo>
                  <a:pt x="53" y="293"/>
                  <a:pt x="34" y="294"/>
                  <a:pt x="29" y="294"/>
                </a:cubicBezTo>
                <a:cubicBezTo>
                  <a:pt x="15" y="294"/>
                  <a:pt x="1" y="285"/>
                  <a:pt x="1" y="260"/>
                </a:cubicBezTo>
                <a:cubicBezTo>
                  <a:pt x="1" y="241"/>
                  <a:pt x="12" y="228"/>
                  <a:pt x="30" y="228"/>
                </a:cubicBezTo>
                <a:cubicBezTo>
                  <a:pt x="47" y="228"/>
                  <a:pt x="55" y="238"/>
                  <a:pt x="56" y="248"/>
                </a:cubicBezTo>
                <a:lnTo>
                  <a:pt x="48" y="248"/>
                </a:lnTo>
                <a:close/>
                <a:moveTo>
                  <a:pt x="81" y="245"/>
                </a:moveTo>
                <a:cubicBezTo>
                  <a:pt x="95" y="245"/>
                  <a:pt x="102" y="257"/>
                  <a:pt x="102" y="269"/>
                </a:cubicBezTo>
                <a:cubicBezTo>
                  <a:pt x="102" y="281"/>
                  <a:pt x="95" y="294"/>
                  <a:pt x="81" y="294"/>
                </a:cubicBezTo>
                <a:cubicBezTo>
                  <a:pt x="66" y="294"/>
                  <a:pt x="59" y="281"/>
                  <a:pt x="59" y="269"/>
                </a:cubicBezTo>
                <a:cubicBezTo>
                  <a:pt x="59" y="257"/>
                  <a:pt x="66" y="245"/>
                  <a:pt x="81" y="245"/>
                </a:cubicBezTo>
                <a:close/>
                <a:moveTo>
                  <a:pt x="81" y="287"/>
                </a:moveTo>
                <a:cubicBezTo>
                  <a:pt x="92" y="287"/>
                  <a:pt x="94" y="276"/>
                  <a:pt x="94" y="269"/>
                </a:cubicBezTo>
                <a:cubicBezTo>
                  <a:pt x="94" y="263"/>
                  <a:pt x="92" y="252"/>
                  <a:pt x="81" y="252"/>
                </a:cubicBezTo>
                <a:cubicBezTo>
                  <a:pt x="69" y="252"/>
                  <a:pt x="67" y="263"/>
                  <a:pt x="67" y="269"/>
                </a:cubicBezTo>
                <a:cubicBezTo>
                  <a:pt x="67" y="276"/>
                  <a:pt x="69" y="287"/>
                  <a:pt x="81" y="287"/>
                </a:cubicBezTo>
                <a:close/>
                <a:moveTo>
                  <a:pt x="146" y="292"/>
                </a:moveTo>
                <a:cubicBezTo>
                  <a:pt x="138" y="292"/>
                  <a:pt x="138" y="292"/>
                  <a:pt x="138" y="292"/>
                </a:cubicBezTo>
                <a:cubicBezTo>
                  <a:pt x="138" y="264"/>
                  <a:pt x="138" y="264"/>
                  <a:pt x="138" y="264"/>
                </a:cubicBezTo>
                <a:cubicBezTo>
                  <a:pt x="138" y="256"/>
                  <a:pt x="136" y="252"/>
                  <a:pt x="128" y="252"/>
                </a:cubicBezTo>
                <a:cubicBezTo>
                  <a:pt x="124" y="252"/>
                  <a:pt x="116" y="255"/>
                  <a:pt x="116" y="267"/>
                </a:cubicBezTo>
                <a:cubicBezTo>
                  <a:pt x="116" y="292"/>
                  <a:pt x="116" y="292"/>
                  <a:pt x="116" y="292"/>
                </a:cubicBezTo>
                <a:cubicBezTo>
                  <a:pt x="108" y="292"/>
                  <a:pt x="108" y="292"/>
                  <a:pt x="108" y="292"/>
                </a:cubicBezTo>
                <a:cubicBezTo>
                  <a:pt x="108" y="246"/>
                  <a:pt x="108" y="246"/>
                  <a:pt x="108" y="246"/>
                </a:cubicBezTo>
                <a:cubicBezTo>
                  <a:pt x="116" y="246"/>
                  <a:pt x="116" y="246"/>
                  <a:pt x="116" y="246"/>
                </a:cubicBezTo>
                <a:cubicBezTo>
                  <a:pt x="116" y="253"/>
                  <a:pt x="116" y="253"/>
                  <a:pt x="116" y="253"/>
                </a:cubicBezTo>
                <a:cubicBezTo>
                  <a:pt x="116" y="253"/>
                  <a:pt x="116" y="253"/>
                  <a:pt x="116" y="253"/>
                </a:cubicBezTo>
                <a:cubicBezTo>
                  <a:pt x="118" y="250"/>
                  <a:pt x="122" y="245"/>
                  <a:pt x="130" y="245"/>
                </a:cubicBezTo>
                <a:cubicBezTo>
                  <a:pt x="137" y="245"/>
                  <a:pt x="146" y="248"/>
                  <a:pt x="146" y="261"/>
                </a:cubicBezTo>
                <a:lnTo>
                  <a:pt x="146" y="292"/>
                </a:lnTo>
                <a:close/>
                <a:moveTo>
                  <a:pt x="193" y="292"/>
                </a:moveTo>
                <a:cubicBezTo>
                  <a:pt x="185" y="292"/>
                  <a:pt x="185" y="292"/>
                  <a:pt x="185" y="292"/>
                </a:cubicBezTo>
                <a:cubicBezTo>
                  <a:pt x="185" y="264"/>
                  <a:pt x="185" y="264"/>
                  <a:pt x="185" y="264"/>
                </a:cubicBezTo>
                <a:cubicBezTo>
                  <a:pt x="185" y="256"/>
                  <a:pt x="183" y="252"/>
                  <a:pt x="175" y="252"/>
                </a:cubicBezTo>
                <a:cubicBezTo>
                  <a:pt x="171" y="252"/>
                  <a:pt x="163" y="255"/>
                  <a:pt x="163" y="267"/>
                </a:cubicBezTo>
                <a:cubicBezTo>
                  <a:pt x="163" y="292"/>
                  <a:pt x="163" y="292"/>
                  <a:pt x="163" y="292"/>
                </a:cubicBezTo>
                <a:cubicBezTo>
                  <a:pt x="155" y="292"/>
                  <a:pt x="155" y="292"/>
                  <a:pt x="155" y="292"/>
                </a:cubicBezTo>
                <a:cubicBezTo>
                  <a:pt x="155" y="246"/>
                  <a:pt x="155" y="246"/>
                  <a:pt x="155" y="246"/>
                </a:cubicBezTo>
                <a:cubicBezTo>
                  <a:pt x="163" y="246"/>
                  <a:pt x="163" y="246"/>
                  <a:pt x="163" y="246"/>
                </a:cubicBezTo>
                <a:cubicBezTo>
                  <a:pt x="163" y="253"/>
                  <a:pt x="163" y="253"/>
                  <a:pt x="163" y="253"/>
                </a:cubicBezTo>
                <a:cubicBezTo>
                  <a:pt x="163" y="253"/>
                  <a:pt x="163" y="253"/>
                  <a:pt x="163" y="253"/>
                </a:cubicBezTo>
                <a:cubicBezTo>
                  <a:pt x="164" y="250"/>
                  <a:pt x="169" y="245"/>
                  <a:pt x="177" y="245"/>
                </a:cubicBezTo>
                <a:cubicBezTo>
                  <a:pt x="184" y="245"/>
                  <a:pt x="193" y="248"/>
                  <a:pt x="193" y="261"/>
                </a:cubicBezTo>
                <a:lnTo>
                  <a:pt x="193" y="292"/>
                </a:lnTo>
                <a:close/>
                <a:moveTo>
                  <a:pt x="240" y="278"/>
                </a:moveTo>
                <a:cubicBezTo>
                  <a:pt x="239" y="280"/>
                  <a:pt x="237" y="287"/>
                  <a:pt x="232" y="291"/>
                </a:cubicBezTo>
                <a:cubicBezTo>
                  <a:pt x="229" y="292"/>
                  <a:pt x="226" y="294"/>
                  <a:pt x="219" y="294"/>
                </a:cubicBezTo>
                <a:cubicBezTo>
                  <a:pt x="206" y="294"/>
                  <a:pt x="198" y="284"/>
                  <a:pt x="198" y="271"/>
                </a:cubicBezTo>
                <a:cubicBezTo>
                  <a:pt x="198" y="256"/>
                  <a:pt x="205" y="245"/>
                  <a:pt x="221" y="245"/>
                </a:cubicBezTo>
                <a:cubicBezTo>
                  <a:pt x="234" y="245"/>
                  <a:pt x="240" y="256"/>
                  <a:pt x="240" y="272"/>
                </a:cubicBezTo>
                <a:cubicBezTo>
                  <a:pt x="207" y="272"/>
                  <a:pt x="207" y="272"/>
                  <a:pt x="207" y="272"/>
                </a:cubicBezTo>
                <a:cubicBezTo>
                  <a:pt x="207" y="282"/>
                  <a:pt x="211" y="287"/>
                  <a:pt x="220" y="287"/>
                </a:cubicBezTo>
                <a:cubicBezTo>
                  <a:pt x="227" y="287"/>
                  <a:pt x="232" y="281"/>
                  <a:pt x="232" y="278"/>
                </a:cubicBezTo>
                <a:lnTo>
                  <a:pt x="240" y="278"/>
                </a:lnTo>
                <a:close/>
                <a:moveTo>
                  <a:pt x="232" y="266"/>
                </a:moveTo>
                <a:cubicBezTo>
                  <a:pt x="232" y="259"/>
                  <a:pt x="229" y="252"/>
                  <a:pt x="219" y="252"/>
                </a:cubicBezTo>
                <a:cubicBezTo>
                  <a:pt x="212" y="252"/>
                  <a:pt x="207" y="259"/>
                  <a:pt x="207" y="266"/>
                </a:cubicBezTo>
                <a:lnTo>
                  <a:pt x="232" y="266"/>
                </a:lnTo>
                <a:close/>
                <a:moveTo>
                  <a:pt x="276" y="262"/>
                </a:moveTo>
                <a:cubicBezTo>
                  <a:pt x="275" y="256"/>
                  <a:pt x="272" y="252"/>
                  <a:pt x="265" y="252"/>
                </a:cubicBezTo>
                <a:cubicBezTo>
                  <a:pt x="256" y="252"/>
                  <a:pt x="253" y="261"/>
                  <a:pt x="253" y="269"/>
                </a:cubicBezTo>
                <a:cubicBezTo>
                  <a:pt x="253" y="277"/>
                  <a:pt x="254" y="287"/>
                  <a:pt x="265" y="287"/>
                </a:cubicBezTo>
                <a:cubicBezTo>
                  <a:pt x="270" y="287"/>
                  <a:pt x="275" y="283"/>
                  <a:pt x="276" y="276"/>
                </a:cubicBezTo>
                <a:cubicBezTo>
                  <a:pt x="284" y="276"/>
                  <a:pt x="284" y="276"/>
                  <a:pt x="284" y="276"/>
                </a:cubicBezTo>
                <a:cubicBezTo>
                  <a:pt x="283" y="283"/>
                  <a:pt x="278" y="294"/>
                  <a:pt x="265" y="294"/>
                </a:cubicBezTo>
                <a:cubicBezTo>
                  <a:pt x="252" y="294"/>
                  <a:pt x="244" y="284"/>
                  <a:pt x="244" y="271"/>
                </a:cubicBezTo>
                <a:cubicBezTo>
                  <a:pt x="244" y="256"/>
                  <a:pt x="251" y="245"/>
                  <a:pt x="266" y="245"/>
                </a:cubicBezTo>
                <a:cubicBezTo>
                  <a:pt x="278" y="245"/>
                  <a:pt x="283" y="254"/>
                  <a:pt x="284" y="262"/>
                </a:cubicBezTo>
                <a:lnTo>
                  <a:pt x="276" y="262"/>
                </a:lnTo>
                <a:close/>
                <a:moveTo>
                  <a:pt x="300" y="253"/>
                </a:moveTo>
                <a:cubicBezTo>
                  <a:pt x="300" y="283"/>
                  <a:pt x="300" y="283"/>
                  <a:pt x="300" y="283"/>
                </a:cubicBezTo>
                <a:cubicBezTo>
                  <a:pt x="300" y="286"/>
                  <a:pt x="304" y="286"/>
                  <a:pt x="305" y="286"/>
                </a:cubicBezTo>
                <a:cubicBezTo>
                  <a:pt x="308" y="286"/>
                  <a:pt x="308" y="286"/>
                  <a:pt x="308" y="286"/>
                </a:cubicBezTo>
                <a:cubicBezTo>
                  <a:pt x="308" y="292"/>
                  <a:pt x="308" y="292"/>
                  <a:pt x="308" y="292"/>
                </a:cubicBezTo>
                <a:cubicBezTo>
                  <a:pt x="305" y="293"/>
                  <a:pt x="303" y="293"/>
                  <a:pt x="302" y="293"/>
                </a:cubicBezTo>
                <a:cubicBezTo>
                  <a:pt x="294" y="293"/>
                  <a:pt x="293" y="289"/>
                  <a:pt x="293" y="283"/>
                </a:cubicBezTo>
                <a:cubicBezTo>
                  <a:pt x="293" y="253"/>
                  <a:pt x="293" y="253"/>
                  <a:pt x="293" y="253"/>
                </a:cubicBezTo>
                <a:cubicBezTo>
                  <a:pt x="286" y="253"/>
                  <a:pt x="286" y="253"/>
                  <a:pt x="286" y="253"/>
                </a:cubicBezTo>
                <a:cubicBezTo>
                  <a:pt x="286" y="246"/>
                  <a:pt x="286" y="246"/>
                  <a:pt x="286" y="246"/>
                </a:cubicBezTo>
                <a:cubicBezTo>
                  <a:pt x="293" y="246"/>
                  <a:pt x="293" y="246"/>
                  <a:pt x="293" y="246"/>
                </a:cubicBezTo>
                <a:cubicBezTo>
                  <a:pt x="293" y="234"/>
                  <a:pt x="293" y="234"/>
                  <a:pt x="293" y="234"/>
                </a:cubicBezTo>
                <a:cubicBezTo>
                  <a:pt x="300" y="234"/>
                  <a:pt x="300" y="234"/>
                  <a:pt x="300" y="234"/>
                </a:cubicBezTo>
                <a:cubicBezTo>
                  <a:pt x="300" y="246"/>
                  <a:pt x="300" y="246"/>
                  <a:pt x="300" y="246"/>
                </a:cubicBezTo>
                <a:cubicBezTo>
                  <a:pt x="308" y="246"/>
                  <a:pt x="308" y="246"/>
                  <a:pt x="308" y="246"/>
                </a:cubicBezTo>
                <a:cubicBezTo>
                  <a:pt x="308" y="253"/>
                  <a:pt x="308" y="253"/>
                  <a:pt x="308" y="253"/>
                </a:cubicBezTo>
                <a:lnTo>
                  <a:pt x="300" y="253"/>
                </a:lnTo>
                <a:close/>
                <a:moveTo>
                  <a:pt x="314" y="238"/>
                </a:moveTo>
                <a:cubicBezTo>
                  <a:pt x="314" y="229"/>
                  <a:pt x="314" y="229"/>
                  <a:pt x="314" y="229"/>
                </a:cubicBezTo>
                <a:cubicBezTo>
                  <a:pt x="322" y="229"/>
                  <a:pt x="322" y="229"/>
                  <a:pt x="322" y="229"/>
                </a:cubicBezTo>
                <a:cubicBezTo>
                  <a:pt x="322" y="238"/>
                  <a:pt x="322" y="238"/>
                  <a:pt x="322" y="238"/>
                </a:cubicBezTo>
                <a:lnTo>
                  <a:pt x="314" y="238"/>
                </a:lnTo>
                <a:close/>
                <a:moveTo>
                  <a:pt x="322" y="292"/>
                </a:moveTo>
                <a:cubicBezTo>
                  <a:pt x="314" y="292"/>
                  <a:pt x="314" y="292"/>
                  <a:pt x="314" y="292"/>
                </a:cubicBezTo>
                <a:cubicBezTo>
                  <a:pt x="314" y="246"/>
                  <a:pt x="314" y="246"/>
                  <a:pt x="314" y="246"/>
                </a:cubicBezTo>
                <a:cubicBezTo>
                  <a:pt x="322" y="246"/>
                  <a:pt x="322" y="246"/>
                  <a:pt x="322" y="246"/>
                </a:cubicBezTo>
                <a:lnTo>
                  <a:pt x="322" y="292"/>
                </a:lnTo>
                <a:close/>
                <a:moveTo>
                  <a:pt x="351" y="245"/>
                </a:moveTo>
                <a:cubicBezTo>
                  <a:pt x="365" y="245"/>
                  <a:pt x="372" y="257"/>
                  <a:pt x="372" y="269"/>
                </a:cubicBezTo>
                <a:cubicBezTo>
                  <a:pt x="372" y="281"/>
                  <a:pt x="365" y="294"/>
                  <a:pt x="351" y="294"/>
                </a:cubicBezTo>
                <a:cubicBezTo>
                  <a:pt x="336" y="294"/>
                  <a:pt x="329" y="281"/>
                  <a:pt x="329" y="269"/>
                </a:cubicBezTo>
                <a:cubicBezTo>
                  <a:pt x="329" y="257"/>
                  <a:pt x="336" y="245"/>
                  <a:pt x="351" y="245"/>
                </a:cubicBezTo>
                <a:close/>
                <a:moveTo>
                  <a:pt x="351" y="287"/>
                </a:moveTo>
                <a:cubicBezTo>
                  <a:pt x="362" y="287"/>
                  <a:pt x="364" y="276"/>
                  <a:pt x="364" y="269"/>
                </a:cubicBezTo>
                <a:cubicBezTo>
                  <a:pt x="364" y="263"/>
                  <a:pt x="362" y="252"/>
                  <a:pt x="351" y="252"/>
                </a:cubicBezTo>
                <a:cubicBezTo>
                  <a:pt x="339" y="252"/>
                  <a:pt x="337" y="263"/>
                  <a:pt x="337" y="269"/>
                </a:cubicBezTo>
                <a:cubicBezTo>
                  <a:pt x="337" y="276"/>
                  <a:pt x="339" y="287"/>
                  <a:pt x="351" y="287"/>
                </a:cubicBezTo>
                <a:close/>
                <a:moveTo>
                  <a:pt x="416" y="292"/>
                </a:moveTo>
                <a:cubicBezTo>
                  <a:pt x="408" y="292"/>
                  <a:pt x="408" y="292"/>
                  <a:pt x="408" y="292"/>
                </a:cubicBezTo>
                <a:cubicBezTo>
                  <a:pt x="408" y="264"/>
                  <a:pt x="408" y="264"/>
                  <a:pt x="408" y="264"/>
                </a:cubicBezTo>
                <a:cubicBezTo>
                  <a:pt x="408" y="256"/>
                  <a:pt x="406" y="252"/>
                  <a:pt x="398" y="252"/>
                </a:cubicBezTo>
                <a:cubicBezTo>
                  <a:pt x="394" y="252"/>
                  <a:pt x="386" y="255"/>
                  <a:pt x="386" y="267"/>
                </a:cubicBezTo>
                <a:cubicBezTo>
                  <a:pt x="386" y="292"/>
                  <a:pt x="386" y="292"/>
                  <a:pt x="386" y="292"/>
                </a:cubicBezTo>
                <a:cubicBezTo>
                  <a:pt x="379" y="292"/>
                  <a:pt x="379" y="292"/>
                  <a:pt x="379" y="292"/>
                </a:cubicBezTo>
                <a:cubicBezTo>
                  <a:pt x="379" y="246"/>
                  <a:pt x="379" y="246"/>
                  <a:pt x="379" y="246"/>
                </a:cubicBezTo>
                <a:cubicBezTo>
                  <a:pt x="386" y="246"/>
                  <a:pt x="386" y="246"/>
                  <a:pt x="386" y="246"/>
                </a:cubicBezTo>
                <a:cubicBezTo>
                  <a:pt x="386" y="253"/>
                  <a:pt x="386" y="253"/>
                  <a:pt x="386" y="253"/>
                </a:cubicBezTo>
                <a:cubicBezTo>
                  <a:pt x="386" y="253"/>
                  <a:pt x="386" y="253"/>
                  <a:pt x="386" y="253"/>
                </a:cubicBezTo>
                <a:cubicBezTo>
                  <a:pt x="388" y="250"/>
                  <a:pt x="392" y="245"/>
                  <a:pt x="400" y="245"/>
                </a:cubicBezTo>
                <a:cubicBezTo>
                  <a:pt x="407" y="245"/>
                  <a:pt x="416" y="248"/>
                  <a:pt x="416" y="261"/>
                </a:cubicBezTo>
                <a:lnTo>
                  <a:pt x="416" y="292"/>
                </a:lnTo>
                <a:close/>
                <a:moveTo>
                  <a:pt x="451" y="260"/>
                </a:moveTo>
                <a:cubicBezTo>
                  <a:pt x="451" y="257"/>
                  <a:pt x="450" y="252"/>
                  <a:pt x="441" y="252"/>
                </a:cubicBezTo>
                <a:cubicBezTo>
                  <a:pt x="438" y="252"/>
                  <a:pt x="431" y="253"/>
                  <a:pt x="431" y="258"/>
                </a:cubicBezTo>
                <a:cubicBezTo>
                  <a:pt x="431" y="262"/>
                  <a:pt x="434" y="263"/>
                  <a:pt x="440" y="264"/>
                </a:cubicBezTo>
                <a:cubicBezTo>
                  <a:pt x="447" y="266"/>
                  <a:pt x="447" y="266"/>
                  <a:pt x="447" y="266"/>
                </a:cubicBezTo>
                <a:cubicBezTo>
                  <a:pt x="457" y="269"/>
                  <a:pt x="460" y="272"/>
                  <a:pt x="460" y="279"/>
                </a:cubicBezTo>
                <a:cubicBezTo>
                  <a:pt x="460" y="288"/>
                  <a:pt x="453" y="294"/>
                  <a:pt x="442" y="294"/>
                </a:cubicBezTo>
                <a:cubicBezTo>
                  <a:pt x="424" y="294"/>
                  <a:pt x="423" y="283"/>
                  <a:pt x="422" y="278"/>
                </a:cubicBezTo>
                <a:cubicBezTo>
                  <a:pt x="430" y="278"/>
                  <a:pt x="430" y="278"/>
                  <a:pt x="430" y="278"/>
                </a:cubicBezTo>
                <a:cubicBezTo>
                  <a:pt x="430" y="281"/>
                  <a:pt x="431" y="287"/>
                  <a:pt x="442" y="287"/>
                </a:cubicBezTo>
                <a:cubicBezTo>
                  <a:pt x="448" y="287"/>
                  <a:pt x="453" y="285"/>
                  <a:pt x="453" y="280"/>
                </a:cubicBezTo>
                <a:cubicBezTo>
                  <a:pt x="453" y="276"/>
                  <a:pt x="450" y="275"/>
                  <a:pt x="444" y="273"/>
                </a:cubicBezTo>
                <a:cubicBezTo>
                  <a:pt x="435" y="271"/>
                  <a:pt x="435" y="271"/>
                  <a:pt x="435" y="271"/>
                </a:cubicBezTo>
                <a:cubicBezTo>
                  <a:pt x="428" y="269"/>
                  <a:pt x="424" y="266"/>
                  <a:pt x="424" y="260"/>
                </a:cubicBezTo>
                <a:cubicBezTo>
                  <a:pt x="424" y="250"/>
                  <a:pt x="432" y="245"/>
                  <a:pt x="441" y="245"/>
                </a:cubicBezTo>
                <a:cubicBezTo>
                  <a:pt x="458" y="245"/>
                  <a:pt x="459" y="257"/>
                  <a:pt x="459" y="260"/>
                </a:cubicBezTo>
                <a:lnTo>
                  <a:pt x="451" y="260"/>
                </a:ln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54" name="Freeform 5"/>
          <p:cNvSpPr>
            <a:spLocks noChangeAspect="1" noEditPoints="1"/>
          </p:cNvSpPr>
          <p:nvPr/>
        </p:nvSpPr>
        <p:spPr bwMode="black">
          <a:xfrm>
            <a:off x="7733741" y="2710341"/>
            <a:ext cx="1314392" cy="263472"/>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bg1"/>
          </a:solidFill>
          <a:ln>
            <a:noFill/>
          </a:ln>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1">
              <a:defRPr/>
            </a:pPr>
            <a:endParaRPr lang="en-US" sz="1729" kern="0">
              <a:solidFill>
                <a:srgbClr val="505050"/>
              </a:solidFill>
              <a:latin typeface="Segoe UI"/>
            </a:endParaRPr>
          </a:p>
        </p:txBody>
      </p:sp>
      <p:sp>
        <p:nvSpPr>
          <p:cNvPr id="156" name="Freeform 5"/>
          <p:cNvSpPr>
            <a:spLocks noChangeAspect="1" noEditPoints="1"/>
          </p:cNvSpPr>
          <p:nvPr/>
        </p:nvSpPr>
        <p:spPr bwMode="black">
          <a:xfrm>
            <a:off x="9372266" y="2644964"/>
            <a:ext cx="896425" cy="395198"/>
          </a:xfrm>
          <a:custGeom>
            <a:avLst/>
            <a:gdLst>
              <a:gd name="T0" fmla="*/ 187 w 1257"/>
              <a:gd name="T1" fmla="*/ 61 h 553"/>
              <a:gd name="T2" fmla="*/ 32 w 1257"/>
              <a:gd name="T3" fmla="*/ 81 h 553"/>
              <a:gd name="T4" fmla="*/ 112 w 1257"/>
              <a:gd name="T5" fmla="*/ 179 h 553"/>
              <a:gd name="T6" fmla="*/ 284 w 1257"/>
              <a:gd name="T7" fmla="*/ 20 h 553"/>
              <a:gd name="T8" fmla="*/ 269 w 1257"/>
              <a:gd name="T9" fmla="*/ 5 h 553"/>
              <a:gd name="T10" fmla="*/ 280 w 1257"/>
              <a:gd name="T11" fmla="*/ 72 h 553"/>
              <a:gd name="T12" fmla="*/ 308 w 1257"/>
              <a:gd name="T13" fmla="*/ 147 h 553"/>
              <a:gd name="T14" fmla="*/ 346 w 1257"/>
              <a:gd name="T15" fmla="*/ 104 h 553"/>
              <a:gd name="T16" fmla="*/ 518 w 1257"/>
              <a:gd name="T17" fmla="*/ 95 h 553"/>
              <a:gd name="T18" fmla="*/ 443 w 1257"/>
              <a:gd name="T19" fmla="*/ 72 h 553"/>
              <a:gd name="T20" fmla="*/ 518 w 1257"/>
              <a:gd name="T21" fmla="*/ 71 h 553"/>
              <a:gd name="T22" fmla="*/ 521 w 1257"/>
              <a:gd name="T23" fmla="*/ 146 h 553"/>
              <a:gd name="T24" fmla="*/ 627 w 1257"/>
              <a:gd name="T25" fmla="*/ 103 h 553"/>
              <a:gd name="T26" fmla="*/ 627 w 1257"/>
              <a:gd name="T27" fmla="*/ 185 h 553"/>
              <a:gd name="T28" fmla="*/ 681 w 1257"/>
              <a:gd name="T29" fmla="*/ 186 h 553"/>
              <a:gd name="T30" fmla="*/ 681 w 1257"/>
              <a:gd name="T31" fmla="*/ 110 h 553"/>
              <a:gd name="T32" fmla="*/ 712 w 1257"/>
              <a:gd name="T33" fmla="*/ 94 h 553"/>
              <a:gd name="T34" fmla="*/ 926 w 1257"/>
              <a:gd name="T35" fmla="*/ 143 h 553"/>
              <a:gd name="T36" fmla="*/ 858 w 1257"/>
              <a:gd name="T37" fmla="*/ 68 h 553"/>
              <a:gd name="T38" fmla="*/ 821 w 1257"/>
              <a:gd name="T39" fmla="*/ 103 h 553"/>
              <a:gd name="T40" fmla="*/ 1020 w 1257"/>
              <a:gd name="T41" fmla="*/ 23 h 553"/>
              <a:gd name="T42" fmla="*/ 981 w 1257"/>
              <a:gd name="T43" fmla="*/ 91 h 553"/>
              <a:gd name="T44" fmla="*/ 957 w 1257"/>
              <a:gd name="T45" fmla="*/ 72 h 553"/>
              <a:gd name="T46" fmla="*/ 1098 w 1257"/>
              <a:gd name="T47" fmla="*/ 214 h 553"/>
              <a:gd name="T48" fmla="*/ 1039 w 1257"/>
              <a:gd name="T49" fmla="*/ 72 h 553"/>
              <a:gd name="T50" fmla="*/ 1062 w 1257"/>
              <a:gd name="T51" fmla="*/ 91 h 553"/>
              <a:gd name="T52" fmla="*/ 112 w 1257"/>
              <a:gd name="T53" fmla="*/ 453 h 553"/>
              <a:gd name="T54" fmla="*/ 23 w 1257"/>
              <a:gd name="T55" fmla="*/ 481 h 553"/>
              <a:gd name="T56" fmla="*/ 0 w 1257"/>
              <a:gd name="T57" fmla="*/ 353 h 553"/>
              <a:gd name="T58" fmla="*/ 36 w 1257"/>
              <a:gd name="T59" fmla="*/ 328 h 553"/>
              <a:gd name="T60" fmla="*/ 112 w 1257"/>
              <a:gd name="T61" fmla="*/ 453 h 553"/>
              <a:gd name="T62" fmla="*/ 225 w 1257"/>
              <a:gd name="T63" fmla="*/ 507 h 553"/>
              <a:gd name="T64" fmla="*/ 230 w 1257"/>
              <a:gd name="T65" fmla="*/ 299 h 553"/>
              <a:gd name="T66" fmla="*/ 228 w 1257"/>
              <a:gd name="T67" fmla="*/ 320 h 553"/>
              <a:gd name="T68" fmla="*/ 226 w 1257"/>
              <a:gd name="T69" fmla="*/ 486 h 553"/>
              <a:gd name="T70" fmla="*/ 378 w 1257"/>
              <a:gd name="T71" fmla="*/ 302 h 553"/>
              <a:gd name="T72" fmla="*/ 570 w 1257"/>
              <a:gd name="T73" fmla="*/ 507 h 553"/>
              <a:gd name="T74" fmla="*/ 612 w 1257"/>
              <a:gd name="T75" fmla="*/ 456 h 553"/>
              <a:gd name="T76" fmla="*/ 589 w 1257"/>
              <a:gd name="T77" fmla="*/ 299 h 553"/>
              <a:gd name="T78" fmla="*/ 553 w 1257"/>
              <a:gd name="T79" fmla="*/ 367 h 553"/>
              <a:gd name="T80" fmla="*/ 679 w 1257"/>
              <a:gd name="T81" fmla="*/ 438 h 553"/>
              <a:gd name="T82" fmla="*/ 673 w 1257"/>
              <a:gd name="T83" fmla="*/ 487 h 553"/>
              <a:gd name="T84" fmla="*/ 781 w 1257"/>
              <a:gd name="T85" fmla="*/ 426 h 553"/>
              <a:gd name="T86" fmla="*/ 680 w 1257"/>
              <a:gd name="T87" fmla="*/ 418 h 553"/>
              <a:gd name="T88" fmla="*/ 830 w 1257"/>
              <a:gd name="T89" fmla="*/ 504 h 553"/>
              <a:gd name="T90" fmla="*/ 846 w 1257"/>
              <a:gd name="T91" fmla="*/ 366 h 553"/>
              <a:gd name="T92" fmla="*/ 944 w 1257"/>
              <a:gd name="T93" fmla="*/ 504 h 553"/>
              <a:gd name="T94" fmla="*/ 962 w 1257"/>
              <a:gd name="T95" fmla="*/ 465 h 553"/>
              <a:gd name="T96" fmla="*/ 1101 w 1257"/>
              <a:gd name="T97" fmla="*/ 488 h 553"/>
              <a:gd name="T98" fmla="*/ 1039 w 1257"/>
              <a:gd name="T99" fmla="*/ 393 h 553"/>
              <a:gd name="T100" fmla="*/ 1132 w 1257"/>
              <a:gd name="T101" fmla="*/ 418 h 553"/>
              <a:gd name="T102" fmla="*/ 1257 w 1257"/>
              <a:gd name="T103" fmla="*/ 383 h 553"/>
              <a:gd name="T104" fmla="*/ 1182 w 1257"/>
              <a:gd name="T105" fmla="*/ 360 h 553"/>
              <a:gd name="T106" fmla="*/ 1257 w 1257"/>
              <a:gd name="T107" fmla="*/ 35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57" h="553">
                <a:moveTo>
                  <a:pt x="215" y="216"/>
                </a:moveTo>
                <a:cubicBezTo>
                  <a:pt x="192" y="216"/>
                  <a:pt x="192" y="216"/>
                  <a:pt x="192" y="216"/>
                </a:cubicBezTo>
                <a:cubicBezTo>
                  <a:pt x="192" y="80"/>
                  <a:pt x="192" y="80"/>
                  <a:pt x="192" y="80"/>
                </a:cubicBezTo>
                <a:cubicBezTo>
                  <a:pt x="192" y="70"/>
                  <a:pt x="192" y="57"/>
                  <a:pt x="194" y="41"/>
                </a:cubicBezTo>
                <a:cubicBezTo>
                  <a:pt x="193" y="41"/>
                  <a:pt x="193" y="41"/>
                  <a:pt x="193" y="41"/>
                </a:cubicBezTo>
                <a:cubicBezTo>
                  <a:pt x="191" y="50"/>
                  <a:pt x="189" y="57"/>
                  <a:pt x="187" y="61"/>
                </a:cubicBezTo>
                <a:cubicBezTo>
                  <a:pt x="118" y="216"/>
                  <a:pt x="118" y="216"/>
                  <a:pt x="118" y="216"/>
                </a:cubicBezTo>
                <a:cubicBezTo>
                  <a:pt x="107" y="216"/>
                  <a:pt x="107" y="216"/>
                  <a:pt x="107" y="216"/>
                </a:cubicBezTo>
                <a:cubicBezTo>
                  <a:pt x="38" y="62"/>
                  <a:pt x="38" y="62"/>
                  <a:pt x="38" y="62"/>
                </a:cubicBezTo>
                <a:cubicBezTo>
                  <a:pt x="36" y="58"/>
                  <a:pt x="34" y="51"/>
                  <a:pt x="32" y="41"/>
                </a:cubicBezTo>
                <a:cubicBezTo>
                  <a:pt x="31" y="41"/>
                  <a:pt x="31" y="41"/>
                  <a:pt x="31" y="41"/>
                </a:cubicBezTo>
                <a:cubicBezTo>
                  <a:pt x="32" y="49"/>
                  <a:pt x="32" y="63"/>
                  <a:pt x="32" y="81"/>
                </a:cubicBezTo>
                <a:cubicBezTo>
                  <a:pt x="32" y="216"/>
                  <a:pt x="32" y="216"/>
                  <a:pt x="32" y="216"/>
                </a:cubicBezTo>
                <a:cubicBezTo>
                  <a:pt x="10" y="216"/>
                  <a:pt x="10" y="216"/>
                  <a:pt x="10" y="216"/>
                </a:cubicBezTo>
                <a:cubicBezTo>
                  <a:pt x="10" y="14"/>
                  <a:pt x="10" y="14"/>
                  <a:pt x="10" y="14"/>
                </a:cubicBezTo>
                <a:cubicBezTo>
                  <a:pt x="41" y="14"/>
                  <a:pt x="41" y="14"/>
                  <a:pt x="41" y="14"/>
                </a:cubicBezTo>
                <a:cubicBezTo>
                  <a:pt x="103" y="155"/>
                  <a:pt x="103" y="155"/>
                  <a:pt x="103" y="155"/>
                </a:cubicBezTo>
                <a:cubicBezTo>
                  <a:pt x="107" y="166"/>
                  <a:pt x="110" y="174"/>
                  <a:pt x="112" y="179"/>
                </a:cubicBezTo>
                <a:cubicBezTo>
                  <a:pt x="113" y="179"/>
                  <a:pt x="113" y="179"/>
                  <a:pt x="113" y="179"/>
                </a:cubicBezTo>
                <a:cubicBezTo>
                  <a:pt x="117" y="166"/>
                  <a:pt x="121" y="158"/>
                  <a:pt x="122" y="154"/>
                </a:cubicBezTo>
                <a:cubicBezTo>
                  <a:pt x="186" y="14"/>
                  <a:pt x="186" y="14"/>
                  <a:pt x="186" y="14"/>
                </a:cubicBezTo>
                <a:cubicBezTo>
                  <a:pt x="215" y="14"/>
                  <a:pt x="215" y="14"/>
                  <a:pt x="215" y="14"/>
                </a:cubicBezTo>
                <a:lnTo>
                  <a:pt x="215" y="216"/>
                </a:lnTo>
                <a:close/>
                <a:moveTo>
                  <a:pt x="284" y="20"/>
                </a:moveTo>
                <a:cubicBezTo>
                  <a:pt x="284" y="25"/>
                  <a:pt x="283" y="28"/>
                  <a:pt x="280" y="31"/>
                </a:cubicBezTo>
                <a:cubicBezTo>
                  <a:pt x="277" y="34"/>
                  <a:pt x="273" y="35"/>
                  <a:pt x="269" y="35"/>
                </a:cubicBezTo>
                <a:cubicBezTo>
                  <a:pt x="265" y="35"/>
                  <a:pt x="261" y="34"/>
                  <a:pt x="258" y="31"/>
                </a:cubicBezTo>
                <a:cubicBezTo>
                  <a:pt x="255" y="28"/>
                  <a:pt x="254" y="25"/>
                  <a:pt x="254" y="20"/>
                </a:cubicBezTo>
                <a:cubicBezTo>
                  <a:pt x="254" y="16"/>
                  <a:pt x="255" y="13"/>
                  <a:pt x="258" y="10"/>
                </a:cubicBezTo>
                <a:cubicBezTo>
                  <a:pt x="261" y="7"/>
                  <a:pt x="265" y="5"/>
                  <a:pt x="269" y="5"/>
                </a:cubicBezTo>
                <a:cubicBezTo>
                  <a:pt x="273" y="5"/>
                  <a:pt x="277" y="7"/>
                  <a:pt x="280" y="10"/>
                </a:cubicBezTo>
                <a:cubicBezTo>
                  <a:pt x="283" y="13"/>
                  <a:pt x="284" y="16"/>
                  <a:pt x="284" y="20"/>
                </a:cubicBezTo>
                <a:close/>
                <a:moveTo>
                  <a:pt x="280" y="216"/>
                </a:moveTo>
                <a:cubicBezTo>
                  <a:pt x="257" y="216"/>
                  <a:pt x="257" y="216"/>
                  <a:pt x="257" y="216"/>
                </a:cubicBezTo>
                <a:cubicBezTo>
                  <a:pt x="257" y="72"/>
                  <a:pt x="257" y="72"/>
                  <a:pt x="257" y="72"/>
                </a:cubicBezTo>
                <a:cubicBezTo>
                  <a:pt x="280" y="72"/>
                  <a:pt x="280" y="72"/>
                  <a:pt x="280" y="72"/>
                </a:cubicBezTo>
                <a:lnTo>
                  <a:pt x="280" y="216"/>
                </a:lnTo>
                <a:close/>
                <a:moveTo>
                  <a:pt x="416" y="209"/>
                </a:moveTo>
                <a:cubicBezTo>
                  <a:pt x="405" y="216"/>
                  <a:pt x="392" y="219"/>
                  <a:pt x="377" y="219"/>
                </a:cubicBezTo>
                <a:cubicBezTo>
                  <a:pt x="364" y="219"/>
                  <a:pt x="352" y="216"/>
                  <a:pt x="341" y="210"/>
                </a:cubicBezTo>
                <a:cubicBezTo>
                  <a:pt x="331" y="204"/>
                  <a:pt x="323" y="196"/>
                  <a:pt x="317" y="185"/>
                </a:cubicBezTo>
                <a:cubicBezTo>
                  <a:pt x="311" y="174"/>
                  <a:pt x="308" y="161"/>
                  <a:pt x="308" y="147"/>
                </a:cubicBezTo>
                <a:cubicBezTo>
                  <a:pt x="308" y="124"/>
                  <a:pt x="315" y="104"/>
                  <a:pt x="329" y="90"/>
                </a:cubicBezTo>
                <a:cubicBezTo>
                  <a:pt x="342" y="76"/>
                  <a:pt x="361" y="68"/>
                  <a:pt x="383" y="68"/>
                </a:cubicBezTo>
                <a:cubicBezTo>
                  <a:pt x="396" y="68"/>
                  <a:pt x="407" y="71"/>
                  <a:pt x="417" y="76"/>
                </a:cubicBezTo>
                <a:cubicBezTo>
                  <a:pt x="417" y="99"/>
                  <a:pt x="417" y="99"/>
                  <a:pt x="417" y="99"/>
                </a:cubicBezTo>
                <a:cubicBezTo>
                  <a:pt x="406" y="92"/>
                  <a:pt x="394" y="88"/>
                  <a:pt x="382" y="88"/>
                </a:cubicBezTo>
                <a:cubicBezTo>
                  <a:pt x="367" y="88"/>
                  <a:pt x="355" y="93"/>
                  <a:pt x="346" y="104"/>
                </a:cubicBezTo>
                <a:cubicBezTo>
                  <a:pt x="337" y="115"/>
                  <a:pt x="332" y="128"/>
                  <a:pt x="332" y="145"/>
                </a:cubicBezTo>
                <a:cubicBezTo>
                  <a:pt x="332" y="162"/>
                  <a:pt x="336" y="175"/>
                  <a:pt x="345" y="185"/>
                </a:cubicBezTo>
                <a:cubicBezTo>
                  <a:pt x="354" y="195"/>
                  <a:pt x="366" y="200"/>
                  <a:pt x="381" y="200"/>
                </a:cubicBezTo>
                <a:cubicBezTo>
                  <a:pt x="393" y="200"/>
                  <a:pt x="405" y="196"/>
                  <a:pt x="416" y="187"/>
                </a:cubicBezTo>
                <a:lnTo>
                  <a:pt x="416" y="209"/>
                </a:lnTo>
                <a:close/>
                <a:moveTo>
                  <a:pt x="518" y="95"/>
                </a:moveTo>
                <a:cubicBezTo>
                  <a:pt x="514" y="92"/>
                  <a:pt x="508" y="91"/>
                  <a:pt x="501" y="91"/>
                </a:cubicBezTo>
                <a:cubicBezTo>
                  <a:pt x="491" y="91"/>
                  <a:pt x="482" y="95"/>
                  <a:pt x="476" y="105"/>
                </a:cubicBezTo>
                <a:cubicBezTo>
                  <a:pt x="470" y="115"/>
                  <a:pt x="466" y="127"/>
                  <a:pt x="466" y="142"/>
                </a:cubicBezTo>
                <a:cubicBezTo>
                  <a:pt x="466" y="216"/>
                  <a:pt x="466" y="216"/>
                  <a:pt x="466" y="216"/>
                </a:cubicBezTo>
                <a:cubicBezTo>
                  <a:pt x="443" y="216"/>
                  <a:pt x="443" y="216"/>
                  <a:pt x="443" y="216"/>
                </a:cubicBezTo>
                <a:cubicBezTo>
                  <a:pt x="443" y="72"/>
                  <a:pt x="443" y="72"/>
                  <a:pt x="443" y="72"/>
                </a:cubicBezTo>
                <a:cubicBezTo>
                  <a:pt x="466" y="72"/>
                  <a:pt x="466" y="72"/>
                  <a:pt x="466" y="72"/>
                </a:cubicBezTo>
                <a:cubicBezTo>
                  <a:pt x="466" y="102"/>
                  <a:pt x="466" y="102"/>
                  <a:pt x="466" y="102"/>
                </a:cubicBezTo>
                <a:cubicBezTo>
                  <a:pt x="467" y="102"/>
                  <a:pt x="467" y="102"/>
                  <a:pt x="467" y="102"/>
                </a:cubicBezTo>
                <a:cubicBezTo>
                  <a:pt x="470" y="92"/>
                  <a:pt x="475" y="84"/>
                  <a:pt x="482" y="78"/>
                </a:cubicBezTo>
                <a:cubicBezTo>
                  <a:pt x="488" y="72"/>
                  <a:pt x="496" y="69"/>
                  <a:pt x="505" y="69"/>
                </a:cubicBezTo>
                <a:cubicBezTo>
                  <a:pt x="511" y="69"/>
                  <a:pt x="515" y="70"/>
                  <a:pt x="518" y="71"/>
                </a:cubicBezTo>
                <a:lnTo>
                  <a:pt x="518" y="95"/>
                </a:lnTo>
                <a:close/>
                <a:moveTo>
                  <a:pt x="663" y="143"/>
                </a:moveTo>
                <a:cubicBezTo>
                  <a:pt x="663" y="166"/>
                  <a:pt x="656" y="185"/>
                  <a:pt x="643" y="199"/>
                </a:cubicBezTo>
                <a:cubicBezTo>
                  <a:pt x="630" y="212"/>
                  <a:pt x="613" y="219"/>
                  <a:pt x="591" y="219"/>
                </a:cubicBezTo>
                <a:cubicBezTo>
                  <a:pt x="570" y="219"/>
                  <a:pt x="553" y="213"/>
                  <a:pt x="540" y="199"/>
                </a:cubicBezTo>
                <a:cubicBezTo>
                  <a:pt x="527" y="186"/>
                  <a:pt x="521" y="168"/>
                  <a:pt x="521" y="146"/>
                </a:cubicBezTo>
                <a:cubicBezTo>
                  <a:pt x="521" y="122"/>
                  <a:pt x="528" y="103"/>
                  <a:pt x="541" y="89"/>
                </a:cubicBezTo>
                <a:cubicBezTo>
                  <a:pt x="554" y="75"/>
                  <a:pt x="572" y="68"/>
                  <a:pt x="594" y="68"/>
                </a:cubicBezTo>
                <a:cubicBezTo>
                  <a:pt x="616" y="68"/>
                  <a:pt x="633" y="75"/>
                  <a:pt x="645" y="88"/>
                </a:cubicBezTo>
                <a:cubicBezTo>
                  <a:pt x="657" y="102"/>
                  <a:pt x="663" y="120"/>
                  <a:pt x="663" y="143"/>
                </a:cubicBezTo>
                <a:close/>
                <a:moveTo>
                  <a:pt x="639" y="144"/>
                </a:moveTo>
                <a:cubicBezTo>
                  <a:pt x="639" y="126"/>
                  <a:pt x="635" y="112"/>
                  <a:pt x="627" y="103"/>
                </a:cubicBezTo>
                <a:cubicBezTo>
                  <a:pt x="619" y="93"/>
                  <a:pt x="608" y="88"/>
                  <a:pt x="593" y="88"/>
                </a:cubicBezTo>
                <a:cubicBezTo>
                  <a:pt x="578" y="88"/>
                  <a:pt x="566" y="93"/>
                  <a:pt x="558" y="103"/>
                </a:cubicBezTo>
                <a:cubicBezTo>
                  <a:pt x="549" y="113"/>
                  <a:pt x="545" y="127"/>
                  <a:pt x="545" y="145"/>
                </a:cubicBezTo>
                <a:cubicBezTo>
                  <a:pt x="545" y="162"/>
                  <a:pt x="549" y="175"/>
                  <a:pt x="558" y="185"/>
                </a:cubicBezTo>
                <a:cubicBezTo>
                  <a:pt x="566" y="195"/>
                  <a:pt x="578" y="200"/>
                  <a:pt x="593" y="200"/>
                </a:cubicBezTo>
                <a:cubicBezTo>
                  <a:pt x="608" y="200"/>
                  <a:pt x="619" y="195"/>
                  <a:pt x="627" y="185"/>
                </a:cubicBezTo>
                <a:cubicBezTo>
                  <a:pt x="635" y="176"/>
                  <a:pt x="639" y="162"/>
                  <a:pt x="639" y="144"/>
                </a:cubicBezTo>
                <a:close/>
                <a:moveTo>
                  <a:pt x="769" y="177"/>
                </a:moveTo>
                <a:cubicBezTo>
                  <a:pt x="769" y="190"/>
                  <a:pt x="765" y="200"/>
                  <a:pt x="755" y="208"/>
                </a:cubicBezTo>
                <a:cubicBezTo>
                  <a:pt x="745" y="216"/>
                  <a:pt x="733" y="219"/>
                  <a:pt x="717" y="219"/>
                </a:cubicBezTo>
                <a:cubicBezTo>
                  <a:pt x="703" y="219"/>
                  <a:pt x="691" y="216"/>
                  <a:pt x="681" y="211"/>
                </a:cubicBezTo>
                <a:cubicBezTo>
                  <a:pt x="681" y="186"/>
                  <a:pt x="681" y="186"/>
                  <a:pt x="681" y="186"/>
                </a:cubicBezTo>
                <a:cubicBezTo>
                  <a:pt x="692" y="195"/>
                  <a:pt x="705" y="200"/>
                  <a:pt x="718" y="200"/>
                </a:cubicBezTo>
                <a:cubicBezTo>
                  <a:pt x="737" y="200"/>
                  <a:pt x="746" y="193"/>
                  <a:pt x="746" y="180"/>
                </a:cubicBezTo>
                <a:cubicBezTo>
                  <a:pt x="746" y="174"/>
                  <a:pt x="744" y="170"/>
                  <a:pt x="740" y="166"/>
                </a:cubicBezTo>
                <a:cubicBezTo>
                  <a:pt x="737" y="163"/>
                  <a:pt x="729" y="158"/>
                  <a:pt x="716" y="152"/>
                </a:cubicBezTo>
                <a:cubicBezTo>
                  <a:pt x="703" y="147"/>
                  <a:pt x="694" y="141"/>
                  <a:pt x="689" y="135"/>
                </a:cubicBezTo>
                <a:cubicBezTo>
                  <a:pt x="684" y="129"/>
                  <a:pt x="681" y="120"/>
                  <a:pt x="681" y="110"/>
                </a:cubicBezTo>
                <a:cubicBezTo>
                  <a:pt x="681" y="98"/>
                  <a:pt x="686" y="88"/>
                  <a:pt x="696" y="80"/>
                </a:cubicBezTo>
                <a:cubicBezTo>
                  <a:pt x="705" y="72"/>
                  <a:pt x="717" y="68"/>
                  <a:pt x="732" y="68"/>
                </a:cubicBezTo>
                <a:cubicBezTo>
                  <a:pt x="743" y="68"/>
                  <a:pt x="754" y="71"/>
                  <a:pt x="763" y="75"/>
                </a:cubicBezTo>
                <a:cubicBezTo>
                  <a:pt x="763" y="98"/>
                  <a:pt x="763" y="98"/>
                  <a:pt x="763" y="98"/>
                </a:cubicBezTo>
                <a:cubicBezTo>
                  <a:pt x="753" y="91"/>
                  <a:pt x="743" y="88"/>
                  <a:pt x="730" y="88"/>
                </a:cubicBezTo>
                <a:cubicBezTo>
                  <a:pt x="723" y="88"/>
                  <a:pt x="716" y="90"/>
                  <a:pt x="712" y="94"/>
                </a:cubicBezTo>
                <a:cubicBezTo>
                  <a:pt x="707" y="97"/>
                  <a:pt x="705" y="102"/>
                  <a:pt x="705" y="108"/>
                </a:cubicBezTo>
                <a:cubicBezTo>
                  <a:pt x="705" y="115"/>
                  <a:pt x="707" y="119"/>
                  <a:pt x="710" y="123"/>
                </a:cubicBezTo>
                <a:cubicBezTo>
                  <a:pt x="714" y="126"/>
                  <a:pt x="721" y="130"/>
                  <a:pt x="732" y="135"/>
                </a:cubicBezTo>
                <a:cubicBezTo>
                  <a:pt x="746" y="141"/>
                  <a:pt x="756" y="147"/>
                  <a:pt x="761" y="153"/>
                </a:cubicBezTo>
                <a:cubicBezTo>
                  <a:pt x="767" y="160"/>
                  <a:pt x="769" y="168"/>
                  <a:pt x="769" y="177"/>
                </a:cubicBezTo>
                <a:close/>
                <a:moveTo>
                  <a:pt x="926" y="143"/>
                </a:moveTo>
                <a:cubicBezTo>
                  <a:pt x="926" y="166"/>
                  <a:pt x="920" y="185"/>
                  <a:pt x="907" y="199"/>
                </a:cubicBezTo>
                <a:cubicBezTo>
                  <a:pt x="894" y="212"/>
                  <a:pt x="876" y="219"/>
                  <a:pt x="854" y="219"/>
                </a:cubicBezTo>
                <a:cubicBezTo>
                  <a:pt x="833" y="219"/>
                  <a:pt x="816" y="213"/>
                  <a:pt x="803" y="199"/>
                </a:cubicBezTo>
                <a:cubicBezTo>
                  <a:pt x="791" y="186"/>
                  <a:pt x="784" y="168"/>
                  <a:pt x="784" y="146"/>
                </a:cubicBezTo>
                <a:cubicBezTo>
                  <a:pt x="784" y="122"/>
                  <a:pt x="791" y="103"/>
                  <a:pt x="804" y="89"/>
                </a:cubicBezTo>
                <a:cubicBezTo>
                  <a:pt x="817" y="75"/>
                  <a:pt x="835" y="68"/>
                  <a:pt x="858" y="68"/>
                </a:cubicBezTo>
                <a:cubicBezTo>
                  <a:pt x="879" y="68"/>
                  <a:pt x="896" y="75"/>
                  <a:pt x="908" y="88"/>
                </a:cubicBezTo>
                <a:cubicBezTo>
                  <a:pt x="920" y="102"/>
                  <a:pt x="926" y="120"/>
                  <a:pt x="926" y="143"/>
                </a:cubicBezTo>
                <a:close/>
                <a:moveTo>
                  <a:pt x="903" y="144"/>
                </a:moveTo>
                <a:cubicBezTo>
                  <a:pt x="903" y="126"/>
                  <a:pt x="898" y="112"/>
                  <a:pt x="890" y="103"/>
                </a:cubicBezTo>
                <a:cubicBezTo>
                  <a:pt x="882" y="93"/>
                  <a:pt x="871" y="88"/>
                  <a:pt x="856" y="88"/>
                </a:cubicBezTo>
                <a:cubicBezTo>
                  <a:pt x="841" y="88"/>
                  <a:pt x="830" y="93"/>
                  <a:pt x="821" y="103"/>
                </a:cubicBezTo>
                <a:cubicBezTo>
                  <a:pt x="812" y="113"/>
                  <a:pt x="808" y="127"/>
                  <a:pt x="808" y="145"/>
                </a:cubicBezTo>
                <a:cubicBezTo>
                  <a:pt x="808" y="162"/>
                  <a:pt x="812" y="175"/>
                  <a:pt x="821" y="185"/>
                </a:cubicBezTo>
                <a:cubicBezTo>
                  <a:pt x="830" y="195"/>
                  <a:pt x="841" y="200"/>
                  <a:pt x="856" y="200"/>
                </a:cubicBezTo>
                <a:cubicBezTo>
                  <a:pt x="871" y="200"/>
                  <a:pt x="883" y="195"/>
                  <a:pt x="891" y="185"/>
                </a:cubicBezTo>
                <a:cubicBezTo>
                  <a:pt x="899" y="176"/>
                  <a:pt x="903" y="162"/>
                  <a:pt x="903" y="144"/>
                </a:cubicBezTo>
                <a:close/>
                <a:moveTo>
                  <a:pt x="1020" y="23"/>
                </a:moveTo>
                <a:cubicBezTo>
                  <a:pt x="1016" y="20"/>
                  <a:pt x="1010" y="19"/>
                  <a:pt x="1005" y="19"/>
                </a:cubicBezTo>
                <a:cubicBezTo>
                  <a:pt x="989" y="19"/>
                  <a:pt x="981" y="29"/>
                  <a:pt x="981" y="50"/>
                </a:cubicBezTo>
                <a:cubicBezTo>
                  <a:pt x="981" y="72"/>
                  <a:pt x="981" y="72"/>
                  <a:pt x="981" y="72"/>
                </a:cubicBezTo>
                <a:cubicBezTo>
                  <a:pt x="1014" y="72"/>
                  <a:pt x="1014" y="72"/>
                  <a:pt x="1014" y="72"/>
                </a:cubicBezTo>
                <a:cubicBezTo>
                  <a:pt x="1014" y="91"/>
                  <a:pt x="1014" y="91"/>
                  <a:pt x="1014" y="91"/>
                </a:cubicBezTo>
                <a:cubicBezTo>
                  <a:pt x="981" y="91"/>
                  <a:pt x="981" y="91"/>
                  <a:pt x="981" y="91"/>
                </a:cubicBezTo>
                <a:cubicBezTo>
                  <a:pt x="981" y="216"/>
                  <a:pt x="981" y="216"/>
                  <a:pt x="981" y="216"/>
                </a:cubicBezTo>
                <a:cubicBezTo>
                  <a:pt x="957" y="216"/>
                  <a:pt x="957" y="216"/>
                  <a:pt x="957" y="216"/>
                </a:cubicBezTo>
                <a:cubicBezTo>
                  <a:pt x="957" y="91"/>
                  <a:pt x="957" y="91"/>
                  <a:pt x="957" y="91"/>
                </a:cubicBezTo>
                <a:cubicBezTo>
                  <a:pt x="933" y="91"/>
                  <a:pt x="933" y="91"/>
                  <a:pt x="933" y="91"/>
                </a:cubicBezTo>
                <a:cubicBezTo>
                  <a:pt x="933" y="72"/>
                  <a:pt x="933" y="72"/>
                  <a:pt x="933" y="72"/>
                </a:cubicBezTo>
                <a:cubicBezTo>
                  <a:pt x="957" y="72"/>
                  <a:pt x="957" y="72"/>
                  <a:pt x="957" y="72"/>
                </a:cubicBezTo>
                <a:cubicBezTo>
                  <a:pt x="957" y="49"/>
                  <a:pt x="957" y="49"/>
                  <a:pt x="957" y="49"/>
                </a:cubicBezTo>
                <a:cubicBezTo>
                  <a:pt x="957" y="34"/>
                  <a:pt x="962" y="22"/>
                  <a:pt x="970" y="13"/>
                </a:cubicBezTo>
                <a:cubicBezTo>
                  <a:pt x="979" y="4"/>
                  <a:pt x="990" y="0"/>
                  <a:pt x="1003" y="0"/>
                </a:cubicBezTo>
                <a:cubicBezTo>
                  <a:pt x="1010" y="0"/>
                  <a:pt x="1016" y="0"/>
                  <a:pt x="1020" y="2"/>
                </a:cubicBezTo>
                <a:lnTo>
                  <a:pt x="1020" y="23"/>
                </a:lnTo>
                <a:close/>
                <a:moveTo>
                  <a:pt x="1098" y="214"/>
                </a:moveTo>
                <a:cubicBezTo>
                  <a:pt x="1092" y="218"/>
                  <a:pt x="1085" y="219"/>
                  <a:pt x="1076" y="219"/>
                </a:cubicBezTo>
                <a:cubicBezTo>
                  <a:pt x="1051" y="219"/>
                  <a:pt x="1039" y="205"/>
                  <a:pt x="1039" y="177"/>
                </a:cubicBezTo>
                <a:cubicBezTo>
                  <a:pt x="1039" y="91"/>
                  <a:pt x="1039" y="91"/>
                  <a:pt x="1039" y="91"/>
                </a:cubicBezTo>
                <a:cubicBezTo>
                  <a:pt x="1014" y="91"/>
                  <a:pt x="1014" y="91"/>
                  <a:pt x="1014" y="91"/>
                </a:cubicBezTo>
                <a:cubicBezTo>
                  <a:pt x="1014" y="72"/>
                  <a:pt x="1014" y="72"/>
                  <a:pt x="1014" y="72"/>
                </a:cubicBezTo>
                <a:cubicBezTo>
                  <a:pt x="1039" y="72"/>
                  <a:pt x="1039" y="72"/>
                  <a:pt x="1039" y="72"/>
                </a:cubicBezTo>
                <a:cubicBezTo>
                  <a:pt x="1039" y="37"/>
                  <a:pt x="1039" y="37"/>
                  <a:pt x="1039" y="37"/>
                </a:cubicBezTo>
                <a:cubicBezTo>
                  <a:pt x="1062" y="29"/>
                  <a:pt x="1062" y="29"/>
                  <a:pt x="1062" y="29"/>
                </a:cubicBezTo>
                <a:cubicBezTo>
                  <a:pt x="1062" y="72"/>
                  <a:pt x="1062" y="72"/>
                  <a:pt x="1062" y="72"/>
                </a:cubicBezTo>
                <a:cubicBezTo>
                  <a:pt x="1098" y="72"/>
                  <a:pt x="1098" y="72"/>
                  <a:pt x="1098" y="72"/>
                </a:cubicBezTo>
                <a:cubicBezTo>
                  <a:pt x="1098" y="91"/>
                  <a:pt x="1098" y="91"/>
                  <a:pt x="1098" y="91"/>
                </a:cubicBezTo>
                <a:cubicBezTo>
                  <a:pt x="1062" y="91"/>
                  <a:pt x="1062" y="91"/>
                  <a:pt x="1062" y="91"/>
                </a:cubicBezTo>
                <a:cubicBezTo>
                  <a:pt x="1062" y="173"/>
                  <a:pt x="1062" y="173"/>
                  <a:pt x="1062" y="173"/>
                </a:cubicBezTo>
                <a:cubicBezTo>
                  <a:pt x="1062" y="182"/>
                  <a:pt x="1063" y="189"/>
                  <a:pt x="1067" y="193"/>
                </a:cubicBezTo>
                <a:cubicBezTo>
                  <a:pt x="1070" y="197"/>
                  <a:pt x="1075" y="199"/>
                  <a:pt x="1083" y="199"/>
                </a:cubicBezTo>
                <a:cubicBezTo>
                  <a:pt x="1089" y="199"/>
                  <a:pt x="1094" y="198"/>
                  <a:pt x="1098" y="195"/>
                </a:cubicBezTo>
                <a:lnTo>
                  <a:pt x="1098" y="214"/>
                </a:lnTo>
                <a:close/>
                <a:moveTo>
                  <a:pt x="112" y="453"/>
                </a:moveTo>
                <a:cubicBezTo>
                  <a:pt x="112" y="470"/>
                  <a:pt x="106" y="483"/>
                  <a:pt x="94" y="493"/>
                </a:cubicBezTo>
                <a:cubicBezTo>
                  <a:pt x="82" y="503"/>
                  <a:pt x="66" y="507"/>
                  <a:pt x="46" y="507"/>
                </a:cubicBezTo>
                <a:cubicBezTo>
                  <a:pt x="38" y="507"/>
                  <a:pt x="30" y="506"/>
                  <a:pt x="20" y="504"/>
                </a:cubicBezTo>
                <a:cubicBezTo>
                  <a:pt x="11" y="501"/>
                  <a:pt x="4" y="499"/>
                  <a:pt x="0" y="496"/>
                </a:cubicBezTo>
                <a:cubicBezTo>
                  <a:pt x="0" y="468"/>
                  <a:pt x="0" y="468"/>
                  <a:pt x="0" y="468"/>
                </a:cubicBezTo>
                <a:cubicBezTo>
                  <a:pt x="6" y="473"/>
                  <a:pt x="13" y="477"/>
                  <a:pt x="23" y="481"/>
                </a:cubicBezTo>
                <a:cubicBezTo>
                  <a:pt x="32" y="484"/>
                  <a:pt x="41" y="486"/>
                  <a:pt x="49" y="486"/>
                </a:cubicBezTo>
                <a:cubicBezTo>
                  <a:pt x="75" y="486"/>
                  <a:pt x="88" y="476"/>
                  <a:pt x="88" y="456"/>
                </a:cubicBezTo>
                <a:cubicBezTo>
                  <a:pt x="88" y="447"/>
                  <a:pt x="85" y="440"/>
                  <a:pt x="79" y="434"/>
                </a:cubicBezTo>
                <a:cubicBezTo>
                  <a:pt x="74" y="428"/>
                  <a:pt x="62" y="420"/>
                  <a:pt x="45" y="410"/>
                </a:cubicBezTo>
                <a:cubicBezTo>
                  <a:pt x="29" y="401"/>
                  <a:pt x="17" y="392"/>
                  <a:pt x="10" y="384"/>
                </a:cubicBezTo>
                <a:cubicBezTo>
                  <a:pt x="4" y="375"/>
                  <a:pt x="0" y="365"/>
                  <a:pt x="0" y="353"/>
                </a:cubicBezTo>
                <a:cubicBezTo>
                  <a:pt x="0" y="337"/>
                  <a:pt x="6" y="324"/>
                  <a:pt x="18" y="314"/>
                </a:cubicBezTo>
                <a:cubicBezTo>
                  <a:pt x="30" y="304"/>
                  <a:pt x="46" y="299"/>
                  <a:pt x="64" y="299"/>
                </a:cubicBezTo>
                <a:cubicBezTo>
                  <a:pt x="82" y="299"/>
                  <a:pt x="96" y="301"/>
                  <a:pt x="104" y="306"/>
                </a:cubicBezTo>
                <a:cubicBezTo>
                  <a:pt x="104" y="332"/>
                  <a:pt x="104" y="332"/>
                  <a:pt x="104" y="332"/>
                </a:cubicBezTo>
                <a:cubicBezTo>
                  <a:pt x="94" y="324"/>
                  <a:pt x="80" y="320"/>
                  <a:pt x="63" y="320"/>
                </a:cubicBezTo>
                <a:cubicBezTo>
                  <a:pt x="52" y="320"/>
                  <a:pt x="43" y="323"/>
                  <a:pt x="36" y="328"/>
                </a:cubicBezTo>
                <a:cubicBezTo>
                  <a:pt x="29" y="334"/>
                  <a:pt x="25" y="341"/>
                  <a:pt x="25" y="351"/>
                </a:cubicBezTo>
                <a:cubicBezTo>
                  <a:pt x="25" y="357"/>
                  <a:pt x="26" y="363"/>
                  <a:pt x="28" y="367"/>
                </a:cubicBezTo>
                <a:cubicBezTo>
                  <a:pt x="30" y="371"/>
                  <a:pt x="34" y="375"/>
                  <a:pt x="39" y="379"/>
                </a:cubicBezTo>
                <a:cubicBezTo>
                  <a:pt x="44" y="383"/>
                  <a:pt x="52" y="388"/>
                  <a:pt x="64" y="394"/>
                </a:cubicBezTo>
                <a:cubicBezTo>
                  <a:pt x="82" y="404"/>
                  <a:pt x="95" y="414"/>
                  <a:pt x="102" y="423"/>
                </a:cubicBezTo>
                <a:cubicBezTo>
                  <a:pt x="109" y="431"/>
                  <a:pt x="112" y="442"/>
                  <a:pt x="112" y="453"/>
                </a:cubicBezTo>
                <a:close/>
                <a:moveTo>
                  <a:pt x="322" y="401"/>
                </a:moveTo>
                <a:cubicBezTo>
                  <a:pt x="322" y="428"/>
                  <a:pt x="316" y="451"/>
                  <a:pt x="304" y="469"/>
                </a:cubicBezTo>
                <a:cubicBezTo>
                  <a:pt x="291" y="487"/>
                  <a:pt x="273" y="499"/>
                  <a:pt x="250" y="504"/>
                </a:cubicBezTo>
                <a:cubicBezTo>
                  <a:pt x="297" y="553"/>
                  <a:pt x="297" y="553"/>
                  <a:pt x="297" y="553"/>
                </a:cubicBezTo>
                <a:cubicBezTo>
                  <a:pt x="264" y="553"/>
                  <a:pt x="264" y="553"/>
                  <a:pt x="264" y="553"/>
                </a:cubicBezTo>
                <a:cubicBezTo>
                  <a:pt x="225" y="507"/>
                  <a:pt x="225" y="507"/>
                  <a:pt x="225" y="507"/>
                </a:cubicBezTo>
                <a:cubicBezTo>
                  <a:pt x="207" y="507"/>
                  <a:pt x="191" y="503"/>
                  <a:pt x="176" y="494"/>
                </a:cubicBezTo>
                <a:cubicBezTo>
                  <a:pt x="162" y="486"/>
                  <a:pt x="151" y="474"/>
                  <a:pt x="143" y="458"/>
                </a:cubicBezTo>
                <a:cubicBezTo>
                  <a:pt x="136" y="442"/>
                  <a:pt x="132" y="425"/>
                  <a:pt x="132" y="405"/>
                </a:cubicBezTo>
                <a:cubicBezTo>
                  <a:pt x="132" y="384"/>
                  <a:pt x="136" y="365"/>
                  <a:pt x="144" y="349"/>
                </a:cubicBezTo>
                <a:cubicBezTo>
                  <a:pt x="152" y="333"/>
                  <a:pt x="163" y="320"/>
                  <a:pt x="178" y="312"/>
                </a:cubicBezTo>
                <a:cubicBezTo>
                  <a:pt x="193" y="303"/>
                  <a:pt x="210" y="299"/>
                  <a:pt x="230" y="299"/>
                </a:cubicBezTo>
                <a:cubicBezTo>
                  <a:pt x="248" y="299"/>
                  <a:pt x="264" y="303"/>
                  <a:pt x="278" y="312"/>
                </a:cubicBezTo>
                <a:cubicBezTo>
                  <a:pt x="292" y="320"/>
                  <a:pt x="303" y="333"/>
                  <a:pt x="311" y="348"/>
                </a:cubicBezTo>
                <a:cubicBezTo>
                  <a:pt x="319" y="364"/>
                  <a:pt x="322" y="381"/>
                  <a:pt x="322" y="401"/>
                </a:cubicBezTo>
                <a:close/>
                <a:moveTo>
                  <a:pt x="298" y="404"/>
                </a:moveTo>
                <a:cubicBezTo>
                  <a:pt x="298" y="377"/>
                  <a:pt x="291" y="357"/>
                  <a:pt x="279" y="342"/>
                </a:cubicBezTo>
                <a:cubicBezTo>
                  <a:pt x="267" y="327"/>
                  <a:pt x="250" y="320"/>
                  <a:pt x="228" y="320"/>
                </a:cubicBezTo>
                <a:cubicBezTo>
                  <a:pt x="214" y="320"/>
                  <a:pt x="202" y="324"/>
                  <a:pt x="191" y="331"/>
                </a:cubicBezTo>
                <a:cubicBezTo>
                  <a:pt x="180" y="338"/>
                  <a:pt x="171" y="347"/>
                  <a:pt x="165" y="360"/>
                </a:cubicBezTo>
                <a:cubicBezTo>
                  <a:pt x="159" y="373"/>
                  <a:pt x="156" y="387"/>
                  <a:pt x="156" y="403"/>
                </a:cubicBezTo>
                <a:cubicBezTo>
                  <a:pt x="156" y="419"/>
                  <a:pt x="159" y="434"/>
                  <a:pt x="165" y="446"/>
                </a:cubicBezTo>
                <a:cubicBezTo>
                  <a:pt x="171" y="459"/>
                  <a:pt x="179" y="469"/>
                  <a:pt x="190" y="476"/>
                </a:cubicBezTo>
                <a:cubicBezTo>
                  <a:pt x="200" y="483"/>
                  <a:pt x="213" y="486"/>
                  <a:pt x="226" y="486"/>
                </a:cubicBezTo>
                <a:cubicBezTo>
                  <a:pt x="248" y="486"/>
                  <a:pt x="266" y="479"/>
                  <a:pt x="279" y="464"/>
                </a:cubicBezTo>
                <a:cubicBezTo>
                  <a:pt x="291" y="449"/>
                  <a:pt x="298" y="429"/>
                  <a:pt x="298" y="404"/>
                </a:cubicBezTo>
                <a:close/>
                <a:moveTo>
                  <a:pt x="459" y="504"/>
                </a:moveTo>
                <a:cubicBezTo>
                  <a:pt x="354" y="504"/>
                  <a:pt x="354" y="504"/>
                  <a:pt x="354" y="504"/>
                </a:cubicBezTo>
                <a:cubicBezTo>
                  <a:pt x="354" y="302"/>
                  <a:pt x="354" y="302"/>
                  <a:pt x="354" y="302"/>
                </a:cubicBezTo>
                <a:cubicBezTo>
                  <a:pt x="378" y="302"/>
                  <a:pt x="378" y="302"/>
                  <a:pt x="378" y="302"/>
                </a:cubicBezTo>
                <a:cubicBezTo>
                  <a:pt x="378" y="483"/>
                  <a:pt x="378" y="483"/>
                  <a:pt x="378" y="483"/>
                </a:cubicBezTo>
                <a:cubicBezTo>
                  <a:pt x="459" y="483"/>
                  <a:pt x="459" y="483"/>
                  <a:pt x="459" y="483"/>
                </a:cubicBezTo>
                <a:lnTo>
                  <a:pt x="459" y="504"/>
                </a:lnTo>
                <a:close/>
                <a:moveTo>
                  <a:pt x="637" y="453"/>
                </a:moveTo>
                <a:cubicBezTo>
                  <a:pt x="637" y="470"/>
                  <a:pt x="631" y="483"/>
                  <a:pt x="619" y="493"/>
                </a:cubicBezTo>
                <a:cubicBezTo>
                  <a:pt x="607" y="503"/>
                  <a:pt x="591" y="507"/>
                  <a:pt x="570" y="507"/>
                </a:cubicBezTo>
                <a:cubicBezTo>
                  <a:pt x="563" y="507"/>
                  <a:pt x="554" y="506"/>
                  <a:pt x="545" y="504"/>
                </a:cubicBezTo>
                <a:cubicBezTo>
                  <a:pt x="535" y="501"/>
                  <a:pt x="529" y="499"/>
                  <a:pt x="525" y="496"/>
                </a:cubicBezTo>
                <a:cubicBezTo>
                  <a:pt x="525" y="468"/>
                  <a:pt x="525" y="468"/>
                  <a:pt x="525" y="468"/>
                </a:cubicBezTo>
                <a:cubicBezTo>
                  <a:pt x="531" y="473"/>
                  <a:pt x="538" y="477"/>
                  <a:pt x="547" y="481"/>
                </a:cubicBezTo>
                <a:cubicBezTo>
                  <a:pt x="557" y="484"/>
                  <a:pt x="565" y="486"/>
                  <a:pt x="573" y="486"/>
                </a:cubicBezTo>
                <a:cubicBezTo>
                  <a:pt x="599" y="486"/>
                  <a:pt x="612" y="476"/>
                  <a:pt x="612" y="456"/>
                </a:cubicBezTo>
                <a:cubicBezTo>
                  <a:pt x="612" y="447"/>
                  <a:pt x="610" y="440"/>
                  <a:pt x="604" y="434"/>
                </a:cubicBezTo>
                <a:cubicBezTo>
                  <a:pt x="598" y="428"/>
                  <a:pt x="587" y="420"/>
                  <a:pt x="570" y="410"/>
                </a:cubicBezTo>
                <a:cubicBezTo>
                  <a:pt x="553" y="401"/>
                  <a:pt x="542" y="392"/>
                  <a:pt x="535" y="384"/>
                </a:cubicBezTo>
                <a:cubicBezTo>
                  <a:pt x="528" y="375"/>
                  <a:pt x="525" y="365"/>
                  <a:pt x="525" y="353"/>
                </a:cubicBezTo>
                <a:cubicBezTo>
                  <a:pt x="525" y="337"/>
                  <a:pt x="531" y="324"/>
                  <a:pt x="543" y="314"/>
                </a:cubicBezTo>
                <a:cubicBezTo>
                  <a:pt x="555" y="304"/>
                  <a:pt x="570" y="299"/>
                  <a:pt x="589" y="299"/>
                </a:cubicBezTo>
                <a:cubicBezTo>
                  <a:pt x="607" y="299"/>
                  <a:pt x="620" y="301"/>
                  <a:pt x="629" y="306"/>
                </a:cubicBezTo>
                <a:cubicBezTo>
                  <a:pt x="629" y="332"/>
                  <a:pt x="629" y="332"/>
                  <a:pt x="629" y="332"/>
                </a:cubicBezTo>
                <a:cubicBezTo>
                  <a:pt x="618" y="324"/>
                  <a:pt x="605" y="320"/>
                  <a:pt x="588" y="320"/>
                </a:cubicBezTo>
                <a:cubicBezTo>
                  <a:pt x="577" y="320"/>
                  <a:pt x="568" y="323"/>
                  <a:pt x="560" y="328"/>
                </a:cubicBezTo>
                <a:cubicBezTo>
                  <a:pt x="553" y="334"/>
                  <a:pt x="550" y="341"/>
                  <a:pt x="550" y="351"/>
                </a:cubicBezTo>
                <a:cubicBezTo>
                  <a:pt x="550" y="357"/>
                  <a:pt x="551" y="363"/>
                  <a:pt x="553" y="367"/>
                </a:cubicBezTo>
                <a:cubicBezTo>
                  <a:pt x="555" y="371"/>
                  <a:pt x="559" y="375"/>
                  <a:pt x="564" y="379"/>
                </a:cubicBezTo>
                <a:cubicBezTo>
                  <a:pt x="569" y="383"/>
                  <a:pt x="577" y="388"/>
                  <a:pt x="589" y="394"/>
                </a:cubicBezTo>
                <a:cubicBezTo>
                  <a:pt x="607" y="404"/>
                  <a:pt x="619" y="414"/>
                  <a:pt x="627" y="423"/>
                </a:cubicBezTo>
                <a:cubicBezTo>
                  <a:pt x="634" y="431"/>
                  <a:pt x="637" y="442"/>
                  <a:pt x="637" y="453"/>
                </a:cubicBezTo>
                <a:close/>
                <a:moveTo>
                  <a:pt x="781" y="438"/>
                </a:moveTo>
                <a:cubicBezTo>
                  <a:pt x="679" y="438"/>
                  <a:pt x="679" y="438"/>
                  <a:pt x="679" y="438"/>
                </a:cubicBezTo>
                <a:cubicBezTo>
                  <a:pt x="680" y="454"/>
                  <a:pt x="684" y="466"/>
                  <a:pt x="692" y="475"/>
                </a:cubicBezTo>
                <a:cubicBezTo>
                  <a:pt x="701" y="483"/>
                  <a:pt x="712" y="488"/>
                  <a:pt x="726" y="488"/>
                </a:cubicBezTo>
                <a:cubicBezTo>
                  <a:pt x="743" y="488"/>
                  <a:pt x="758" y="482"/>
                  <a:pt x="771" y="472"/>
                </a:cubicBezTo>
                <a:cubicBezTo>
                  <a:pt x="771" y="493"/>
                  <a:pt x="771" y="493"/>
                  <a:pt x="771" y="493"/>
                </a:cubicBezTo>
                <a:cubicBezTo>
                  <a:pt x="758" y="503"/>
                  <a:pt x="742" y="507"/>
                  <a:pt x="721" y="507"/>
                </a:cubicBezTo>
                <a:cubicBezTo>
                  <a:pt x="700" y="507"/>
                  <a:pt x="684" y="501"/>
                  <a:pt x="673" y="487"/>
                </a:cubicBezTo>
                <a:cubicBezTo>
                  <a:pt x="661" y="474"/>
                  <a:pt x="656" y="456"/>
                  <a:pt x="656" y="432"/>
                </a:cubicBezTo>
                <a:cubicBezTo>
                  <a:pt x="656" y="418"/>
                  <a:pt x="658" y="405"/>
                  <a:pt x="664" y="393"/>
                </a:cubicBezTo>
                <a:cubicBezTo>
                  <a:pt x="670" y="382"/>
                  <a:pt x="678" y="373"/>
                  <a:pt x="688" y="366"/>
                </a:cubicBezTo>
                <a:cubicBezTo>
                  <a:pt x="698" y="360"/>
                  <a:pt x="709" y="356"/>
                  <a:pt x="722" y="356"/>
                </a:cubicBezTo>
                <a:cubicBezTo>
                  <a:pt x="740" y="356"/>
                  <a:pt x="755" y="362"/>
                  <a:pt x="765" y="375"/>
                </a:cubicBezTo>
                <a:cubicBezTo>
                  <a:pt x="776" y="387"/>
                  <a:pt x="781" y="404"/>
                  <a:pt x="781" y="426"/>
                </a:cubicBezTo>
                <a:lnTo>
                  <a:pt x="781" y="438"/>
                </a:lnTo>
                <a:close/>
                <a:moveTo>
                  <a:pt x="758" y="418"/>
                </a:moveTo>
                <a:cubicBezTo>
                  <a:pt x="757" y="405"/>
                  <a:pt x="754" y="394"/>
                  <a:pt x="748" y="387"/>
                </a:cubicBezTo>
                <a:cubicBezTo>
                  <a:pt x="742" y="380"/>
                  <a:pt x="733" y="376"/>
                  <a:pt x="722" y="376"/>
                </a:cubicBezTo>
                <a:cubicBezTo>
                  <a:pt x="711" y="376"/>
                  <a:pt x="702" y="380"/>
                  <a:pt x="694" y="388"/>
                </a:cubicBezTo>
                <a:cubicBezTo>
                  <a:pt x="687" y="395"/>
                  <a:pt x="682" y="405"/>
                  <a:pt x="680" y="418"/>
                </a:cubicBezTo>
                <a:lnTo>
                  <a:pt x="758" y="418"/>
                </a:lnTo>
                <a:close/>
                <a:moveTo>
                  <a:pt x="882" y="383"/>
                </a:moveTo>
                <a:cubicBezTo>
                  <a:pt x="878" y="380"/>
                  <a:pt x="872" y="379"/>
                  <a:pt x="865" y="379"/>
                </a:cubicBezTo>
                <a:cubicBezTo>
                  <a:pt x="854" y="379"/>
                  <a:pt x="846" y="383"/>
                  <a:pt x="840" y="393"/>
                </a:cubicBezTo>
                <a:cubicBezTo>
                  <a:pt x="833" y="403"/>
                  <a:pt x="830" y="415"/>
                  <a:pt x="830" y="430"/>
                </a:cubicBezTo>
                <a:cubicBezTo>
                  <a:pt x="830" y="504"/>
                  <a:pt x="830" y="504"/>
                  <a:pt x="830" y="504"/>
                </a:cubicBezTo>
                <a:cubicBezTo>
                  <a:pt x="807" y="504"/>
                  <a:pt x="807" y="504"/>
                  <a:pt x="807" y="504"/>
                </a:cubicBezTo>
                <a:cubicBezTo>
                  <a:pt x="807" y="360"/>
                  <a:pt x="807" y="360"/>
                  <a:pt x="807" y="360"/>
                </a:cubicBezTo>
                <a:cubicBezTo>
                  <a:pt x="830" y="360"/>
                  <a:pt x="830" y="360"/>
                  <a:pt x="830" y="360"/>
                </a:cubicBezTo>
                <a:cubicBezTo>
                  <a:pt x="830" y="390"/>
                  <a:pt x="830" y="390"/>
                  <a:pt x="830" y="390"/>
                </a:cubicBezTo>
                <a:cubicBezTo>
                  <a:pt x="831" y="390"/>
                  <a:pt x="831" y="390"/>
                  <a:pt x="831" y="390"/>
                </a:cubicBezTo>
                <a:cubicBezTo>
                  <a:pt x="834" y="380"/>
                  <a:pt x="839" y="372"/>
                  <a:pt x="846" y="366"/>
                </a:cubicBezTo>
                <a:cubicBezTo>
                  <a:pt x="852" y="360"/>
                  <a:pt x="860" y="357"/>
                  <a:pt x="868" y="357"/>
                </a:cubicBezTo>
                <a:cubicBezTo>
                  <a:pt x="874" y="357"/>
                  <a:pt x="879" y="358"/>
                  <a:pt x="882" y="359"/>
                </a:cubicBezTo>
                <a:lnTo>
                  <a:pt x="882" y="383"/>
                </a:lnTo>
                <a:close/>
                <a:moveTo>
                  <a:pt x="1024" y="360"/>
                </a:moveTo>
                <a:cubicBezTo>
                  <a:pt x="967" y="504"/>
                  <a:pt x="967" y="504"/>
                  <a:pt x="967" y="504"/>
                </a:cubicBezTo>
                <a:cubicBezTo>
                  <a:pt x="944" y="504"/>
                  <a:pt x="944" y="504"/>
                  <a:pt x="944" y="504"/>
                </a:cubicBezTo>
                <a:cubicBezTo>
                  <a:pt x="890" y="360"/>
                  <a:pt x="890" y="360"/>
                  <a:pt x="890" y="360"/>
                </a:cubicBezTo>
                <a:cubicBezTo>
                  <a:pt x="915" y="360"/>
                  <a:pt x="915" y="360"/>
                  <a:pt x="915" y="360"/>
                </a:cubicBezTo>
                <a:cubicBezTo>
                  <a:pt x="952" y="464"/>
                  <a:pt x="952" y="464"/>
                  <a:pt x="952" y="464"/>
                </a:cubicBezTo>
                <a:cubicBezTo>
                  <a:pt x="954" y="470"/>
                  <a:pt x="955" y="477"/>
                  <a:pt x="957" y="485"/>
                </a:cubicBezTo>
                <a:cubicBezTo>
                  <a:pt x="957" y="485"/>
                  <a:pt x="957" y="485"/>
                  <a:pt x="957" y="485"/>
                </a:cubicBezTo>
                <a:cubicBezTo>
                  <a:pt x="958" y="478"/>
                  <a:pt x="960" y="471"/>
                  <a:pt x="962" y="465"/>
                </a:cubicBezTo>
                <a:cubicBezTo>
                  <a:pt x="1000" y="360"/>
                  <a:pt x="1000" y="360"/>
                  <a:pt x="1000" y="360"/>
                </a:cubicBezTo>
                <a:lnTo>
                  <a:pt x="1024" y="360"/>
                </a:lnTo>
                <a:close/>
                <a:moveTo>
                  <a:pt x="1156" y="438"/>
                </a:moveTo>
                <a:cubicBezTo>
                  <a:pt x="1054" y="438"/>
                  <a:pt x="1054" y="438"/>
                  <a:pt x="1054" y="438"/>
                </a:cubicBezTo>
                <a:cubicBezTo>
                  <a:pt x="1055" y="454"/>
                  <a:pt x="1059" y="466"/>
                  <a:pt x="1067" y="475"/>
                </a:cubicBezTo>
                <a:cubicBezTo>
                  <a:pt x="1075" y="483"/>
                  <a:pt x="1087" y="488"/>
                  <a:pt x="1101" y="488"/>
                </a:cubicBezTo>
                <a:cubicBezTo>
                  <a:pt x="1118" y="488"/>
                  <a:pt x="1132" y="482"/>
                  <a:pt x="1146" y="472"/>
                </a:cubicBezTo>
                <a:cubicBezTo>
                  <a:pt x="1146" y="493"/>
                  <a:pt x="1146" y="493"/>
                  <a:pt x="1146" y="493"/>
                </a:cubicBezTo>
                <a:cubicBezTo>
                  <a:pt x="1133" y="503"/>
                  <a:pt x="1117" y="507"/>
                  <a:pt x="1096" y="507"/>
                </a:cubicBezTo>
                <a:cubicBezTo>
                  <a:pt x="1075" y="507"/>
                  <a:pt x="1059" y="501"/>
                  <a:pt x="1048" y="487"/>
                </a:cubicBezTo>
                <a:cubicBezTo>
                  <a:pt x="1036" y="474"/>
                  <a:pt x="1030" y="456"/>
                  <a:pt x="1030" y="432"/>
                </a:cubicBezTo>
                <a:cubicBezTo>
                  <a:pt x="1030" y="418"/>
                  <a:pt x="1033" y="405"/>
                  <a:pt x="1039" y="393"/>
                </a:cubicBezTo>
                <a:cubicBezTo>
                  <a:pt x="1045" y="382"/>
                  <a:pt x="1053" y="373"/>
                  <a:pt x="1063" y="366"/>
                </a:cubicBezTo>
                <a:cubicBezTo>
                  <a:pt x="1073" y="360"/>
                  <a:pt x="1084" y="356"/>
                  <a:pt x="1097" y="356"/>
                </a:cubicBezTo>
                <a:cubicBezTo>
                  <a:pt x="1115" y="356"/>
                  <a:pt x="1130" y="362"/>
                  <a:pt x="1140" y="375"/>
                </a:cubicBezTo>
                <a:cubicBezTo>
                  <a:pt x="1151" y="387"/>
                  <a:pt x="1156" y="404"/>
                  <a:pt x="1156" y="426"/>
                </a:cubicBezTo>
                <a:lnTo>
                  <a:pt x="1156" y="438"/>
                </a:lnTo>
                <a:close/>
                <a:moveTo>
                  <a:pt x="1132" y="418"/>
                </a:moveTo>
                <a:cubicBezTo>
                  <a:pt x="1132" y="405"/>
                  <a:pt x="1129" y="394"/>
                  <a:pt x="1123" y="387"/>
                </a:cubicBezTo>
                <a:cubicBezTo>
                  <a:pt x="1116" y="380"/>
                  <a:pt x="1108" y="376"/>
                  <a:pt x="1096" y="376"/>
                </a:cubicBezTo>
                <a:cubicBezTo>
                  <a:pt x="1086" y="376"/>
                  <a:pt x="1076" y="380"/>
                  <a:pt x="1069" y="388"/>
                </a:cubicBezTo>
                <a:cubicBezTo>
                  <a:pt x="1061" y="395"/>
                  <a:pt x="1057" y="405"/>
                  <a:pt x="1055" y="418"/>
                </a:cubicBezTo>
                <a:lnTo>
                  <a:pt x="1132" y="418"/>
                </a:lnTo>
                <a:close/>
                <a:moveTo>
                  <a:pt x="1257" y="383"/>
                </a:moveTo>
                <a:cubicBezTo>
                  <a:pt x="1253" y="380"/>
                  <a:pt x="1247" y="379"/>
                  <a:pt x="1239" y="379"/>
                </a:cubicBezTo>
                <a:cubicBezTo>
                  <a:pt x="1229" y="379"/>
                  <a:pt x="1221" y="383"/>
                  <a:pt x="1215" y="393"/>
                </a:cubicBezTo>
                <a:cubicBezTo>
                  <a:pt x="1208" y="403"/>
                  <a:pt x="1205" y="415"/>
                  <a:pt x="1205" y="430"/>
                </a:cubicBezTo>
                <a:cubicBezTo>
                  <a:pt x="1205" y="504"/>
                  <a:pt x="1205" y="504"/>
                  <a:pt x="1205" y="504"/>
                </a:cubicBezTo>
                <a:cubicBezTo>
                  <a:pt x="1182" y="504"/>
                  <a:pt x="1182" y="504"/>
                  <a:pt x="1182" y="504"/>
                </a:cubicBezTo>
                <a:cubicBezTo>
                  <a:pt x="1182" y="360"/>
                  <a:pt x="1182" y="360"/>
                  <a:pt x="1182" y="360"/>
                </a:cubicBezTo>
                <a:cubicBezTo>
                  <a:pt x="1205" y="360"/>
                  <a:pt x="1205" y="360"/>
                  <a:pt x="1205" y="360"/>
                </a:cubicBezTo>
                <a:cubicBezTo>
                  <a:pt x="1205" y="390"/>
                  <a:pt x="1205" y="390"/>
                  <a:pt x="1205" y="390"/>
                </a:cubicBezTo>
                <a:cubicBezTo>
                  <a:pt x="1206" y="390"/>
                  <a:pt x="1206" y="390"/>
                  <a:pt x="1206" y="390"/>
                </a:cubicBezTo>
                <a:cubicBezTo>
                  <a:pt x="1209" y="380"/>
                  <a:pt x="1214" y="372"/>
                  <a:pt x="1220" y="366"/>
                </a:cubicBezTo>
                <a:cubicBezTo>
                  <a:pt x="1227" y="360"/>
                  <a:pt x="1235" y="357"/>
                  <a:pt x="1243" y="357"/>
                </a:cubicBezTo>
                <a:cubicBezTo>
                  <a:pt x="1249" y="357"/>
                  <a:pt x="1254" y="358"/>
                  <a:pt x="1257" y="359"/>
                </a:cubicBezTo>
                <a:lnTo>
                  <a:pt x="1257" y="383"/>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p>
        </p:txBody>
      </p:sp>
      <p:sp>
        <p:nvSpPr>
          <p:cNvPr id="157" name="TextBox 156"/>
          <p:cNvSpPr txBox="1"/>
          <p:nvPr/>
        </p:nvSpPr>
        <p:spPr>
          <a:xfrm>
            <a:off x="6882375" y="4825230"/>
            <a:ext cx="1210362"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Format conversion</a:t>
            </a:r>
          </a:p>
        </p:txBody>
      </p:sp>
      <p:sp>
        <p:nvSpPr>
          <p:cNvPr id="158" name="TextBox 157"/>
          <p:cNvSpPr txBox="1"/>
          <p:nvPr/>
        </p:nvSpPr>
        <p:spPr>
          <a:xfrm>
            <a:off x="8737043" y="4825230"/>
            <a:ext cx="1362797"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Enterprise messaging</a:t>
            </a:r>
          </a:p>
        </p:txBody>
      </p:sp>
      <p:sp>
        <p:nvSpPr>
          <p:cNvPr id="159" name="TextBox 158"/>
          <p:cNvSpPr txBox="1"/>
          <p:nvPr/>
        </p:nvSpPr>
        <p:spPr>
          <a:xfrm>
            <a:off x="10667486" y="4825230"/>
            <a:ext cx="393187"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B2B</a:t>
            </a:r>
          </a:p>
        </p:txBody>
      </p:sp>
      <p:pic>
        <p:nvPicPr>
          <p:cNvPr id="13" name="Picture 12"/>
          <p:cNvPicPr>
            <a:picLocks noChangeAspect="1"/>
          </p:cNvPicPr>
          <p:nvPr/>
        </p:nvPicPr>
        <p:blipFill>
          <a:blip r:embed="rId12"/>
          <a:stretch>
            <a:fillRect/>
          </a:stretch>
        </p:blipFill>
        <p:spPr>
          <a:xfrm>
            <a:off x="7192318" y="4023409"/>
            <a:ext cx="814858" cy="345991"/>
          </a:xfrm>
          <a:prstGeom prst="rect">
            <a:avLst/>
          </a:prstGeom>
        </p:spPr>
      </p:pic>
      <p:pic>
        <p:nvPicPr>
          <p:cNvPr id="14" name="Picture 13"/>
          <p:cNvPicPr>
            <a:picLocks noChangeAspect="1"/>
          </p:cNvPicPr>
          <p:nvPr/>
        </p:nvPicPr>
        <p:blipFill>
          <a:blip r:embed="rId13"/>
          <a:stretch>
            <a:fillRect/>
          </a:stretch>
        </p:blipFill>
        <p:spPr>
          <a:xfrm>
            <a:off x="6633277" y="4129224"/>
            <a:ext cx="467209" cy="511705"/>
          </a:xfrm>
          <a:prstGeom prst="rect">
            <a:avLst/>
          </a:prstGeom>
        </p:spPr>
      </p:pic>
      <p:sp>
        <p:nvSpPr>
          <p:cNvPr id="160" name="TextBox 159"/>
          <p:cNvSpPr txBox="1"/>
          <p:nvPr/>
        </p:nvSpPr>
        <p:spPr>
          <a:xfrm>
            <a:off x="7816125" y="4411597"/>
            <a:ext cx="533741" cy="217243"/>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defPPr>
              <a:defRPr lang="en-US"/>
            </a:defPPr>
            <a:lvl1pPr algn="ctr" defTabSz="913926" fontAlgn="base">
              <a:lnSpc>
                <a:spcPct val="90000"/>
              </a:lnSpc>
              <a:spcBef>
                <a:spcPct val="0"/>
              </a:spcBef>
              <a:spcAft>
                <a:spcPct val="0"/>
              </a:spcAft>
              <a:defRPr sz="1862" kern="0" spc="-49">
                <a:gradFill>
                  <a:gsLst>
                    <a:gs pos="80435">
                      <a:schemeClr val="bg1"/>
                    </a:gs>
                    <a:gs pos="58647">
                      <a:schemeClr val="bg1"/>
                    </a:gs>
                  </a:gsLst>
                  <a:lin ang="5400000" scaled="0"/>
                </a:gradFill>
                <a:latin typeface="Segoe UI"/>
                <a:ea typeface="Segoe UI" pitchFamily="34" charset="0"/>
                <a:cs typeface="Segoe UI" pitchFamily="34" charset="0"/>
              </a:defRPr>
            </a:lvl1pPr>
            <a:lvl2pPr marL="457200" defTabSz="914400">
              <a:defRPr>
                <a:solidFill>
                  <a:schemeClr val="lt1"/>
                </a:solidFill>
              </a:defRPr>
            </a:lvl2pPr>
            <a:lvl3pPr marL="914400" defTabSz="914400">
              <a:defRPr>
                <a:solidFill>
                  <a:schemeClr val="lt1"/>
                </a:solidFill>
              </a:defRPr>
            </a:lvl3pPr>
            <a:lvl4pPr marL="1371600" defTabSz="914400">
              <a:defRPr>
                <a:solidFill>
                  <a:schemeClr val="lt1"/>
                </a:solidFill>
              </a:defRPr>
            </a:lvl4pPr>
            <a:lvl5pPr marL="1828800" defTabSz="914400">
              <a:defRPr>
                <a:solidFill>
                  <a:schemeClr val="lt1"/>
                </a:solidFill>
              </a:defRPr>
            </a:lvl5pPr>
            <a:lvl6pPr marL="2286000" defTabSz="914400">
              <a:defRPr>
                <a:solidFill>
                  <a:schemeClr val="lt1"/>
                </a:solidFill>
              </a:defRPr>
            </a:lvl6pPr>
            <a:lvl7pPr marL="2743200" defTabSz="914400">
              <a:defRPr>
                <a:solidFill>
                  <a:schemeClr val="lt1"/>
                </a:solidFill>
              </a:defRPr>
            </a:lvl7pPr>
            <a:lvl8pPr marL="3200400" defTabSz="914400">
              <a:defRPr>
                <a:solidFill>
                  <a:schemeClr val="lt1"/>
                </a:solidFill>
              </a:defRPr>
            </a:lvl8pPr>
            <a:lvl9pPr marL="3657600" defTabSz="914400">
              <a:defRPr>
                <a:solidFill>
                  <a:schemeClr val="lt1"/>
                </a:solidFill>
              </a:defRPr>
            </a:lvl9pPr>
          </a:lstStyle>
          <a:p>
            <a:pPr algn="l"/>
            <a:r>
              <a:rPr lang="en-US" sz="1568" err="1"/>
              <a:t>Flatfile</a:t>
            </a:r>
            <a:endParaRPr lang="en-US" sz="1568"/>
          </a:p>
        </p:txBody>
      </p:sp>
      <p:sp>
        <p:nvSpPr>
          <p:cNvPr id="161" name="TextBox 160"/>
          <p:cNvSpPr txBox="1"/>
          <p:nvPr/>
        </p:nvSpPr>
        <p:spPr>
          <a:xfrm>
            <a:off x="9031820" y="4139578"/>
            <a:ext cx="742121" cy="525004"/>
          </a:xfrm>
          <a:prstGeom prst="rect">
            <a:avLst/>
          </a:prstGeom>
          <a:noFill/>
          <a:ln w="63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44821" tIns="44821" rIns="44821" bIns="44821" numCol="1" spcCol="0" rtlCol="0" fromWordArt="0" anchor="ctr" anchorCtr="0" forceAA="0" compatLnSpc="1">
            <a:prstTxWarp prst="textNoShape">
              <a:avLst/>
            </a:prstTxWarp>
            <a:spAutoFit/>
          </a:bodyPr>
          <a:lstStyle>
            <a:defPPr>
              <a:defRPr lang="en-US"/>
            </a:defPPr>
            <a:lvl1pPr defTabSz="913926" fontAlgn="base">
              <a:lnSpc>
                <a:spcPct val="90000"/>
              </a:lnSpc>
              <a:spcBef>
                <a:spcPct val="0"/>
              </a:spcBef>
              <a:spcAft>
                <a:spcPct val="0"/>
              </a:spcAft>
              <a:defRPr sz="1600" kern="0" spc="-49">
                <a:gradFill>
                  <a:gsLst>
                    <a:gs pos="80435">
                      <a:schemeClr val="bg1"/>
                    </a:gs>
                    <a:gs pos="58647">
                      <a:schemeClr val="bg1"/>
                    </a:gs>
                  </a:gsLst>
                  <a:lin ang="5400000" scaled="0"/>
                </a:gradFill>
                <a:latin typeface="Segoe UI"/>
                <a:ea typeface="Segoe UI" pitchFamily="34" charset="0"/>
                <a:cs typeface="Segoe UI" pitchFamily="34" charset="0"/>
              </a:defRPr>
            </a:lvl1pPr>
            <a:lvl2pPr marL="457200" defTabSz="914400">
              <a:defRPr>
                <a:solidFill>
                  <a:schemeClr val="lt1"/>
                </a:solidFill>
              </a:defRPr>
            </a:lvl2pPr>
            <a:lvl3pPr marL="914400" defTabSz="914400">
              <a:defRPr>
                <a:solidFill>
                  <a:schemeClr val="lt1"/>
                </a:solidFill>
              </a:defRPr>
            </a:lvl3pPr>
            <a:lvl4pPr marL="1371600" defTabSz="914400">
              <a:defRPr>
                <a:solidFill>
                  <a:schemeClr val="lt1"/>
                </a:solidFill>
              </a:defRPr>
            </a:lvl4pPr>
            <a:lvl5pPr marL="1828800" defTabSz="914400">
              <a:defRPr>
                <a:solidFill>
                  <a:schemeClr val="lt1"/>
                </a:solidFill>
              </a:defRPr>
            </a:lvl5pPr>
            <a:lvl6pPr marL="2286000" defTabSz="914400">
              <a:defRPr>
                <a:solidFill>
                  <a:schemeClr val="lt1"/>
                </a:solidFill>
              </a:defRPr>
            </a:lvl6pPr>
            <a:lvl7pPr marL="2743200" defTabSz="914400">
              <a:defRPr>
                <a:solidFill>
                  <a:schemeClr val="lt1"/>
                </a:solidFill>
              </a:defRPr>
            </a:lvl7pPr>
            <a:lvl8pPr marL="3200400" defTabSz="914400">
              <a:defRPr>
                <a:solidFill>
                  <a:schemeClr val="lt1"/>
                </a:solidFill>
              </a:defRPr>
            </a:lvl8pPr>
            <a:lvl9pPr marL="3657600" defTabSz="914400">
              <a:defRPr>
                <a:solidFill>
                  <a:schemeClr val="lt1"/>
                </a:solidFill>
              </a:defRPr>
            </a:lvl9pPr>
          </a:lstStyle>
          <a:p>
            <a:pPr algn="ctr"/>
            <a:r>
              <a:rPr lang="en-US" sz="1568"/>
              <a:t>VETER</a:t>
            </a:r>
            <a:br>
              <a:rPr lang="en-US" sz="1568"/>
            </a:br>
            <a:r>
              <a:rPr lang="en-US" sz="1568"/>
              <a:t>Pipeline</a:t>
            </a:r>
          </a:p>
        </p:txBody>
      </p:sp>
      <p:sp>
        <p:nvSpPr>
          <p:cNvPr id="162" name="TextBox 161"/>
          <p:cNvSpPr txBox="1"/>
          <p:nvPr/>
        </p:nvSpPr>
        <p:spPr>
          <a:xfrm>
            <a:off x="10411546" y="4132459"/>
            <a:ext cx="880412" cy="525004"/>
          </a:xfrm>
          <a:prstGeom prst="rect">
            <a:avLst/>
          </a:prstGeom>
          <a:noFill/>
          <a:ln w="63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44821" tIns="44821" rIns="44821" bIns="44821" numCol="1" spcCol="0" rtlCol="0" fromWordArt="0" anchor="ctr" anchorCtr="0" forceAA="0" compatLnSpc="1">
            <a:prstTxWarp prst="textNoShape">
              <a:avLst/>
            </a:prstTxWarp>
            <a:spAutoFit/>
          </a:bodyPr>
          <a:lstStyle>
            <a:defPPr>
              <a:defRPr lang="en-US"/>
            </a:defPPr>
            <a:lvl1pPr defTabSz="913926" fontAlgn="base">
              <a:lnSpc>
                <a:spcPct val="90000"/>
              </a:lnSpc>
              <a:spcBef>
                <a:spcPct val="0"/>
              </a:spcBef>
              <a:spcAft>
                <a:spcPct val="0"/>
              </a:spcAft>
              <a:defRPr sz="1600" kern="0" spc="-49">
                <a:gradFill>
                  <a:gsLst>
                    <a:gs pos="80435">
                      <a:schemeClr val="bg1"/>
                    </a:gs>
                    <a:gs pos="58647">
                      <a:schemeClr val="bg1"/>
                    </a:gs>
                  </a:gsLst>
                  <a:lin ang="5400000" scaled="0"/>
                </a:gradFill>
                <a:latin typeface="Segoe UI"/>
                <a:ea typeface="Segoe UI" pitchFamily="34" charset="0"/>
                <a:cs typeface="Segoe UI" pitchFamily="34" charset="0"/>
              </a:defRPr>
            </a:lvl1pPr>
            <a:lvl2pPr marL="457200" defTabSz="914400">
              <a:defRPr>
                <a:solidFill>
                  <a:schemeClr val="lt1"/>
                </a:solidFill>
              </a:defRPr>
            </a:lvl2pPr>
            <a:lvl3pPr marL="914400" defTabSz="914400">
              <a:defRPr>
                <a:solidFill>
                  <a:schemeClr val="lt1"/>
                </a:solidFill>
              </a:defRPr>
            </a:lvl3pPr>
            <a:lvl4pPr marL="1371600" defTabSz="914400">
              <a:defRPr>
                <a:solidFill>
                  <a:schemeClr val="lt1"/>
                </a:solidFill>
              </a:defRPr>
            </a:lvl4pPr>
            <a:lvl5pPr marL="1828800" defTabSz="914400">
              <a:defRPr>
                <a:solidFill>
                  <a:schemeClr val="lt1"/>
                </a:solidFill>
              </a:defRPr>
            </a:lvl5pPr>
            <a:lvl6pPr marL="2286000" defTabSz="914400">
              <a:defRPr>
                <a:solidFill>
                  <a:schemeClr val="lt1"/>
                </a:solidFill>
              </a:defRPr>
            </a:lvl6pPr>
            <a:lvl7pPr marL="2743200" defTabSz="914400">
              <a:defRPr>
                <a:solidFill>
                  <a:schemeClr val="lt1"/>
                </a:solidFill>
              </a:defRPr>
            </a:lvl7pPr>
            <a:lvl8pPr marL="3200400" defTabSz="914400">
              <a:defRPr>
                <a:solidFill>
                  <a:schemeClr val="lt1"/>
                </a:solidFill>
              </a:defRPr>
            </a:lvl8pPr>
            <a:lvl9pPr marL="3657600" defTabSz="914400">
              <a:defRPr>
                <a:solidFill>
                  <a:schemeClr val="lt1"/>
                </a:solidFill>
              </a:defRPr>
            </a:lvl9pPr>
          </a:lstStyle>
          <a:p>
            <a:pPr algn="ctr"/>
            <a:r>
              <a:rPr lang="en-US" sz="1568"/>
              <a:t>AS2/X12/</a:t>
            </a:r>
            <a:br>
              <a:rPr lang="en-US" sz="1568"/>
            </a:br>
            <a:r>
              <a:rPr lang="en-US" sz="1568" err="1"/>
              <a:t>Edifact</a:t>
            </a:r>
            <a:endParaRPr lang="en-US" sz="1568"/>
          </a:p>
        </p:txBody>
      </p:sp>
      <p:pic>
        <p:nvPicPr>
          <p:cNvPr id="67" name="Picture 66"/>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186363" y="3626465"/>
            <a:ext cx="782308" cy="782308"/>
          </a:xfrm>
          <a:prstGeom prst="rect">
            <a:avLst/>
          </a:prstGeom>
        </p:spPr>
      </p:pic>
    </p:spTree>
    <p:extLst>
      <p:ext uri="{BB962C8B-B14F-4D97-AF65-F5344CB8AC3E}">
        <p14:creationId xmlns:p14="http://schemas.microsoft.com/office/powerpoint/2010/main" val="3991027563"/>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a:off x="3891353" y="70815"/>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algn="ctr" defTabSz="913516"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82" name="Rectangle 81"/>
          <p:cNvSpPr/>
          <p:nvPr/>
        </p:nvSpPr>
        <p:spPr bwMode="auto">
          <a:xfrm>
            <a:off x="4024700" y="193181"/>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83" name="Rectangle 82"/>
          <p:cNvSpPr/>
          <p:nvPr/>
        </p:nvSpPr>
        <p:spPr bwMode="auto">
          <a:xfrm>
            <a:off x="4010659" y="2411013"/>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ea typeface="Segoe UI" pitchFamily="34" charset="0"/>
              <a:cs typeface="Segoe UI" pitchFamily="34" charset="0"/>
            </a:endParaRPr>
          </a:p>
        </p:txBody>
      </p:sp>
      <p:sp>
        <p:nvSpPr>
          <p:cNvPr id="84" name="Rectangle 83"/>
          <p:cNvSpPr/>
          <p:nvPr/>
        </p:nvSpPr>
        <p:spPr bwMode="auto">
          <a:xfrm>
            <a:off x="4010659" y="353174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ea typeface="Segoe UI" pitchFamily="34" charset="0"/>
              <a:cs typeface="Segoe UI" pitchFamily="34" charset="0"/>
            </a:endParaRPr>
          </a:p>
        </p:txBody>
      </p:sp>
      <p:sp>
        <p:nvSpPr>
          <p:cNvPr id="85" name="Rectangle 84"/>
          <p:cNvSpPr/>
          <p:nvPr/>
        </p:nvSpPr>
        <p:spPr bwMode="auto">
          <a:xfrm>
            <a:off x="4010659" y="4640930"/>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86" name="Rectangle 85"/>
          <p:cNvSpPr/>
          <p:nvPr/>
        </p:nvSpPr>
        <p:spPr bwMode="auto">
          <a:xfrm>
            <a:off x="4010659" y="1297307"/>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87" name="Rectangle 86"/>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88" name="TextBox 87"/>
          <p:cNvSpPr txBox="1"/>
          <p:nvPr/>
        </p:nvSpPr>
        <p:spPr>
          <a:xfrm>
            <a:off x="6480159" y="3573679"/>
            <a:ext cx="5270978" cy="1586867"/>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p:txBody>
      </p:sp>
      <p:sp>
        <p:nvSpPr>
          <p:cNvPr id="89" name="TextBox 88"/>
          <p:cNvSpPr txBox="1"/>
          <p:nvPr/>
        </p:nvSpPr>
        <p:spPr>
          <a:xfrm>
            <a:off x="6480159" y="1935254"/>
            <a:ext cx="5270978" cy="1587052"/>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TextBox 89"/>
          <p:cNvSpPr txBox="1"/>
          <p:nvPr/>
        </p:nvSpPr>
        <p:spPr>
          <a:xfrm>
            <a:off x="4903444" y="2699674"/>
            <a:ext cx="1161858"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sp>
        <p:nvSpPr>
          <p:cNvPr id="91" name="TextBox 90"/>
          <p:cNvSpPr txBox="1"/>
          <p:nvPr/>
        </p:nvSpPr>
        <p:spPr>
          <a:xfrm>
            <a:off x="6480159" y="303881"/>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4" b="0">
              <a:solidFill>
                <a:srgbClr val="FFFFFF"/>
              </a:solidFill>
              <a:latin typeface="Segoe UI Light"/>
              <a:ea typeface="+mn-ea"/>
            </a:endParaRPr>
          </a:p>
          <a:p>
            <a:pPr defTabSz="878221">
              <a:tabLst>
                <a:tab pos="860921" algn="l"/>
              </a:tabLst>
              <a:defRPr/>
            </a:pPr>
            <a:endParaRPr lang="en-US" sz="2262" b="0"/>
          </a:p>
        </p:txBody>
      </p:sp>
      <p:pic>
        <p:nvPicPr>
          <p:cNvPr id="92" name="Picture 91"/>
          <p:cNvPicPr>
            <a:picLocks noChangeAspect="1"/>
          </p:cNvPicPr>
          <p:nvPr/>
        </p:nvPicPr>
        <p:blipFill>
          <a:blip r:embed="rId2">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94" name="TextBox 93"/>
          <p:cNvSpPr txBox="1"/>
          <p:nvPr/>
        </p:nvSpPr>
        <p:spPr>
          <a:xfrm>
            <a:off x="4903444" y="3785719"/>
            <a:ext cx="133786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Logic Apps</a:t>
            </a:r>
          </a:p>
        </p:txBody>
      </p:sp>
      <p:sp>
        <p:nvSpPr>
          <p:cNvPr id="95" name="TextBox 94"/>
          <p:cNvSpPr txBox="1"/>
          <p:nvPr/>
        </p:nvSpPr>
        <p:spPr>
          <a:xfrm>
            <a:off x="5089453" y="4880171"/>
            <a:ext cx="1172972" cy="510886"/>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solidFill>
                  <a:srgbClr val="FFFFFF"/>
                </a:solidFill>
                <a:latin typeface="Segoe UI Light"/>
              </a:rPr>
              <a:t>Functions</a:t>
            </a:r>
          </a:p>
        </p:txBody>
      </p:sp>
      <p:sp>
        <p:nvSpPr>
          <p:cNvPr id="96" name="TextBox 95"/>
          <p:cNvSpPr txBox="1"/>
          <p:nvPr/>
        </p:nvSpPr>
        <p:spPr>
          <a:xfrm>
            <a:off x="4903444" y="1590728"/>
            <a:ext cx="148558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pic>
        <p:nvPicPr>
          <p:cNvPr id="97" name="Picture 6"/>
          <p:cNvPicPr>
            <a:picLocks noChangeAspect="1"/>
          </p:cNvPicPr>
          <p:nvPr/>
        </p:nvPicPr>
        <p:blipFill>
          <a:blip r:embed="rId3">
            <a:biLevel thresh="25000"/>
          </a:blip>
          <a:stretch>
            <a:fillRect/>
          </a:stretch>
        </p:blipFill>
        <p:spPr>
          <a:xfrm>
            <a:off x="4210269" y="4791735"/>
            <a:ext cx="902354" cy="796299"/>
          </a:xfrm>
          <a:prstGeom prst="rect">
            <a:avLst/>
          </a:prstGeom>
        </p:spPr>
      </p:pic>
      <p:sp>
        <p:nvSpPr>
          <p:cNvPr id="98" name="TextBox 97"/>
          <p:cNvSpPr txBox="1"/>
          <p:nvPr/>
        </p:nvSpPr>
        <p:spPr>
          <a:xfrm>
            <a:off x="4903445" y="486603"/>
            <a:ext cx="1276577"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sp>
        <p:nvSpPr>
          <p:cNvPr id="99" name="TextBox 98"/>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7" b="0"/>
          </a:p>
        </p:txBody>
      </p:sp>
      <p:pic>
        <p:nvPicPr>
          <p:cNvPr id="100" name="Picture 99"/>
          <p:cNvPicPr>
            <a:picLocks noChangeAspect="1"/>
          </p:cNvPicPr>
          <p:nvPr/>
        </p:nvPicPr>
        <p:blipFill>
          <a:blip r:embed="rId4"/>
          <a:stretch>
            <a:fillRect/>
          </a:stretch>
        </p:blipFill>
        <p:spPr>
          <a:xfrm>
            <a:off x="4248657" y="2684297"/>
            <a:ext cx="669324" cy="631908"/>
          </a:xfrm>
          <a:prstGeom prst="flowChartOffpageConnector">
            <a:avLst/>
          </a:prstGeom>
          <a:noFill/>
        </p:spPr>
      </p:pic>
      <p:pic>
        <p:nvPicPr>
          <p:cNvPr id="101" name="Picture 100"/>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sp>
        <p:nvSpPr>
          <p:cNvPr id="102" name="TextBox 101"/>
          <p:cNvSpPr txBox="1"/>
          <p:nvPr/>
        </p:nvSpPr>
        <p:spPr>
          <a:xfrm>
            <a:off x="6567882" y="1924217"/>
            <a:ext cx="5175906"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Bind into services</a:t>
            </a:r>
          </a:p>
        </p:txBody>
      </p:sp>
      <p:sp>
        <p:nvSpPr>
          <p:cNvPr id="103" name="TextBox 102"/>
          <p:cNvSpPr txBox="1"/>
          <p:nvPr/>
        </p:nvSpPr>
        <p:spPr>
          <a:xfrm>
            <a:off x="6567882" y="3569725"/>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Accelerate development</a:t>
            </a:r>
          </a:p>
        </p:txBody>
      </p:sp>
      <p:sp>
        <p:nvSpPr>
          <p:cNvPr id="104" name="TextBox 103"/>
          <p:cNvSpPr txBox="1"/>
          <p:nvPr/>
        </p:nvSpPr>
        <p:spPr>
          <a:xfrm>
            <a:off x="6567881" y="5223386"/>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Languages supported</a:t>
            </a:r>
          </a:p>
        </p:txBody>
      </p:sp>
      <p:sp>
        <p:nvSpPr>
          <p:cNvPr id="105" name="TextBox 104"/>
          <p:cNvSpPr txBox="1"/>
          <p:nvPr/>
        </p:nvSpPr>
        <p:spPr>
          <a:xfrm>
            <a:off x="6567882" y="356224"/>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Event-driven</a:t>
            </a:r>
          </a:p>
        </p:txBody>
      </p:sp>
      <p:grpSp>
        <p:nvGrpSpPr>
          <p:cNvPr id="106" name="Group 105"/>
          <p:cNvGrpSpPr/>
          <p:nvPr/>
        </p:nvGrpSpPr>
        <p:grpSpPr>
          <a:xfrm>
            <a:off x="288272" y="1844058"/>
            <a:ext cx="3211113" cy="3196481"/>
            <a:chOff x="827088" y="-3463925"/>
            <a:chExt cx="3833812" cy="3816350"/>
          </a:xfrm>
        </p:grpSpPr>
        <p:sp>
          <p:nvSpPr>
            <p:cNvPr id="10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0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09"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0"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4BBB"/>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1"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2"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3"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4"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grpSp>
      <p:sp>
        <p:nvSpPr>
          <p:cNvPr id="115" name="Rectangle 114"/>
          <p:cNvSpPr/>
          <p:nvPr/>
        </p:nvSpPr>
        <p:spPr>
          <a:xfrm>
            <a:off x="317875" y="5089515"/>
            <a:ext cx="3181511" cy="693970"/>
          </a:xfrm>
          <a:prstGeom prst="rect">
            <a:avLst/>
          </a:prstGeom>
        </p:spPr>
        <p:txBody>
          <a:bodyPr wrap="square">
            <a:spAutoFit/>
          </a:bodyPr>
          <a:lstStyle/>
          <a:p>
            <a:pPr algn="ctr" defTabSz="914225"/>
            <a:r>
              <a:rPr lang="en-US" sz="3921" kern="0">
                <a:gradFill>
                  <a:gsLst>
                    <a:gs pos="0">
                      <a:schemeClr val="tx1"/>
                    </a:gs>
                    <a:gs pos="100000">
                      <a:schemeClr val="tx1"/>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1" kern="0">
              <a:gradFill>
                <a:gsLst>
                  <a:gs pos="0">
                    <a:schemeClr val="tx1"/>
                  </a:gs>
                  <a:gs pos="100000">
                    <a:schemeClr val="tx1"/>
                  </a:gs>
                </a:gsLst>
                <a:lin ang="5400000" scaled="1"/>
              </a:gradFill>
            </a:endParaRPr>
          </a:p>
        </p:txBody>
      </p:sp>
      <p:sp>
        <p:nvSpPr>
          <p:cNvPr id="146" name="TextBox 145"/>
          <p:cNvSpPr txBox="1"/>
          <p:nvPr/>
        </p:nvSpPr>
        <p:spPr>
          <a:xfrm>
            <a:off x="9688425" y="1486746"/>
            <a:ext cx="1079929"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err="1"/>
              <a:t>WebHook</a:t>
            </a:r>
            <a:r>
              <a:rPr lang="en-US" sz="980"/>
              <a:t> + API</a:t>
            </a:r>
          </a:p>
        </p:txBody>
      </p:sp>
      <p:pic>
        <p:nvPicPr>
          <p:cNvPr id="147" name="Picture 146"/>
          <p:cNvPicPr>
            <a:picLocks noChangeAspect="1"/>
          </p:cNvPicPr>
          <p:nvPr/>
        </p:nvPicPr>
        <p:blipFill>
          <a:blip r:embed="rId6"/>
          <a:stretch>
            <a:fillRect/>
          </a:stretch>
        </p:blipFill>
        <p:spPr>
          <a:xfrm>
            <a:off x="7037976" y="769467"/>
            <a:ext cx="627497" cy="627497"/>
          </a:xfrm>
          <a:prstGeom prst="rect">
            <a:avLst/>
          </a:prstGeom>
        </p:spPr>
      </p:pic>
      <p:pic>
        <p:nvPicPr>
          <p:cNvPr id="148" name="Picture 147"/>
          <p:cNvPicPr>
            <a:picLocks noChangeAspect="1"/>
          </p:cNvPicPr>
          <p:nvPr/>
        </p:nvPicPr>
        <p:blipFill>
          <a:blip r:embed="rId7"/>
          <a:stretch>
            <a:fillRect/>
          </a:stretch>
        </p:blipFill>
        <p:spPr>
          <a:xfrm>
            <a:off x="8465103" y="762358"/>
            <a:ext cx="627497" cy="627497"/>
          </a:xfrm>
          <a:prstGeom prst="rect">
            <a:avLst/>
          </a:prstGeom>
        </p:spPr>
      </p:pic>
      <p:pic>
        <p:nvPicPr>
          <p:cNvPr id="149" name="Picture 148"/>
          <p:cNvPicPr>
            <a:picLocks noChangeAspect="1"/>
          </p:cNvPicPr>
          <p:nvPr/>
        </p:nvPicPr>
        <p:blipFill>
          <a:blip r:embed="rId8"/>
          <a:stretch>
            <a:fillRect/>
          </a:stretch>
        </p:blipFill>
        <p:spPr>
          <a:xfrm>
            <a:off x="9892230" y="734967"/>
            <a:ext cx="672319" cy="672319"/>
          </a:xfrm>
          <a:prstGeom prst="rect">
            <a:avLst/>
          </a:prstGeom>
        </p:spPr>
      </p:pic>
      <p:sp>
        <p:nvSpPr>
          <p:cNvPr id="150" name="TextBox 149"/>
          <p:cNvSpPr txBox="1"/>
          <p:nvPr/>
        </p:nvSpPr>
        <p:spPr>
          <a:xfrm>
            <a:off x="7104058" y="1457700"/>
            <a:ext cx="495335"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Timer</a:t>
            </a:r>
          </a:p>
        </p:txBody>
      </p:sp>
      <p:sp>
        <p:nvSpPr>
          <p:cNvPr id="151" name="TextBox 150"/>
          <p:cNvSpPr txBox="1"/>
          <p:nvPr/>
        </p:nvSpPr>
        <p:spPr>
          <a:xfrm>
            <a:off x="8248358" y="1486746"/>
            <a:ext cx="1072072"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Data processing</a:t>
            </a:r>
          </a:p>
        </p:txBody>
      </p:sp>
      <p:sp>
        <p:nvSpPr>
          <p:cNvPr id="152" name="TextBox 151"/>
          <p:cNvSpPr txBox="1"/>
          <p:nvPr/>
        </p:nvSpPr>
        <p:spPr>
          <a:xfrm>
            <a:off x="6525649" y="2931152"/>
            <a:ext cx="613196" cy="497848"/>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a:t>
            </a:r>
            <a:br>
              <a:rPr lang="en-US" sz="980"/>
            </a:br>
            <a:r>
              <a:rPr lang="en-US" sz="980"/>
              <a:t>Blob</a:t>
            </a:r>
            <a:br>
              <a:rPr lang="en-US" sz="980"/>
            </a:br>
            <a:r>
              <a:rPr lang="en-US" sz="980"/>
              <a:t>Storage</a:t>
            </a:r>
          </a:p>
        </p:txBody>
      </p:sp>
      <p:sp>
        <p:nvSpPr>
          <p:cNvPr id="153" name="TextBox 152"/>
          <p:cNvSpPr txBox="1"/>
          <p:nvPr/>
        </p:nvSpPr>
        <p:spPr>
          <a:xfrm>
            <a:off x="7201362" y="2931152"/>
            <a:ext cx="602196"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a:t>
            </a:r>
            <a:br>
              <a:rPr lang="en-US" sz="980"/>
            </a:br>
            <a:r>
              <a:rPr lang="en-US" sz="980"/>
              <a:t>Queues</a:t>
            </a:r>
          </a:p>
        </p:txBody>
      </p:sp>
      <p:sp>
        <p:nvSpPr>
          <p:cNvPr id="154" name="TextBox 153"/>
          <p:cNvSpPr txBox="1"/>
          <p:nvPr/>
        </p:nvSpPr>
        <p:spPr>
          <a:xfrm>
            <a:off x="8590468" y="2931152"/>
            <a:ext cx="699628"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OneDrive</a:t>
            </a:r>
          </a:p>
        </p:txBody>
      </p:sp>
      <p:sp>
        <p:nvSpPr>
          <p:cNvPr id="155" name="TextBox 154"/>
          <p:cNvSpPr txBox="1"/>
          <p:nvPr/>
        </p:nvSpPr>
        <p:spPr>
          <a:xfrm>
            <a:off x="9453352" y="2931152"/>
            <a:ext cx="665055"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Dropbox</a:t>
            </a:r>
          </a:p>
        </p:txBody>
      </p:sp>
      <p:sp>
        <p:nvSpPr>
          <p:cNvPr id="156" name="TextBox 155"/>
          <p:cNvSpPr txBox="1"/>
          <p:nvPr/>
        </p:nvSpPr>
        <p:spPr>
          <a:xfrm>
            <a:off x="10372241" y="2938919"/>
            <a:ext cx="384617"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Box</a:t>
            </a:r>
          </a:p>
        </p:txBody>
      </p:sp>
      <p:sp>
        <p:nvSpPr>
          <p:cNvPr id="157" name="TextBox 156"/>
          <p:cNvSpPr txBox="1"/>
          <p:nvPr/>
        </p:nvSpPr>
        <p:spPr>
          <a:xfrm>
            <a:off x="7718138" y="2931152"/>
            <a:ext cx="803346"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a:t>
            </a:r>
            <a:br>
              <a:rPr lang="en-US" sz="980"/>
            </a:br>
            <a:r>
              <a:rPr lang="en-US" sz="980"/>
              <a:t>Service Bus</a:t>
            </a:r>
          </a:p>
        </p:txBody>
      </p:sp>
      <p:sp>
        <p:nvSpPr>
          <p:cNvPr id="158" name="TextBox 157"/>
          <p:cNvSpPr txBox="1"/>
          <p:nvPr/>
        </p:nvSpPr>
        <p:spPr>
          <a:xfrm>
            <a:off x="11042836" y="2931152"/>
            <a:ext cx="584908"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Google</a:t>
            </a:r>
            <a:br>
              <a:rPr lang="en-US" sz="980"/>
            </a:br>
            <a:r>
              <a:rPr lang="en-US" sz="980"/>
              <a:t>Drive</a:t>
            </a:r>
          </a:p>
        </p:txBody>
      </p:sp>
      <p:pic>
        <p:nvPicPr>
          <p:cNvPr id="159" name="Picture 158"/>
          <p:cNvPicPr>
            <a:picLocks noChangeAspect="1"/>
          </p:cNvPicPr>
          <p:nvPr/>
        </p:nvPicPr>
        <p:blipFill>
          <a:blip r:embed="rId9">
            <a:biLevel thresh="25000"/>
          </a:blip>
          <a:stretch>
            <a:fillRect/>
          </a:stretch>
        </p:blipFill>
        <p:spPr>
          <a:xfrm>
            <a:off x="6608140" y="2379854"/>
            <a:ext cx="448215" cy="448212"/>
          </a:xfrm>
          <a:prstGeom prst="rect">
            <a:avLst/>
          </a:prstGeom>
        </p:spPr>
      </p:pic>
      <p:pic>
        <p:nvPicPr>
          <p:cNvPr id="160" name="Picture 159"/>
          <p:cNvPicPr>
            <a:picLocks noChangeAspect="1"/>
          </p:cNvPicPr>
          <p:nvPr/>
        </p:nvPicPr>
        <p:blipFill>
          <a:blip r:embed="rId10">
            <a:biLevel thresh="25000"/>
          </a:blip>
          <a:stretch>
            <a:fillRect/>
          </a:stretch>
        </p:blipFill>
        <p:spPr>
          <a:xfrm>
            <a:off x="10270719" y="2437668"/>
            <a:ext cx="602774" cy="332586"/>
          </a:xfrm>
          <a:prstGeom prst="rect">
            <a:avLst/>
          </a:prstGeom>
        </p:spPr>
      </p:pic>
      <p:pic>
        <p:nvPicPr>
          <p:cNvPr id="11" name="Picture 10"/>
          <p:cNvPicPr>
            <a:picLocks noChangeAspect="1"/>
          </p:cNvPicPr>
          <p:nvPr/>
        </p:nvPicPr>
        <p:blipFill>
          <a:blip r:embed="rId11"/>
          <a:stretch>
            <a:fillRect/>
          </a:stretch>
        </p:blipFill>
        <p:spPr>
          <a:xfrm>
            <a:off x="8576212" y="2433213"/>
            <a:ext cx="717140" cy="341494"/>
          </a:xfrm>
          <a:prstGeom prst="rect">
            <a:avLst/>
          </a:prstGeom>
        </p:spPr>
      </p:pic>
      <p:sp>
        <p:nvSpPr>
          <p:cNvPr id="161" name="Freeform 12"/>
          <p:cNvSpPr>
            <a:spLocks noChangeAspect="1" noEditPoints="1"/>
          </p:cNvSpPr>
          <p:nvPr/>
        </p:nvSpPr>
        <p:spPr bwMode="auto">
          <a:xfrm>
            <a:off x="9531044" y="2379854"/>
            <a:ext cx="501982" cy="448212"/>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12" name="Picture 11"/>
          <p:cNvPicPr>
            <a:picLocks noChangeAspect="1"/>
          </p:cNvPicPr>
          <p:nvPr/>
        </p:nvPicPr>
        <p:blipFill>
          <a:blip r:embed="rId12"/>
          <a:stretch>
            <a:fillRect/>
          </a:stretch>
        </p:blipFill>
        <p:spPr>
          <a:xfrm>
            <a:off x="11111183" y="2406705"/>
            <a:ext cx="448212" cy="394512"/>
          </a:xfrm>
          <a:prstGeom prst="rect">
            <a:avLst/>
          </a:prstGeom>
        </p:spPr>
      </p:pic>
      <p:pic>
        <p:nvPicPr>
          <p:cNvPr id="13" name="Picture 12"/>
          <p:cNvPicPr>
            <a:picLocks noChangeAspect="1"/>
          </p:cNvPicPr>
          <p:nvPr/>
        </p:nvPicPr>
        <p:blipFill>
          <a:blip r:embed="rId13"/>
          <a:stretch>
            <a:fillRect/>
          </a:stretch>
        </p:blipFill>
        <p:spPr>
          <a:xfrm>
            <a:off x="7294047" y="2402264"/>
            <a:ext cx="403391" cy="403391"/>
          </a:xfrm>
          <a:prstGeom prst="rect">
            <a:avLst/>
          </a:prstGeom>
        </p:spPr>
      </p:pic>
      <p:pic>
        <p:nvPicPr>
          <p:cNvPr id="162" name="Picture 161"/>
          <p:cNvPicPr>
            <a:picLocks noChangeAspect="1"/>
          </p:cNvPicPr>
          <p:nvPr/>
        </p:nvPicPr>
        <p:blipFill>
          <a:blip r:embed="rId13"/>
          <a:stretch>
            <a:fillRect/>
          </a:stretch>
        </p:blipFill>
        <p:spPr>
          <a:xfrm>
            <a:off x="7935130" y="2402264"/>
            <a:ext cx="403391" cy="403391"/>
          </a:xfrm>
          <a:prstGeom prst="rect">
            <a:avLst/>
          </a:prstGeom>
        </p:spPr>
      </p:pic>
      <p:sp>
        <p:nvSpPr>
          <p:cNvPr id="163" name="TextBox 162"/>
          <p:cNvSpPr txBox="1"/>
          <p:nvPr/>
        </p:nvSpPr>
        <p:spPr>
          <a:xfrm>
            <a:off x="6716615" y="4624233"/>
            <a:ext cx="911779"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Local</a:t>
            </a:r>
            <a:br>
              <a:rPr lang="en-US" sz="980"/>
            </a:br>
            <a:r>
              <a:rPr lang="en-US" sz="980"/>
              <a:t>development</a:t>
            </a:r>
          </a:p>
        </p:txBody>
      </p:sp>
      <p:sp>
        <p:nvSpPr>
          <p:cNvPr id="164" name="TextBox 163"/>
          <p:cNvSpPr txBox="1"/>
          <p:nvPr/>
        </p:nvSpPr>
        <p:spPr>
          <a:xfrm>
            <a:off x="8093612" y="4624233"/>
            <a:ext cx="75777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Integrated</a:t>
            </a:r>
            <a:br>
              <a:rPr lang="en-US" sz="980"/>
            </a:br>
            <a:r>
              <a:rPr lang="en-US" sz="980"/>
              <a:t>DevOps</a:t>
            </a:r>
          </a:p>
        </p:txBody>
      </p:sp>
      <p:sp>
        <p:nvSpPr>
          <p:cNvPr id="165" name="TextBox 164"/>
          <p:cNvSpPr txBox="1"/>
          <p:nvPr/>
        </p:nvSpPr>
        <p:spPr>
          <a:xfrm>
            <a:off x="9378017" y="4624233"/>
            <a:ext cx="91649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Package</a:t>
            </a:r>
            <a:br>
              <a:rPr lang="en-US" sz="980"/>
            </a:br>
            <a:r>
              <a:rPr lang="en-US" sz="980"/>
              <a:t>management</a:t>
            </a:r>
          </a:p>
        </p:txBody>
      </p:sp>
      <p:sp>
        <p:nvSpPr>
          <p:cNvPr id="166" name="TextBox 165"/>
          <p:cNvSpPr txBox="1"/>
          <p:nvPr/>
        </p:nvSpPr>
        <p:spPr>
          <a:xfrm>
            <a:off x="10733491" y="4624233"/>
            <a:ext cx="79863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Function</a:t>
            </a:r>
            <a:br>
              <a:rPr lang="en-US" sz="980"/>
            </a:br>
            <a:r>
              <a:rPr lang="en-US" sz="980"/>
              <a:t>monitoring</a:t>
            </a:r>
          </a:p>
        </p:txBody>
      </p:sp>
      <p:sp>
        <p:nvSpPr>
          <p:cNvPr id="167" name="Freeform 23"/>
          <p:cNvSpPr>
            <a:spLocks noChangeAspect="1" noEditPoints="1"/>
          </p:cNvSpPr>
          <p:nvPr/>
        </p:nvSpPr>
        <p:spPr bwMode="auto">
          <a:xfrm>
            <a:off x="6958993" y="4186303"/>
            <a:ext cx="537855" cy="393922"/>
          </a:xfrm>
          <a:custGeom>
            <a:avLst/>
            <a:gdLst>
              <a:gd name="T0" fmla="*/ 132 w 284"/>
              <a:gd name="T1" fmla="*/ 189 h 208"/>
              <a:gd name="T2" fmla="*/ 95 w 284"/>
              <a:gd name="T3" fmla="*/ 189 h 208"/>
              <a:gd name="T4" fmla="*/ 95 w 284"/>
              <a:gd name="T5" fmla="*/ 208 h 208"/>
              <a:gd name="T6" fmla="*/ 189 w 284"/>
              <a:gd name="T7" fmla="*/ 208 h 208"/>
              <a:gd name="T8" fmla="*/ 189 w 284"/>
              <a:gd name="T9" fmla="*/ 189 h 208"/>
              <a:gd name="T10" fmla="*/ 151 w 284"/>
              <a:gd name="T11" fmla="*/ 189 h 208"/>
              <a:gd name="T12" fmla="*/ 151 w 284"/>
              <a:gd name="T13" fmla="*/ 170 h 208"/>
              <a:gd name="T14" fmla="*/ 265 w 284"/>
              <a:gd name="T15" fmla="*/ 170 h 208"/>
              <a:gd name="T16" fmla="*/ 274 w 284"/>
              <a:gd name="T17" fmla="*/ 170 h 208"/>
              <a:gd name="T18" fmla="*/ 284 w 284"/>
              <a:gd name="T19" fmla="*/ 170 h 208"/>
              <a:gd name="T20" fmla="*/ 284 w 284"/>
              <a:gd name="T21" fmla="*/ 19 h 208"/>
              <a:gd name="T22" fmla="*/ 284 w 284"/>
              <a:gd name="T23" fmla="*/ 10 h 208"/>
              <a:gd name="T24" fmla="*/ 284 w 284"/>
              <a:gd name="T25" fmla="*/ 0 h 208"/>
              <a:gd name="T26" fmla="*/ 0 w 284"/>
              <a:gd name="T27" fmla="*/ 0 h 208"/>
              <a:gd name="T28" fmla="*/ 0 w 284"/>
              <a:gd name="T29" fmla="*/ 10 h 208"/>
              <a:gd name="T30" fmla="*/ 0 w 284"/>
              <a:gd name="T31" fmla="*/ 19 h 208"/>
              <a:gd name="T32" fmla="*/ 0 w 284"/>
              <a:gd name="T33" fmla="*/ 152 h 208"/>
              <a:gd name="T34" fmla="*/ 0 w 284"/>
              <a:gd name="T35" fmla="*/ 161 h 208"/>
              <a:gd name="T36" fmla="*/ 0 w 284"/>
              <a:gd name="T37" fmla="*/ 170 h 208"/>
              <a:gd name="T38" fmla="*/ 132 w 284"/>
              <a:gd name="T39" fmla="*/ 170 h 208"/>
              <a:gd name="T40" fmla="*/ 132 w 284"/>
              <a:gd name="T41" fmla="*/ 189 h 208"/>
              <a:gd name="T42" fmla="*/ 19 w 284"/>
              <a:gd name="T43" fmla="*/ 152 h 208"/>
              <a:gd name="T44" fmla="*/ 19 w 284"/>
              <a:gd name="T45" fmla="*/ 19 h 208"/>
              <a:gd name="T46" fmla="*/ 265 w 284"/>
              <a:gd name="T47" fmla="*/ 19 h 208"/>
              <a:gd name="T48" fmla="*/ 265 w 284"/>
              <a:gd name="T49" fmla="*/ 152 h 208"/>
              <a:gd name="T50" fmla="*/ 19 w 284"/>
              <a:gd name="T51" fmla="*/ 152 h 208"/>
              <a:gd name="T52" fmla="*/ 38 w 284"/>
              <a:gd name="T53" fmla="*/ 114 h 208"/>
              <a:gd name="T54" fmla="*/ 246 w 284"/>
              <a:gd name="T55" fmla="*/ 114 h 208"/>
              <a:gd name="T56" fmla="*/ 246 w 284"/>
              <a:gd name="T57" fmla="*/ 133 h 208"/>
              <a:gd name="T58" fmla="*/ 38 w 284"/>
              <a:gd name="T59" fmla="*/ 133 h 208"/>
              <a:gd name="T60" fmla="*/ 38 w 284"/>
              <a:gd name="T61" fmla="*/ 11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208">
                <a:moveTo>
                  <a:pt x="132" y="189"/>
                </a:moveTo>
                <a:lnTo>
                  <a:pt x="95" y="189"/>
                </a:lnTo>
                <a:lnTo>
                  <a:pt x="95" y="208"/>
                </a:lnTo>
                <a:lnTo>
                  <a:pt x="189" y="208"/>
                </a:lnTo>
                <a:lnTo>
                  <a:pt x="189" y="189"/>
                </a:lnTo>
                <a:lnTo>
                  <a:pt x="151" y="189"/>
                </a:lnTo>
                <a:lnTo>
                  <a:pt x="151" y="170"/>
                </a:lnTo>
                <a:lnTo>
                  <a:pt x="265" y="170"/>
                </a:lnTo>
                <a:lnTo>
                  <a:pt x="274" y="170"/>
                </a:lnTo>
                <a:lnTo>
                  <a:pt x="284" y="170"/>
                </a:lnTo>
                <a:lnTo>
                  <a:pt x="284" y="19"/>
                </a:lnTo>
                <a:lnTo>
                  <a:pt x="284" y="10"/>
                </a:lnTo>
                <a:lnTo>
                  <a:pt x="284" y="0"/>
                </a:lnTo>
                <a:lnTo>
                  <a:pt x="0" y="0"/>
                </a:lnTo>
                <a:lnTo>
                  <a:pt x="0" y="10"/>
                </a:lnTo>
                <a:lnTo>
                  <a:pt x="0" y="19"/>
                </a:lnTo>
                <a:lnTo>
                  <a:pt x="0" y="152"/>
                </a:lnTo>
                <a:lnTo>
                  <a:pt x="0" y="161"/>
                </a:lnTo>
                <a:lnTo>
                  <a:pt x="0" y="170"/>
                </a:lnTo>
                <a:lnTo>
                  <a:pt x="132" y="170"/>
                </a:lnTo>
                <a:lnTo>
                  <a:pt x="132" y="189"/>
                </a:lnTo>
                <a:close/>
                <a:moveTo>
                  <a:pt x="19" y="152"/>
                </a:moveTo>
                <a:lnTo>
                  <a:pt x="19" y="19"/>
                </a:lnTo>
                <a:lnTo>
                  <a:pt x="265" y="19"/>
                </a:lnTo>
                <a:lnTo>
                  <a:pt x="265" y="152"/>
                </a:lnTo>
                <a:lnTo>
                  <a:pt x="19" y="152"/>
                </a:lnTo>
                <a:close/>
                <a:moveTo>
                  <a:pt x="38" y="114"/>
                </a:moveTo>
                <a:lnTo>
                  <a:pt x="246" y="114"/>
                </a:lnTo>
                <a:lnTo>
                  <a:pt x="246" y="133"/>
                </a:lnTo>
                <a:lnTo>
                  <a:pt x="38" y="133"/>
                </a:lnTo>
                <a:lnTo>
                  <a:pt x="38" y="11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68" name="Freeform 12"/>
          <p:cNvSpPr>
            <a:spLocks noChangeAspect="1" noEditPoints="1"/>
          </p:cNvSpPr>
          <p:nvPr/>
        </p:nvSpPr>
        <p:spPr bwMode="auto">
          <a:xfrm>
            <a:off x="8275744" y="4050042"/>
            <a:ext cx="499978" cy="537855"/>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69" name="Freeform 137"/>
          <p:cNvSpPr>
            <a:spLocks noChangeAspect="1" noEditPoints="1"/>
          </p:cNvSpPr>
          <p:nvPr/>
        </p:nvSpPr>
        <p:spPr bwMode="auto">
          <a:xfrm>
            <a:off x="9657969" y="4021878"/>
            <a:ext cx="405994" cy="537855"/>
          </a:xfrm>
          <a:custGeom>
            <a:avLst/>
            <a:gdLst>
              <a:gd name="T0" fmla="*/ 64 w 96"/>
              <a:gd name="T1" fmla="*/ 12 h 128"/>
              <a:gd name="T2" fmla="*/ 48 w 96"/>
              <a:gd name="T3" fmla="*/ 0 h 128"/>
              <a:gd name="T4" fmla="*/ 33 w 96"/>
              <a:gd name="T5" fmla="*/ 12 h 128"/>
              <a:gd name="T6" fmla="*/ 0 w 96"/>
              <a:gd name="T7" fmla="*/ 12 h 128"/>
              <a:gd name="T8" fmla="*/ 0 w 96"/>
              <a:gd name="T9" fmla="*/ 128 h 128"/>
              <a:gd name="T10" fmla="*/ 96 w 96"/>
              <a:gd name="T11" fmla="*/ 128 h 128"/>
              <a:gd name="T12" fmla="*/ 96 w 96"/>
              <a:gd name="T13" fmla="*/ 12 h 128"/>
              <a:gd name="T14" fmla="*/ 64 w 96"/>
              <a:gd name="T15" fmla="*/ 12 h 128"/>
              <a:gd name="T16" fmla="*/ 40 w 96"/>
              <a:gd name="T17" fmla="*/ 20 h 128"/>
              <a:gd name="T18" fmla="*/ 40 w 96"/>
              <a:gd name="T19" fmla="*/ 16 h 128"/>
              <a:gd name="T20" fmla="*/ 48 w 96"/>
              <a:gd name="T21" fmla="*/ 8 h 128"/>
              <a:gd name="T22" fmla="*/ 56 w 96"/>
              <a:gd name="T23" fmla="*/ 16 h 128"/>
              <a:gd name="T24" fmla="*/ 56 w 96"/>
              <a:gd name="T25" fmla="*/ 20 h 128"/>
              <a:gd name="T26" fmla="*/ 64 w 96"/>
              <a:gd name="T27" fmla="*/ 20 h 128"/>
              <a:gd name="T28" fmla="*/ 64 w 96"/>
              <a:gd name="T29" fmla="*/ 28 h 128"/>
              <a:gd name="T30" fmla="*/ 32 w 96"/>
              <a:gd name="T31" fmla="*/ 28 h 128"/>
              <a:gd name="T32" fmla="*/ 32 w 96"/>
              <a:gd name="T33" fmla="*/ 20 h 128"/>
              <a:gd name="T34" fmla="*/ 40 w 96"/>
              <a:gd name="T35" fmla="*/ 20 h 128"/>
              <a:gd name="T36" fmla="*/ 88 w 96"/>
              <a:gd name="T37" fmla="*/ 120 h 128"/>
              <a:gd name="T38" fmla="*/ 8 w 96"/>
              <a:gd name="T39" fmla="*/ 120 h 128"/>
              <a:gd name="T40" fmla="*/ 8 w 96"/>
              <a:gd name="T41" fmla="*/ 20 h 128"/>
              <a:gd name="T42" fmla="*/ 24 w 96"/>
              <a:gd name="T43" fmla="*/ 20 h 128"/>
              <a:gd name="T44" fmla="*/ 24 w 96"/>
              <a:gd name="T45" fmla="*/ 36 h 128"/>
              <a:gd name="T46" fmla="*/ 72 w 96"/>
              <a:gd name="T47" fmla="*/ 36 h 128"/>
              <a:gd name="T48" fmla="*/ 72 w 96"/>
              <a:gd name="T49" fmla="*/ 20 h 128"/>
              <a:gd name="T50" fmla="*/ 88 w 96"/>
              <a:gd name="T51" fmla="*/ 20 h 128"/>
              <a:gd name="T52" fmla="*/ 88 w 96"/>
              <a:gd name="T5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 h="128">
                <a:moveTo>
                  <a:pt x="64" y="12"/>
                </a:moveTo>
                <a:cubicBezTo>
                  <a:pt x="62" y="5"/>
                  <a:pt x="56" y="0"/>
                  <a:pt x="48" y="0"/>
                </a:cubicBezTo>
                <a:cubicBezTo>
                  <a:pt x="41" y="0"/>
                  <a:pt x="35" y="5"/>
                  <a:pt x="33" y="12"/>
                </a:cubicBezTo>
                <a:cubicBezTo>
                  <a:pt x="0" y="12"/>
                  <a:pt x="0" y="12"/>
                  <a:pt x="0" y="12"/>
                </a:cubicBezTo>
                <a:cubicBezTo>
                  <a:pt x="0" y="128"/>
                  <a:pt x="0" y="128"/>
                  <a:pt x="0" y="128"/>
                </a:cubicBezTo>
                <a:cubicBezTo>
                  <a:pt x="96" y="128"/>
                  <a:pt x="96" y="128"/>
                  <a:pt x="96" y="128"/>
                </a:cubicBezTo>
                <a:cubicBezTo>
                  <a:pt x="96" y="12"/>
                  <a:pt x="96" y="12"/>
                  <a:pt x="96" y="12"/>
                </a:cubicBezTo>
                <a:lnTo>
                  <a:pt x="64" y="12"/>
                </a:lnTo>
                <a:close/>
                <a:moveTo>
                  <a:pt x="40" y="20"/>
                </a:moveTo>
                <a:cubicBezTo>
                  <a:pt x="40" y="16"/>
                  <a:pt x="40" y="16"/>
                  <a:pt x="40" y="16"/>
                </a:cubicBezTo>
                <a:cubicBezTo>
                  <a:pt x="40" y="12"/>
                  <a:pt x="44" y="8"/>
                  <a:pt x="48" y="8"/>
                </a:cubicBezTo>
                <a:cubicBezTo>
                  <a:pt x="53" y="8"/>
                  <a:pt x="56" y="12"/>
                  <a:pt x="56" y="16"/>
                </a:cubicBezTo>
                <a:cubicBezTo>
                  <a:pt x="56" y="20"/>
                  <a:pt x="56" y="20"/>
                  <a:pt x="56" y="20"/>
                </a:cubicBezTo>
                <a:cubicBezTo>
                  <a:pt x="64" y="20"/>
                  <a:pt x="64" y="20"/>
                  <a:pt x="64" y="20"/>
                </a:cubicBezTo>
                <a:cubicBezTo>
                  <a:pt x="64" y="28"/>
                  <a:pt x="64" y="28"/>
                  <a:pt x="64" y="28"/>
                </a:cubicBezTo>
                <a:cubicBezTo>
                  <a:pt x="32" y="28"/>
                  <a:pt x="32" y="28"/>
                  <a:pt x="32" y="28"/>
                </a:cubicBezTo>
                <a:cubicBezTo>
                  <a:pt x="32" y="20"/>
                  <a:pt x="32" y="20"/>
                  <a:pt x="32" y="20"/>
                </a:cubicBezTo>
                <a:lnTo>
                  <a:pt x="40" y="20"/>
                </a:lnTo>
                <a:close/>
                <a:moveTo>
                  <a:pt x="88" y="120"/>
                </a:moveTo>
                <a:cubicBezTo>
                  <a:pt x="8" y="120"/>
                  <a:pt x="8" y="120"/>
                  <a:pt x="8" y="120"/>
                </a:cubicBezTo>
                <a:cubicBezTo>
                  <a:pt x="8" y="20"/>
                  <a:pt x="8" y="20"/>
                  <a:pt x="8" y="20"/>
                </a:cubicBezTo>
                <a:cubicBezTo>
                  <a:pt x="24" y="20"/>
                  <a:pt x="24" y="20"/>
                  <a:pt x="24" y="20"/>
                </a:cubicBezTo>
                <a:cubicBezTo>
                  <a:pt x="24" y="36"/>
                  <a:pt x="24" y="36"/>
                  <a:pt x="24" y="36"/>
                </a:cubicBezTo>
                <a:cubicBezTo>
                  <a:pt x="72" y="36"/>
                  <a:pt x="72" y="36"/>
                  <a:pt x="72" y="36"/>
                </a:cubicBezTo>
                <a:cubicBezTo>
                  <a:pt x="72" y="20"/>
                  <a:pt x="72" y="20"/>
                  <a:pt x="72" y="20"/>
                </a:cubicBezTo>
                <a:cubicBezTo>
                  <a:pt x="88" y="20"/>
                  <a:pt x="88" y="20"/>
                  <a:pt x="88" y="20"/>
                </a:cubicBezTo>
                <a:lnTo>
                  <a:pt x="88" y="12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170" name="Group 169"/>
          <p:cNvGrpSpPr>
            <a:grpSpLocks noChangeAspect="1"/>
          </p:cNvGrpSpPr>
          <p:nvPr/>
        </p:nvGrpSpPr>
        <p:grpSpPr>
          <a:xfrm>
            <a:off x="10815545" y="4045519"/>
            <a:ext cx="591276" cy="537855"/>
            <a:chOff x="4048125" y="3987800"/>
            <a:chExt cx="773113" cy="703263"/>
          </a:xfrm>
          <a:solidFill>
            <a:srgbClr val="FFFFFF"/>
          </a:solidFill>
        </p:grpSpPr>
        <p:sp>
          <p:nvSpPr>
            <p:cNvPr id="171" name="Freeform 20"/>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21"/>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22"/>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Rectangle 23"/>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82" name="TextBox 181"/>
          <p:cNvSpPr txBox="1"/>
          <p:nvPr/>
        </p:nvSpPr>
        <p:spPr>
          <a:xfrm>
            <a:off x="6708045" y="6118275"/>
            <a:ext cx="333470"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C#</a:t>
            </a:r>
          </a:p>
        </p:txBody>
      </p:sp>
      <p:sp>
        <p:nvSpPr>
          <p:cNvPr id="183" name="TextBox 182"/>
          <p:cNvSpPr txBox="1"/>
          <p:nvPr/>
        </p:nvSpPr>
        <p:spPr>
          <a:xfrm>
            <a:off x="9435832" y="6126042"/>
            <a:ext cx="790177"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PowerShell</a:t>
            </a:r>
          </a:p>
        </p:txBody>
      </p:sp>
      <p:sp>
        <p:nvSpPr>
          <p:cNvPr id="184" name="TextBox 183"/>
          <p:cNvSpPr txBox="1"/>
          <p:nvPr/>
        </p:nvSpPr>
        <p:spPr>
          <a:xfrm>
            <a:off x="11044050" y="6126042"/>
            <a:ext cx="488811"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Batch</a:t>
            </a:r>
          </a:p>
        </p:txBody>
      </p:sp>
      <p:sp>
        <p:nvSpPr>
          <p:cNvPr id="185" name="TextBox 184"/>
          <p:cNvSpPr txBox="1"/>
          <p:nvPr/>
        </p:nvSpPr>
        <p:spPr>
          <a:xfrm>
            <a:off x="7939379" y="6118275"/>
            <a:ext cx="731058"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JavaScript</a:t>
            </a:r>
          </a:p>
        </p:txBody>
      </p:sp>
      <p:sp>
        <p:nvSpPr>
          <p:cNvPr id="186" name="TextBox 185"/>
          <p:cNvSpPr txBox="1"/>
          <p:nvPr/>
        </p:nvSpPr>
        <p:spPr>
          <a:xfrm>
            <a:off x="8839194" y="6126042"/>
            <a:ext cx="411867"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PHP</a:t>
            </a:r>
          </a:p>
        </p:txBody>
      </p:sp>
      <p:sp>
        <p:nvSpPr>
          <p:cNvPr id="187" name="TextBox 186"/>
          <p:cNvSpPr txBox="1"/>
          <p:nvPr/>
        </p:nvSpPr>
        <p:spPr>
          <a:xfrm>
            <a:off x="7438154" y="6126042"/>
            <a:ext cx="315687"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F#</a:t>
            </a:r>
          </a:p>
        </p:txBody>
      </p:sp>
      <p:sp>
        <p:nvSpPr>
          <p:cNvPr id="188" name="TextBox 187"/>
          <p:cNvSpPr txBox="1"/>
          <p:nvPr/>
        </p:nvSpPr>
        <p:spPr>
          <a:xfrm>
            <a:off x="10367161" y="6126042"/>
            <a:ext cx="440721"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Bash</a:t>
            </a:r>
          </a:p>
        </p:txBody>
      </p:sp>
      <p:pic>
        <p:nvPicPr>
          <p:cNvPr id="20" name="Picture 19"/>
          <p:cNvPicPr>
            <a:picLocks noChangeAspect="1"/>
          </p:cNvPicPr>
          <p:nvPr/>
        </p:nvPicPr>
        <p:blipFill>
          <a:blip r:embed="rId14"/>
          <a:stretch>
            <a:fillRect/>
          </a:stretch>
        </p:blipFill>
        <p:spPr>
          <a:xfrm>
            <a:off x="6682431" y="5667805"/>
            <a:ext cx="384696" cy="268927"/>
          </a:xfrm>
          <a:prstGeom prst="rect">
            <a:avLst/>
          </a:prstGeom>
        </p:spPr>
      </p:pic>
      <p:pic>
        <p:nvPicPr>
          <p:cNvPr id="22" name="Picture 21"/>
          <p:cNvPicPr>
            <a:picLocks noChangeAspect="1"/>
          </p:cNvPicPr>
          <p:nvPr/>
        </p:nvPicPr>
        <p:blipFill>
          <a:blip r:embed="rId15"/>
          <a:stretch>
            <a:fillRect/>
          </a:stretch>
        </p:blipFill>
        <p:spPr>
          <a:xfrm>
            <a:off x="7359887" y="5578162"/>
            <a:ext cx="472224" cy="448212"/>
          </a:xfrm>
          <a:prstGeom prst="rect">
            <a:avLst/>
          </a:prstGeom>
        </p:spPr>
      </p:pic>
      <p:pic>
        <p:nvPicPr>
          <p:cNvPr id="23" name="Picture 22"/>
          <p:cNvPicPr>
            <a:picLocks noChangeAspect="1"/>
          </p:cNvPicPr>
          <p:nvPr/>
        </p:nvPicPr>
        <p:blipFill>
          <a:blip r:embed="rId16"/>
          <a:stretch>
            <a:fillRect/>
          </a:stretch>
        </p:blipFill>
        <p:spPr>
          <a:xfrm>
            <a:off x="8124870" y="5622983"/>
            <a:ext cx="358570" cy="358570"/>
          </a:xfrm>
          <a:prstGeom prst="rect">
            <a:avLst/>
          </a:prstGeom>
        </p:spPr>
      </p:pic>
      <p:pic>
        <p:nvPicPr>
          <p:cNvPr id="24" name="Picture 23"/>
          <p:cNvPicPr>
            <a:picLocks noChangeAspect="1"/>
          </p:cNvPicPr>
          <p:nvPr/>
        </p:nvPicPr>
        <p:blipFill>
          <a:blip r:embed="rId17"/>
          <a:stretch>
            <a:fillRect/>
          </a:stretch>
        </p:blipFill>
        <p:spPr>
          <a:xfrm>
            <a:off x="8776199" y="5666103"/>
            <a:ext cx="537855" cy="272331"/>
          </a:xfrm>
          <a:prstGeom prst="rect">
            <a:avLst/>
          </a:prstGeom>
        </p:spPr>
      </p:pic>
      <p:pic>
        <p:nvPicPr>
          <p:cNvPr id="25" name="Picture 24"/>
          <p:cNvPicPr>
            <a:picLocks noChangeAspect="1"/>
          </p:cNvPicPr>
          <p:nvPr/>
        </p:nvPicPr>
        <p:blipFill>
          <a:blip r:embed="rId18"/>
          <a:stretch>
            <a:fillRect/>
          </a:stretch>
        </p:blipFill>
        <p:spPr>
          <a:xfrm>
            <a:off x="9606814" y="5632777"/>
            <a:ext cx="448212" cy="338984"/>
          </a:xfrm>
          <a:prstGeom prst="rect">
            <a:avLst/>
          </a:prstGeom>
        </p:spPr>
      </p:pic>
      <p:pic>
        <p:nvPicPr>
          <p:cNvPr id="26" name="Picture 25"/>
          <p:cNvPicPr>
            <a:picLocks noChangeAspect="1"/>
          </p:cNvPicPr>
          <p:nvPr/>
        </p:nvPicPr>
        <p:blipFill>
          <a:blip r:embed="rId19"/>
          <a:stretch>
            <a:fillRect/>
          </a:stretch>
        </p:blipFill>
        <p:spPr>
          <a:xfrm>
            <a:off x="10347786" y="5610211"/>
            <a:ext cx="448212" cy="384114"/>
          </a:xfrm>
          <a:prstGeom prst="rect">
            <a:avLst/>
          </a:prstGeom>
        </p:spPr>
      </p:pic>
      <p:sp>
        <p:nvSpPr>
          <p:cNvPr id="189" name="Freeform 114"/>
          <p:cNvSpPr>
            <a:spLocks noChangeAspect="1" noEditPoints="1"/>
          </p:cNvSpPr>
          <p:nvPr/>
        </p:nvSpPr>
        <p:spPr bwMode="auto">
          <a:xfrm>
            <a:off x="11088755" y="5610845"/>
            <a:ext cx="390630" cy="382848"/>
          </a:xfrm>
          <a:custGeom>
            <a:avLst/>
            <a:gdLst>
              <a:gd name="T0" fmla="*/ 37 w 106"/>
              <a:gd name="T1" fmla="*/ 104 h 104"/>
              <a:gd name="T2" fmla="*/ 25 w 106"/>
              <a:gd name="T3" fmla="*/ 87 h 104"/>
              <a:gd name="T4" fmla="*/ 0 w 106"/>
              <a:gd name="T5" fmla="*/ 65 h 104"/>
              <a:gd name="T6" fmla="*/ 9 w 106"/>
              <a:gd name="T7" fmla="*/ 52 h 104"/>
              <a:gd name="T8" fmla="*/ 0 w 106"/>
              <a:gd name="T9" fmla="*/ 40 h 104"/>
              <a:gd name="T10" fmla="*/ 25 w 106"/>
              <a:gd name="T11" fmla="*/ 18 h 104"/>
              <a:gd name="T12" fmla="*/ 37 w 106"/>
              <a:gd name="T13" fmla="*/ 0 h 104"/>
              <a:gd name="T14" fmla="*/ 69 w 106"/>
              <a:gd name="T15" fmla="*/ 11 h 104"/>
              <a:gd name="T16" fmla="*/ 90 w 106"/>
              <a:gd name="T17" fmla="*/ 13 h 104"/>
              <a:gd name="T18" fmla="*/ 96 w 106"/>
              <a:gd name="T19" fmla="*/ 46 h 104"/>
              <a:gd name="T20" fmla="*/ 96 w 106"/>
              <a:gd name="T21" fmla="*/ 59 h 104"/>
              <a:gd name="T22" fmla="*/ 90 w 106"/>
              <a:gd name="T23" fmla="*/ 92 h 104"/>
              <a:gd name="T24" fmla="*/ 69 w 106"/>
              <a:gd name="T25" fmla="*/ 93 h 104"/>
              <a:gd name="T26" fmla="*/ 45 w 106"/>
              <a:gd name="T27" fmla="*/ 96 h 104"/>
              <a:gd name="T28" fmla="*/ 61 w 106"/>
              <a:gd name="T29" fmla="*/ 88 h 104"/>
              <a:gd name="T30" fmla="*/ 77 w 106"/>
              <a:gd name="T31" fmla="*/ 79 h 104"/>
              <a:gd name="T32" fmla="*/ 87 w 106"/>
              <a:gd name="T33" fmla="*/ 81 h 104"/>
              <a:gd name="T34" fmla="*/ 87 w 106"/>
              <a:gd name="T35" fmla="*/ 63 h 104"/>
              <a:gd name="T36" fmla="*/ 89 w 106"/>
              <a:gd name="T37" fmla="*/ 52 h 104"/>
              <a:gd name="T38" fmla="*/ 87 w 106"/>
              <a:gd name="T39" fmla="*/ 42 h 104"/>
              <a:gd name="T40" fmla="*/ 87 w 106"/>
              <a:gd name="T41" fmla="*/ 24 h 104"/>
              <a:gd name="T42" fmla="*/ 77 w 106"/>
              <a:gd name="T43" fmla="*/ 26 h 104"/>
              <a:gd name="T44" fmla="*/ 61 w 106"/>
              <a:gd name="T45" fmla="*/ 17 h 104"/>
              <a:gd name="T46" fmla="*/ 45 w 106"/>
              <a:gd name="T47" fmla="*/ 8 h 104"/>
              <a:gd name="T48" fmla="*/ 42 w 106"/>
              <a:gd name="T49" fmla="*/ 18 h 104"/>
              <a:gd name="T50" fmla="*/ 26 w 106"/>
              <a:gd name="T51" fmla="*/ 28 h 104"/>
              <a:gd name="T52" fmla="*/ 11 w 106"/>
              <a:gd name="T53" fmla="*/ 37 h 104"/>
              <a:gd name="T54" fmla="*/ 18 w 106"/>
              <a:gd name="T55" fmla="*/ 45 h 104"/>
              <a:gd name="T56" fmla="*/ 18 w 106"/>
              <a:gd name="T57" fmla="*/ 60 h 104"/>
              <a:gd name="T58" fmla="*/ 11 w 106"/>
              <a:gd name="T59" fmla="*/ 68 h 104"/>
              <a:gd name="T60" fmla="*/ 26 w 106"/>
              <a:gd name="T61" fmla="*/ 77 h 104"/>
              <a:gd name="T62" fmla="*/ 42 w 106"/>
              <a:gd name="T63" fmla="*/ 87 h 104"/>
              <a:gd name="T64" fmla="*/ 45 w 106"/>
              <a:gd name="T65" fmla="*/ 96 h 104"/>
              <a:gd name="T66" fmla="*/ 25 w 106"/>
              <a:gd name="T67" fmla="*/ 52 h 104"/>
              <a:gd name="T68" fmla="*/ 81 w 106"/>
              <a:gd name="T69" fmla="*/ 52 h 104"/>
              <a:gd name="T70" fmla="*/ 53 w 106"/>
              <a:gd name="T71" fmla="*/ 32 h 104"/>
              <a:gd name="T72" fmla="*/ 53 w 106"/>
              <a:gd name="T73" fmla="*/ 72 h 104"/>
              <a:gd name="T74" fmla="*/ 53 w 106"/>
              <a:gd name="T7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04">
                <a:moveTo>
                  <a:pt x="69" y="104"/>
                </a:moveTo>
                <a:cubicBezTo>
                  <a:pt x="37" y="104"/>
                  <a:pt x="37" y="104"/>
                  <a:pt x="37" y="104"/>
                </a:cubicBezTo>
                <a:cubicBezTo>
                  <a:pt x="37" y="93"/>
                  <a:pt x="37" y="93"/>
                  <a:pt x="37" y="93"/>
                </a:cubicBezTo>
                <a:cubicBezTo>
                  <a:pt x="33" y="92"/>
                  <a:pt x="29" y="90"/>
                  <a:pt x="25" y="87"/>
                </a:cubicBezTo>
                <a:cubicBezTo>
                  <a:pt x="16" y="92"/>
                  <a:pt x="16" y="92"/>
                  <a:pt x="16" y="92"/>
                </a:cubicBezTo>
                <a:cubicBezTo>
                  <a:pt x="0" y="65"/>
                  <a:pt x="0" y="65"/>
                  <a:pt x="0" y="65"/>
                </a:cubicBezTo>
                <a:cubicBezTo>
                  <a:pt x="9" y="59"/>
                  <a:pt x="9" y="59"/>
                  <a:pt x="9" y="59"/>
                </a:cubicBezTo>
                <a:cubicBezTo>
                  <a:pt x="9" y="57"/>
                  <a:pt x="9" y="55"/>
                  <a:pt x="9" y="52"/>
                </a:cubicBezTo>
                <a:cubicBezTo>
                  <a:pt x="9" y="50"/>
                  <a:pt x="9" y="48"/>
                  <a:pt x="9" y="46"/>
                </a:cubicBezTo>
                <a:cubicBezTo>
                  <a:pt x="0" y="40"/>
                  <a:pt x="0" y="40"/>
                  <a:pt x="0" y="40"/>
                </a:cubicBezTo>
                <a:cubicBezTo>
                  <a:pt x="16" y="13"/>
                  <a:pt x="16" y="13"/>
                  <a:pt x="16" y="13"/>
                </a:cubicBezTo>
                <a:cubicBezTo>
                  <a:pt x="25" y="18"/>
                  <a:pt x="25" y="18"/>
                  <a:pt x="25"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3"/>
                  <a:pt x="90" y="13"/>
                  <a:pt x="90" y="13"/>
                </a:cubicBezTo>
                <a:cubicBezTo>
                  <a:pt x="106" y="40"/>
                  <a:pt x="106" y="40"/>
                  <a:pt x="106" y="40"/>
                </a:cubicBezTo>
                <a:cubicBezTo>
                  <a:pt x="96" y="46"/>
                  <a:pt x="96" y="46"/>
                  <a:pt x="96" y="46"/>
                </a:cubicBezTo>
                <a:cubicBezTo>
                  <a:pt x="97" y="48"/>
                  <a:pt x="97" y="50"/>
                  <a:pt x="97" y="52"/>
                </a:cubicBezTo>
                <a:cubicBezTo>
                  <a:pt x="97" y="55"/>
                  <a:pt x="97" y="57"/>
                  <a:pt x="96" y="59"/>
                </a:cubicBezTo>
                <a:cubicBezTo>
                  <a:pt x="106" y="65"/>
                  <a:pt x="106" y="65"/>
                  <a:pt x="106" y="65"/>
                </a:cubicBezTo>
                <a:cubicBezTo>
                  <a:pt x="90" y="92"/>
                  <a:pt x="90" y="92"/>
                  <a:pt x="90" y="92"/>
                </a:cubicBezTo>
                <a:cubicBezTo>
                  <a:pt x="80" y="87"/>
                  <a:pt x="80" y="87"/>
                  <a:pt x="80" y="87"/>
                </a:cubicBezTo>
                <a:cubicBezTo>
                  <a:pt x="77" y="90"/>
                  <a:pt x="73" y="92"/>
                  <a:pt x="69" y="93"/>
                </a:cubicBezTo>
                <a:lnTo>
                  <a:pt x="69" y="104"/>
                </a:lnTo>
                <a:close/>
                <a:moveTo>
                  <a:pt x="45" y="96"/>
                </a:moveTo>
                <a:cubicBezTo>
                  <a:pt x="61" y="96"/>
                  <a:pt x="61" y="96"/>
                  <a:pt x="61" y="96"/>
                </a:cubicBezTo>
                <a:cubicBezTo>
                  <a:pt x="61" y="88"/>
                  <a:pt x="61" y="88"/>
                  <a:pt x="61" y="88"/>
                </a:cubicBezTo>
                <a:cubicBezTo>
                  <a:pt x="64" y="87"/>
                  <a:pt x="64" y="87"/>
                  <a:pt x="64" y="87"/>
                </a:cubicBezTo>
                <a:cubicBezTo>
                  <a:pt x="69" y="85"/>
                  <a:pt x="73" y="83"/>
                  <a:pt x="77" y="79"/>
                </a:cubicBezTo>
                <a:cubicBezTo>
                  <a:pt x="79" y="77"/>
                  <a:pt x="79" y="77"/>
                  <a:pt x="79" y="77"/>
                </a:cubicBezTo>
                <a:cubicBezTo>
                  <a:pt x="87" y="81"/>
                  <a:pt x="87" y="81"/>
                  <a:pt x="87" y="81"/>
                </a:cubicBezTo>
                <a:cubicBezTo>
                  <a:pt x="95" y="68"/>
                  <a:pt x="95" y="68"/>
                  <a:pt x="95" y="68"/>
                </a:cubicBezTo>
                <a:cubicBezTo>
                  <a:pt x="87" y="63"/>
                  <a:pt x="87" y="63"/>
                  <a:pt x="87" y="63"/>
                </a:cubicBezTo>
                <a:cubicBezTo>
                  <a:pt x="88" y="60"/>
                  <a:pt x="88" y="60"/>
                  <a:pt x="88" y="60"/>
                </a:cubicBezTo>
                <a:cubicBezTo>
                  <a:pt x="88" y="58"/>
                  <a:pt x="89" y="55"/>
                  <a:pt x="89" y="52"/>
                </a:cubicBezTo>
                <a:cubicBezTo>
                  <a:pt x="89" y="50"/>
                  <a:pt x="88" y="47"/>
                  <a:pt x="88" y="45"/>
                </a:cubicBezTo>
                <a:cubicBezTo>
                  <a:pt x="87" y="42"/>
                  <a:pt x="87" y="42"/>
                  <a:pt x="87" y="42"/>
                </a:cubicBezTo>
                <a:cubicBezTo>
                  <a:pt x="95" y="37"/>
                  <a:pt x="95" y="37"/>
                  <a:pt x="95" y="37"/>
                </a:cubicBezTo>
                <a:cubicBezTo>
                  <a:pt x="87" y="24"/>
                  <a:pt x="87" y="24"/>
                  <a:pt x="87" y="24"/>
                </a:cubicBezTo>
                <a:cubicBezTo>
                  <a:pt x="79" y="28"/>
                  <a:pt x="79" y="28"/>
                  <a:pt x="79" y="28"/>
                </a:cubicBezTo>
                <a:cubicBezTo>
                  <a:pt x="77" y="26"/>
                  <a:pt x="77" y="26"/>
                  <a:pt x="77" y="26"/>
                </a:cubicBezTo>
                <a:cubicBezTo>
                  <a:pt x="73" y="22"/>
                  <a:pt x="69" y="20"/>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20"/>
                  <a:pt x="32" y="22"/>
                  <a:pt x="28" y="26"/>
                </a:cubicBezTo>
                <a:cubicBezTo>
                  <a:pt x="26" y="28"/>
                  <a:pt x="26" y="28"/>
                  <a:pt x="26" y="28"/>
                </a:cubicBezTo>
                <a:cubicBezTo>
                  <a:pt x="19" y="24"/>
                  <a:pt x="19" y="24"/>
                  <a:pt x="19" y="24"/>
                </a:cubicBezTo>
                <a:cubicBezTo>
                  <a:pt x="11" y="37"/>
                  <a:pt x="11" y="37"/>
                  <a:pt x="11" y="37"/>
                </a:cubicBezTo>
                <a:cubicBezTo>
                  <a:pt x="18" y="42"/>
                  <a:pt x="18" y="42"/>
                  <a:pt x="18" y="42"/>
                </a:cubicBezTo>
                <a:cubicBezTo>
                  <a:pt x="18" y="45"/>
                  <a:pt x="18" y="45"/>
                  <a:pt x="18" y="45"/>
                </a:cubicBezTo>
                <a:cubicBezTo>
                  <a:pt x="17" y="47"/>
                  <a:pt x="17" y="50"/>
                  <a:pt x="17" y="52"/>
                </a:cubicBezTo>
                <a:cubicBezTo>
                  <a:pt x="17" y="55"/>
                  <a:pt x="17" y="58"/>
                  <a:pt x="18" y="60"/>
                </a:cubicBezTo>
                <a:cubicBezTo>
                  <a:pt x="18" y="63"/>
                  <a:pt x="18" y="63"/>
                  <a:pt x="18" y="63"/>
                </a:cubicBezTo>
                <a:cubicBezTo>
                  <a:pt x="11" y="68"/>
                  <a:pt x="11" y="68"/>
                  <a:pt x="11" y="68"/>
                </a:cubicBezTo>
                <a:cubicBezTo>
                  <a:pt x="19" y="81"/>
                  <a:pt x="19" y="81"/>
                  <a:pt x="19" y="81"/>
                </a:cubicBezTo>
                <a:cubicBezTo>
                  <a:pt x="26" y="77"/>
                  <a:pt x="26" y="77"/>
                  <a:pt x="26" y="77"/>
                </a:cubicBezTo>
                <a:cubicBezTo>
                  <a:pt x="28" y="79"/>
                  <a:pt x="28" y="79"/>
                  <a:pt x="28" y="79"/>
                </a:cubicBezTo>
                <a:cubicBezTo>
                  <a:pt x="32" y="83"/>
                  <a:pt x="37" y="85"/>
                  <a:pt x="42" y="87"/>
                </a:cubicBezTo>
                <a:cubicBezTo>
                  <a:pt x="45" y="88"/>
                  <a:pt x="45" y="88"/>
                  <a:pt x="45" y="88"/>
                </a:cubicBezTo>
                <a:lnTo>
                  <a:pt x="45" y="96"/>
                </a:lnTo>
                <a:close/>
                <a:moveTo>
                  <a:pt x="53" y="80"/>
                </a:moveTo>
                <a:cubicBezTo>
                  <a:pt x="37" y="80"/>
                  <a:pt x="25" y="68"/>
                  <a:pt x="25" y="52"/>
                </a:cubicBezTo>
                <a:cubicBezTo>
                  <a:pt x="25" y="37"/>
                  <a:pt x="37" y="24"/>
                  <a:pt x="53" y="24"/>
                </a:cubicBezTo>
                <a:cubicBezTo>
                  <a:pt x="68" y="24"/>
                  <a:pt x="81" y="37"/>
                  <a:pt x="81" y="52"/>
                </a:cubicBezTo>
                <a:cubicBezTo>
                  <a:pt x="81" y="68"/>
                  <a:pt x="68" y="80"/>
                  <a:pt x="53" y="80"/>
                </a:cubicBezTo>
                <a:close/>
                <a:moveTo>
                  <a:pt x="53" y="32"/>
                </a:moveTo>
                <a:cubicBezTo>
                  <a:pt x="42" y="32"/>
                  <a:pt x="33" y="41"/>
                  <a:pt x="33" y="52"/>
                </a:cubicBezTo>
                <a:cubicBezTo>
                  <a:pt x="33" y="64"/>
                  <a:pt x="42" y="72"/>
                  <a:pt x="53" y="72"/>
                </a:cubicBezTo>
                <a:cubicBezTo>
                  <a:pt x="64" y="72"/>
                  <a:pt x="73" y="64"/>
                  <a:pt x="73" y="52"/>
                </a:cubicBezTo>
                <a:cubicBezTo>
                  <a:pt x="73" y="41"/>
                  <a:pt x="64" y="32"/>
                  <a:pt x="53" y="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116" name="Picture 115"/>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4186363" y="3626465"/>
            <a:ext cx="782308" cy="782308"/>
          </a:xfrm>
          <a:prstGeom prst="rect">
            <a:avLst/>
          </a:prstGeom>
        </p:spPr>
      </p:pic>
    </p:spTree>
    <p:extLst>
      <p:ext uri="{BB962C8B-B14F-4D97-AF65-F5344CB8AC3E}">
        <p14:creationId xmlns:p14="http://schemas.microsoft.com/office/powerpoint/2010/main" val="3801255459"/>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0" rIns="0" bIns="0" rtlCol="0" anchor="t">
            <a:noAutofit/>
          </a:bodyPr>
          <a:lstStyle/>
          <a:p>
            <a:r>
              <a:rPr lang="en-US" sz="3920">
                <a:solidFill>
                  <a:schemeClr val="tx1"/>
                </a:solidFill>
              </a:rPr>
              <a:t>App Service Features &amp; Capabilities</a:t>
            </a:r>
          </a:p>
        </p:txBody>
      </p:sp>
      <p:sp>
        <p:nvSpPr>
          <p:cNvPr id="14" name="TextBox 13"/>
          <p:cNvSpPr txBox="1"/>
          <p:nvPr/>
        </p:nvSpPr>
        <p:spPr>
          <a:xfrm>
            <a:off x="269240" y="946301"/>
            <a:ext cx="10371430" cy="271549"/>
          </a:xfrm>
          <a:prstGeom prst="rect">
            <a:avLst/>
          </a:prstGeom>
          <a:noFill/>
        </p:spPr>
        <p:txBody>
          <a:bodyPr wrap="none" lIns="0" tIns="0" rIns="0" bIns="0" rtlCol="0">
            <a:spAutoFit/>
          </a:bodyPr>
          <a:lstStyle/>
          <a:p>
            <a:pPr algn="ctr" defTabSz="896214">
              <a:lnSpc>
                <a:spcPct val="90000"/>
              </a:lnSpc>
              <a:spcAft>
                <a:spcPts val="600"/>
              </a:spcAft>
            </a:pPr>
            <a:r>
              <a:rPr lang="en-US" sz="1961" kern="0" dirty="0">
                <a:latin typeface="Segoe UI Light" charset="0"/>
              </a:rPr>
              <a:t>All features and capabilities are shared across all of App Service application (Web, Mobile, and API)</a:t>
            </a:r>
          </a:p>
        </p:txBody>
      </p:sp>
      <p:sp>
        <p:nvSpPr>
          <p:cNvPr id="27" name="Rectangle 26"/>
          <p:cNvSpPr/>
          <p:nvPr/>
        </p:nvSpPr>
        <p:spPr bwMode="auto">
          <a:xfrm>
            <a:off x="1013012" y="1478379"/>
            <a:ext cx="3699403" cy="788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defTabSz="685313">
              <a:defRPr/>
            </a:pPr>
            <a:r>
              <a:rPr lang="en-US" sz="2745" kern="0">
                <a:solidFill>
                  <a:srgbClr val="FFFFFF"/>
                </a:solidFill>
                <a:latin typeface="Segoe UI Light"/>
                <a:ea typeface="Segoe UI" pitchFamily="34" charset="0"/>
                <a:cs typeface="Segoe UI" pitchFamily="34" charset="0"/>
              </a:rPr>
              <a:t>Enterprise grade</a:t>
            </a:r>
            <a:endParaRPr lang="en-US" sz="3136" kern="0">
              <a:solidFill>
                <a:srgbClr val="FFFFFF"/>
              </a:solidFill>
              <a:latin typeface="Segoe UI"/>
              <a:ea typeface="Segoe UI" pitchFamily="34" charset="0"/>
              <a:cs typeface="Segoe UI" pitchFamily="34" charset="0"/>
            </a:endParaRPr>
          </a:p>
          <a:p>
            <a:pPr defTabSz="685313">
              <a:defRPr/>
            </a:pPr>
            <a:r>
              <a:rPr lang="en-US" sz="980" kern="0">
                <a:solidFill>
                  <a:srgbClr val="FFFFFF"/>
                </a:solidFill>
                <a:latin typeface="Segoe UI"/>
                <a:ea typeface="Segoe UI" pitchFamily="34" charset="0"/>
                <a:cs typeface="Segoe UI" pitchFamily="34" charset="0"/>
              </a:rPr>
              <a:t>Designed for secure mission-critical applications</a:t>
            </a:r>
          </a:p>
        </p:txBody>
      </p:sp>
      <p:sp>
        <p:nvSpPr>
          <p:cNvPr id="28" name="Rectangle 27"/>
          <p:cNvSpPr/>
          <p:nvPr/>
        </p:nvSpPr>
        <p:spPr bwMode="auto">
          <a:xfrm>
            <a:off x="4680491" y="1486559"/>
            <a:ext cx="3445053" cy="788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defTabSz="685313">
              <a:defRPr/>
            </a:pPr>
            <a:r>
              <a:rPr lang="en-US" sz="2745" kern="0">
                <a:solidFill>
                  <a:srgbClr val="FFFFFF"/>
                </a:solidFill>
                <a:latin typeface="Segoe UI Light"/>
                <a:ea typeface="Segoe UI" pitchFamily="34" charset="0"/>
                <a:cs typeface="Segoe UI" pitchFamily="34" charset="0"/>
              </a:rPr>
              <a:t>Fully managed</a:t>
            </a:r>
            <a:endParaRPr lang="en-US" sz="3136" kern="0">
              <a:solidFill>
                <a:srgbClr val="FFFFFF"/>
              </a:solidFill>
              <a:latin typeface="Segoe UI"/>
              <a:ea typeface="Segoe UI" pitchFamily="34" charset="0"/>
              <a:cs typeface="Segoe UI" pitchFamily="34" charset="0"/>
            </a:endParaRPr>
          </a:p>
          <a:p>
            <a:pPr defTabSz="685313">
              <a:defRPr/>
            </a:pPr>
            <a:r>
              <a:rPr lang="en-US" sz="980" kern="0">
                <a:solidFill>
                  <a:srgbClr val="FFFFFF"/>
                </a:solidFill>
                <a:latin typeface="Segoe UI"/>
              </a:rPr>
              <a:t>Optimized for Availability and Automatic scale</a:t>
            </a:r>
            <a:endParaRPr lang="en-US" sz="980" kern="0">
              <a:solidFill>
                <a:srgbClr val="FFFFFF"/>
              </a:solidFill>
              <a:latin typeface="Segoe UI"/>
              <a:ea typeface="Segoe UI" pitchFamily="34" charset="0"/>
              <a:cs typeface="Segoe UI" pitchFamily="34" charset="0"/>
            </a:endParaRPr>
          </a:p>
        </p:txBody>
      </p:sp>
      <p:sp>
        <p:nvSpPr>
          <p:cNvPr id="29" name="Rectangle 28"/>
          <p:cNvSpPr/>
          <p:nvPr/>
        </p:nvSpPr>
        <p:spPr bwMode="auto">
          <a:xfrm>
            <a:off x="8191654" y="1476508"/>
            <a:ext cx="3165910" cy="788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defTabSz="685313">
              <a:defRPr/>
            </a:pPr>
            <a:r>
              <a:rPr lang="en-US" sz="2745" kern="0">
                <a:solidFill>
                  <a:srgbClr val="FFFFFF"/>
                </a:solidFill>
                <a:latin typeface="Segoe UI Light"/>
                <a:ea typeface="Segoe UI" pitchFamily="34" charset="0"/>
                <a:cs typeface="Segoe UI" pitchFamily="34" charset="0"/>
              </a:rPr>
              <a:t>Built for </a:t>
            </a:r>
            <a:r>
              <a:rPr lang="en-US" sz="2745" kern="0" err="1">
                <a:solidFill>
                  <a:srgbClr val="FFFFFF"/>
                </a:solidFill>
                <a:latin typeface="Segoe UI Light"/>
                <a:ea typeface="Segoe UI" pitchFamily="34" charset="0"/>
                <a:cs typeface="Segoe UI" pitchFamily="34" charset="0"/>
              </a:rPr>
              <a:t>DevOps</a:t>
            </a:r>
            <a:endParaRPr lang="en-US" sz="3136" kern="0">
              <a:solidFill>
                <a:srgbClr val="FFFFFF"/>
              </a:solidFill>
              <a:latin typeface="Segoe UI"/>
              <a:ea typeface="Segoe UI" pitchFamily="34" charset="0"/>
              <a:cs typeface="Segoe UI" pitchFamily="34" charset="0"/>
            </a:endParaRPr>
          </a:p>
          <a:p>
            <a:pPr defTabSz="685313">
              <a:defRPr/>
            </a:pPr>
            <a:r>
              <a:rPr lang="en-US" sz="980" kern="0">
                <a:solidFill>
                  <a:srgbClr val="FFFFFF"/>
                </a:solidFill>
                <a:latin typeface="Segoe UI"/>
              </a:rPr>
              <a:t>Agility through Continuous Deployment</a:t>
            </a:r>
            <a:endParaRPr lang="en-US" sz="980" kern="0">
              <a:solidFill>
                <a:srgbClr val="FFFFFF"/>
              </a:solidFill>
              <a:latin typeface="Segoe UI"/>
              <a:ea typeface="Segoe UI" pitchFamily="34" charset="0"/>
              <a:cs typeface="Segoe UI" pitchFamily="34" charset="0"/>
            </a:endParaRPr>
          </a:p>
        </p:txBody>
      </p:sp>
      <p:sp>
        <p:nvSpPr>
          <p:cNvPr id="30" name="TextBox 29"/>
          <p:cNvSpPr txBox="1"/>
          <p:nvPr/>
        </p:nvSpPr>
        <p:spPr>
          <a:xfrm>
            <a:off x="1045462" y="2265371"/>
            <a:ext cx="3100142" cy="3805474"/>
          </a:xfrm>
          <a:prstGeom prst="rect">
            <a:avLst/>
          </a:prstGeom>
          <a:noFill/>
          <a:ln>
            <a:noFill/>
          </a:ln>
        </p:spPr>
        <p:txBody>
          <a:bodyPr wrap="square" lIns="134425" tIns="107540" rIns="134425" bIns="107540" rtlCol="0">
            <a:spAutoFit/>
          </a:bodyPr>
          <a:lstStyle/>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Premium Tier </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App Service Environments</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Hybrid Connections / VPN Support</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Scheduled Backup</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Azure Active Directory Integration </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Site Resiliency, HA, and DR</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Web Jobs</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Role Base Access Control </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Audit / Compliance </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Enterprise Migration</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Client Certs </a:t>
            </a:r>
          </a:p>
          <a:p>
            <a:pPr defTabSz="896214">
              <a:spcAft>
                <a:spcPts val="220"/>
              </a:spcAft>
              <a:defRPr/>
            </a:pPr>
            <a:r>
              <a:rPr lang="en-US" sz="1371" kern="0" err="1">
                <a:solidFill>
                  <a:srgbClr val="FFFFFF"/>
                </a:solidFill>
                <a:latin typeface="Segoe UI"/>
                <a:ea typeface="Calibri" panose="020F0502020204030204" pitchFamily="34" charset="0"/>
                <a:cs typeface="Calibri" panose="020F0502020204030204" pitchFamily="34" charset="0"/>
              </a:rPr>
              <a:t>Redis</a:t>
            </a:r>
            <a:r>
              <a:rPr lang="en-US" sz="1371" kern="0">
                <a:solidFill>
                  <a:srgbClr val="FFFFFF"/>
                </a:solidFill>
                <a:latin typeface="Segoe UI"/>
                <a:ea typeface="Calibri" panose="020F0502020204030204" pitchFamily="34" charset="0"/>
                <a:cs typeface="Calibri" panose="020F0502020204030204" pitchFamily="34" charset="0"/>
              </a:rPr>
              <a:t> Caching</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IP Restrictions/ SSL</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Web Sockets</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SQL, MySQL, </a:t>
            </a:r>
            <a:r>
              <a:rPr lang="en-US" sz="1371" kern="0" err="1">
                <a:solidFill>
                  <a:srgbClr val="FFFFFF"/>
                </a:solidFill>
                <a:latin typeface="Segoe UI"/>
                <a:ea typeface="Calibri" panose="020F0502020204030204" pitchFamily="34" charset="0"/>
                <a:cs typeface="Calibri" panose="020F0502020204030204" pitchFamily="34" charset="0"/>
              </a:rPr>
              <a:t>DocDB</a:t>
            </a:r>
            <a:r>
              <a:rPr lang="en-US" sz="1371" kern="0">
                <a:solidFill>
                  <a:srgbClr val="FFFFFF"/>
                </a:solidFill>
                <a:latin typeface="Segoe UI"/>
                <a:ea typeface="Calibri" panose="020F0502020204030204" pitchFamily="34" charset="0"/>
                <a:cs typeface="Calibri" panose="020F0502020204030204" pitchFamily="34" charset="0"/>
              </a:rPr>
              <a:t>, &amp; Mongo</a:t>
            </a:r>
          </a:p>
        </p:txBody>
      </p:sp>
      <p:sp>
        <p:nvSpPr>
          <p:cNvPr id="31" name="TextBox 30"/>
          <p:cNvSpPr txBox="1"/>
          <p:nvPr/>
        </p:nvSpPr>
        <p:spPr>
          <a:xfrm>
            <a:off x="4717492" y="2275424"/>
            <a:ext cx="2609212" cy="3474064"/>
          </a:xfrm>
          <a:prstGeom prst="rect">
            <a:avLst/>
          </a:prstGeom>
          <a:noFill/>
          <a:ln>
            <a:noFill/>
          </a:ln>
        </p:spPr>
        <p:txBody>
          <a:bodyPr wrap="square" lIns="134425" tIns="107540" rIns="134425" bIns="107540" rtlCol="0">
            <a:spAutoFit/>
          </a:bodyPr>
          <a:lstStyle/>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Automated Deployment</a:t>
            </a:r>
            <a:br>
              <a:rPr lang="en-US" sz="1371" kern="0">
                <a:solidFill>
                  <a:srgbClr val="FFFFFF"/>
                </a:solidFill>
                <a:latin typeface="Segoe UI"/>
                <a:ea typeface="Calibri" panose="020F0502020204030204" pitchFamily="34" charset="0"/>
                <a:cs typeface="Calibri" panose="020F0502020204030204" pitchFamily="34" charset="0"/>
              </a:rPr>
            </a:br>
            <a:r>
              <a:rPr lang="en-US" sz="1371" kern="0" err="1">
                <a:solidFill>
                  <a:srgbClr val="FFFFFF"/>
                </a:solidFill>
                <a:latin typeface="Segoe UI"/>
                <a:ea typeface="Calibri" panose="020F0502020204030204" pitchFamily="34" charset="0"/>
                <a:cs typeface="Calibri" panose="020F0502020204030204" pitchFamily="34" charset="0"/>
              </a:rPr>
              <a:t>AutoScale</a:t>
            </a:r>
            <a:endParaRPr lang="en-US" sz="1371" kern="0">
              <a:solidFill>
                <a:srgbClr val="FFFFFF"/>
              </a:solidFill>
              <a:latin typeface="Segoe UI"/>
              <a:ea typeface="Calibri" panose="020F0502020204030204" pitchFamily="34" charset="0"/>
              <a:cs typeface="Calibri" panose="020F0502020204030204" pitchFamily="34" charset="0"/>
            </a:endParaRP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Built-in Load Balancing</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WW Datacenter Coverage</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End Point Monitoring &amp; Alerts</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DR Site Support</a:t>
            </a:r>
          </a:p>
          <a:p>
            <a:pPr defTabSz="896214">
              <a:spcAft>
                <a:spcPts val="220"/>
              </a:spcAft>
              <a:defRPr/>
            </a:pPr>
            <a:r>
              <a:rPr lang="en-US" sz="1371" kern="0" err="1">
                <a:solidFill>
                  <a:srgbClr val="FFFFFF"/>
                </a:solidFill>
                <a:latin typeface="Segoe UI"/>
                <a:ea typeface="Calibri" panose="020F0502020204030204" pitchFamily="34" charset="0"/>
                <a:cs typeface="Calibri" panose="020F0502020204030204" pitchFamily="34" charset="0"/>
              </a:rPr>
              <a:t>WildCard</a:t>
            </a:r>
            <a:r>
              <a:rPr lang="en-US" sz="1371" kern="0">
                <a:solidFill>
                  <a:srgbClr val="FFFFFF"/>
                </a:solidFill>
                <a:latin typeface="Segoe UI"/>
                <a:ea typeface="Calibri" panose="020F0502020204030204" pitchFamily="34" charset="0"/>
                <a:cs typeface="Calibri" panose="020F0502020204030204" pitchFamily="34" charset="0"/>
              </a:rPr>
              <a:t> Support</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Dedicated IP address</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HTTP Compression </a:t>
            </a:r>
          </a:p>
          <a:p>
            <a:pPr defTabSz="896214">
              <a:spcAft>
                <a:spcPts val="220"/>
              </a:spcAft>
              <a:defRPr/>
            </a:pPr>
            <a:r>
              <a:rPr lang="en-US" sz="1371" kern="0" err="1">
                <a:solidFill>
                  <a:srgbClr val="FFFFFF"/>
                </a:solidFill>
                <a:latin typeface="Segoe UI"/>
                <a:ea typeface="Calibri" panose="020F0502020204030204" pitchFamily="34" charset="0"/>
                <a:cs typeface="Calibri" panose="020F0502020204030204" pitchFamily="34" charset="0"/>
              </a:rPr>
              <a:t>WebJobs</a:t>
            </a:r>
            <a:endParaRPr lang="en-US" sz="1371" kern="0">
              <a:solidFill>
                <a:srgbClr val="FFFFFF"/>
              </a:solidFill>
              <a:latin typeface="Segoe UI"/>
              <a:ea typeface="Calibri" panose="020F0502020204030204" pitchFamily="34" charset="0"/>
              <a:cs typeface="Calibri" panose="020F0502020204030204" pitchFamily="34" charset="0"/>
            </a:endParaRP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Premium WordPress</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Sticky Sessions</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App Service Environment </a:t>
            </a:r>
          </a:p>
          <a:p>
            <a:pPr defTabSz="896214">
              <a:spcAft>
                <a:spcPts val="220"/>
              </a:spcAft>
              <a:defRPr/>
            </a:pPr>
            <a:endParaRPr lang="en-US" sz="1371" kern="0">
              <a:solidFill>
                <a:srgbClr val="FFFFFF"/>
              </a:solidFill>
              <a:latin typeface="Segoe UI"/>
              <a:ea typeface="Calibri" panose="020F0502020204030204" pitchFamily="34" charset="0"/>
              <a:cs typeface="Calibri" panose="020F0502020204030204" pitchFamily="34" charset="0"/>
            </a:endParaRPr>
          </a:p>
        </p:txBody>
      </p:sp>
      <p:sp>
        <p:nvSpPr>
          <p:cNvPr id="32" name="TextBox 31"/>
          <p:cNvSpPr txBox="1"/>
          <p:nvPr/>
        </p:nvSpPr>
        <p:spPr>
          <a:xfrm>
            <a:off x="8178074" y="2273554"/>
            <a:ext cx="3360598" cy="4312976"/>
          </a:xfrm>
          <a:prstGeom prst="rect">
            <a:avLst/>
          </a:prstGeom>
          <a:noFill/>
          <a:ln>
            <a:noFill/>
          </a:ln>
        </p:spPr>
        <p:txBody>
          <a:bodyPr wrap="square" lIns="134425" tIns="107540" rIns="134425" bIns="107540" rtlCol="0">
            <a:spAutoFit/>
          </a:bodyPr>
          <a:lstStyle/>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Remote Debugging w/ Visual Studio </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Site Staging Slots</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Traffic Routing</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Continuous Integration/Deployment </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Git, Visual Studio Online and GitHub</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App &amp; Site Diagnostics</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OS &amp; Framework Patching  </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Site Extensions Gallery </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NET, PHP, Python, Node, Java</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Framework Installer</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Browser-based editing</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Auto-Healing</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Logging and Auditing </a:t>
            </a:r>
          </a:p>
          <a:p>
            <a:pPr defTabSz="896214">
              <a:spcAft>
                <a:spcPts val="300"/>
              </a:spcAft>
              <a:defRPr/>
            </a:pPr>
            <a:r>
              <a:rPr lang="en-US" sz="1371" kern="0">
                <a:solidFill>
                  <a:srgbClr val="FFFFFF"/>
                </a:solidFill>
                <a:latin typeface="Segoe UI Light" charset="0"/>
                <a:ea typeface="Calibri" panose="020F0502020204030204" pitchFamily="34" charset="0"/>
                <a:cs typeface="Calibri" panose="020F0502020204030204" pitchFamily="34" charset="0"/>
              </a:rPr>
              <a:t>Admin-Site</a:t>
            </a:r>
          </a:p>
          <a:p>
            <a:pPr defTabSz="896214">
              <a:spcAft>
                <a:spcPts val="300"/>
              </a:spcAft>
              <a:defRPr/>
            </a:pPr>
            <a:r>
              <a:rPr lang="en-US" sz="1371" kern="0">
                <a:solidFill>
                  <a:srgbClr val="FFFFFF"/>
                </a:solidFill>
                <a:latin typeface="Segoe UI Light" charset="0"/>
                <a:ea typeface="Calibri" panose="020F0502020204030204" pitchFamily="34" charset="0"/>
                <a:cs typeface="Calibri" panose="020F0502020204030204" pitchFamily="34" charset="0"/>
              </a:rPr>
              <a:t>Support Site Extension </a:t>
            </a:r>
          </a:p>
          <a:p>
            <a:pPr defTabSz="896214">
              <a:spcAft>
                <a:spcPts val="220"/>
              </a:spcAft>
              <a:defRPr/>
            </a:pPr>
            <a:endParaRPr lang="en-US" sz="1371" kern="0">
              <a:solidFill>
                <a:srgbClr val="FFFFFF"/>
              </a:solidFill>
              <a:latin typeface="Segoe UI"/>
              <a:ea typeface="Calibri" panose="020F0502020204030204" pitchFamily="34" charset="0"/>
              <a:cs typeface="Calibri" panose="020F0502020204030204" pitchFamily="34" charset="0"/>
            </a:endParaRPr>
          </a:p>
          <a:p>
            <a:pPr defTabSz="896214">
              <a:spcAft>
                <a:spcPts val="220"/>
              </a:spcAft>
              <a:defRPr/>
            </a:pPr>
            <a:endParaRPr lang="en-US" sz="1371" kern="0">
              <a:solidFill>
                <a:srgbClr val="FFFFFF"/>
              </a:solidFill>
              <a:latin typeface="Segoe UI"/>
              <a:ea typeface="Calibri" panose="020F0502020204030204" pitchFamily="34" charset="0"/>
              <a:cs typeface="Calibri" panose="020F0502020204030204" pitchFamily="34" charset="0"/>
            </a:endParaRPr>
          </a:p>
        </p:txBody>
      </p:sp>
      <p:sp>
        <p:nvSpPr>
          <p:cNvPr id="33" name="Rectangle 32"/>
          <p:cNvSpPr/>
          <p:nvPr/>
        </p:nvSpPr>
        <p:spPr>
          <a:xfrm>
            <a:off x="968195" y="1637588"/>
            <a:ext cx="44813" cy="4309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endParaRPr lang="en-US" sz="2353" kern="0">
              <a:solidFill>
                <a:srgbClr val="107C10"/>
              </a:solidFill>
              <a:latin typeface="Segoe UI"/>
            </a:endParaRPr>
          </a:p>
        </p:txBody>
      </p:sp>
      <p:sp>
        <p:nvSpPr>
          <p:cNvPr id="34" name="Rectangle 33"/>
          <p:cNvSpPr/>
          <p:nvPr/>
        </p:nvSpPr>
        <p:spPr>
          <a:xfrm>
            <a:off x="4606576" y="1645768"/>
            <a:ext cx="44807" cy="43017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endParaRPr lang="en-US" sz="2353" kern="0">
              <a:solidFill>
                <a:srgbClr val="FFFFFF"/>
              </a:solidFill>
              <a:latin typeface="Segoe UI"/>
            </a:endParaRPr>
          </a:p>
        </p:txBody>
      </p:sp>
      <p:sp>
        <p:nvSpPr>
          <p:cNvPr id="35" name="Rectangle 34"/>
          <p:cNvSpPr/>
          <p:nvPr/>
        </p:nvSpPr>
        <p:spPr>
          <a:xfrm>
            <a:off x="8125544" y="1637588"/>
            <a:ext cx="44813" cy="4412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ctr" anchorCtr="0" forceAA="0" compatLnSpc="1">
            <a:prstTxWarp prst="textNoShape">
              <a:avLst/>
            </a:prstTxWarp>
            <a:noAutofit/>
          </a:bodyPr>
          <a:lstStyle/>
          <a:p>
            <a:pPr defTabSz="685313">
              <a:lnSpc>
                <a:spcPct val="90000"/>
              </a:lnSpc>
            </a:pPr>
            <a:endParaRPr lang="en-US" sz="2353" kern="0">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159497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04272" y="1113237"/>
            <a:ext cx="12296272" cy="5744278"/>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Solution Architecture</a:t>
            </a:r>
          </a:p>
        </p:txBody>
      </p:sp>
      <p:sp>
        <p:nvSpPr>
          <p:cNvPr id="3" name="Text Placeholder 2"/>
          <p:cNvSpPr>
            <a:spLocks noGrp="1"/>
          </p:cNvSpPr>
          <p:nvPr>
            <p:ph type="body" sz="quarter" idx="11"/>
          </p:nvPr>
        </p:nvSpPr>
        <p:spPr>
          <a:xfrm>
            <a:off x="269240" y="1189178"/>
            <a:ext cx="11655840" cy="727443"/>
          </a:xfrm>
        </p:spPr>
        <p:txBody>
          <a:bodyPr/>
          <a:lstStyle/>
          <a:p>
            <a:endParaRPr lang="en-US"/>
          </a:p>
        </p:txBody>
      </p:sp>
      <p:pic>
        <p:nvPicPr>
          <p:cNvPr id="4" name="Picture 3"/>
          <p:cNvPicPr>
            <a:picLocks noChangeAspect="1"/>
          </p:cNvPicPr>
          <p:nvPr/>
        </p:nvPicPr>
        <p:blipFill>
          <a:blip r:embed="rId2"/>
          <a:stretch>
            <a:fillRect/>
          </a:stretch>
        </p:blipFill>
        <p:spPr>
          <a:xfrm>
            <a:off x="1912685" y="1173851"/>
            <a:ext cx="8074463" cy="5553139"/>
          </a:xfrm>
          <a:prstGeom prst="rect">
            <a:avLst/>
          </a:prstGeom>
        </p:spPr>
      </p:pic>
    </p:spTree>
    <p:extLst>
      <p:ext uri="{BB962C8B-B14F-4D97-AF65-F5344CB8AC3E}">
        <p14:creationId xmlns:p14="http://schemas.microsoft.com/office/powerpoint/2010/main" val="32524239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1031" y="4076233"/>
            <a:ext cx="3968247" cy="25770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000000"/>
              </a:solidFill>
            </a:endParaRPr>
          </a:p>
        </p:txBody>
      </p:sp>
      <p:sp>
        <p:nvSpPr>
          <p:cNvPr id="18" name="Freeform 95"/>
          <p:cNvSpPr>
            <a:spLocks/>
          </p:cNvSpPr>
          <p:nvPr/>
        </p:nvSpPr>
        <p:spPr bwMode="auto">
          <a:xfrm flipH="1">
            <a:off x="7541354" y="4104458"/>
            <a:ext cx="4639735" cy="301314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000000"/>
              </a:solidFill>
            </a:endParaRPr>
          </a:p>
        </p:txBody>
      </p:sp>
      <p:sp>
        <p:nvSpPr>
          <p:cNvPr id="19" name="Freeform 95"/>
          <p:cNvSpPr>
            <a:spLocks/>
          </p:cNvSpPr>
          <p:nvPr/>
        </p:nvSpPr>
        <p:spPr bwMode="auto">
          <a:xfrm flipH="1">
            <a:off x="-361032" y="5143307"/>
            <a:ext cx="3912875" cy="254110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505050"/>
              </a:solidFill>
            </a:endParaRPr>
          </a:p>
        </p:txBody>
      </p:sp>
      <p:sp>
        <p:nvSpPr>
          <p:cNvPr id="20" name="Freeform 95"/>
          <p:cNvSpPr>
            <a:spLocks/>
          </p:cNvSpPr>
          <p:nvPr/>
        </p:nvSpPr>
        <p:spPr bwMode="auto">
          <a:xfrm flipH="1">
            <a:off x="8492046" y="5696944"/>
            <a:ext cx="3026889" cy="19657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505050"/>
              </a:solidFill>
            </a:endParaRPr>
          </a:p>
        </p:txBody>
      </p:sp>
      <p:sp>
        <p:nvSpPr>
          <p:cNvPr id="21" name="Freeform 95"/>
          <p:cNvSpPr>
            <a:spLocks/>
          </p:cNvSpPr>
          <p:nvPr/>
        </p:nvSpPr>
        <p:spPr bwMode="auto">
          <a:xfrm flipH="1">
            <a:off x="5638764" y="5444948"/>
            <a:ext cx="3805179" cy="247116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505050"/>
              </a:solidFill>
            </a:endParaRPr>
          </a:p>
        </p:txBody>
      </p:sp>
      <p:sp>
        <p:nvSpPr>
          <p:cNvPr id="22" name="Freeform 95"/>
          <p:cNvSpPr>
            <a:spLocks/>
          </p:cNvSpPr>
          <p:nvPr/>
        </p:nvSpPr>
        <p:spPr bwMode="auto">
          <a:xfrm flipH="1">
            <a:off x="1760462" y="5638427"/>
            <a:ext cx="4681498" cy="304026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505050"/>
              </a:solidFill>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197430" y="655680"/>
            <a:ext cx="2870609" cy="5378549"/>
          </a:xfrm>
          <a:prstGeom prst="rect">
            <a:avLst/>
          </a:prstGeom>
        </p:spPr>
      </p:pic>
      <p:grpSp>
        <p:nvGrpSpPr>
          <p:cNvPr id="9" name="Group 8"/>
          <p:cNvGrpSpPr/>
          <p:nvPr/>
        </p:nvGrpSpPr>
        <p:grpSpPr>
          <a:xfrm>
            <a:off x="3197430" y="4913920"/>
            <a:ext cx="2872264" cy="1120308"/>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123964" y="655679"/>
            <a:ext cx="2870609" cy="5378549"/>
          </a:xfrm>
          <a:prstGeom prst="rect">
            <a:avLst/>
          </a:prstGeom>
          <a:solidFill>
            <a:srgbClr val="00AEF0"/>
          </a:solidFill>
        </p:spPr>
      </p:pic>
      <p:grpSp>
        <p:nvGrpSpPr>
          <p:cNvPr id="8" name="Group 7"/>
          <p:cNvGrpSpPr/>
          <p:nvPr/>
        </p:nvGrpSpPr>
        <p:grpSpPr>
          <a:xfrm>
            <a:off x="6123964" y="4913920"/>
            <a:ext cx="2872264" cy="1120308"/>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050498" y="655680"/>
            <a:ext cx="2870612" cy="5378549"/>
          </a:xfrm>
          <a:prstGeom prst="rect">
            <a:avLst/>
          </a:prstGeom>
          <a:noFill/>
        </p:spPr>
      </p:pic>
      <p:grpSp>
        <p:nvGrpSpPr>
          <p:cNvPr id="7" name="Group 6"/>
          <p:cNvGrpSpPr/>
          <p:nvPr/>
        </p:nvGrpSpPr>
        <p:grpSpPr>
          <a:xfrm>
            <a:off x="9050499" y="4913920"/>
            <a:ext cx="2872264" cy="1120308"/>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0897" y="655679"/>
            <a:ext cx="2870608" cy="5378549"/>
          </a:xfrm>
          <a:prstGeom prst="rect">
            <a:avLst/>
          </a:prstGeom>
        </p:spPr>
      </p:pic>
      <p:grpSp>
        <p:nvGrpSpPr>
          <p:cNvPr id="10" name="Group 9"/>
          <p:cNvGrpSpPr/>
          <p:nvPr/>
        </p:nvGrpSpPr>
        <p:grpSpPr>
          <a:xfrm>
            <a:off x="269241" y="4913920"/>
            <a:ext cx="2872264" cy="1120308"/>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0" y="487"/>
            <a:ext cx="12181088" cy="1187452"/>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844421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3083550" y="1388278"/>
            <a:ext cx="9108451" cy="1342682"/>
          </a:xfrm>
          <a:prstGeom prst="rect">
            <a:avLst/>
          </a:prstGeom>
          <a:solidFill>
            <a:srgbClr val="005AA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179285" bIns="45720" numCol="1" rtlCol="0" anchor="ctr" anchorCtr="0" compatLnSpc="1">
            <a:prstTxWarp prst="textNoShape">
              <a:avLst/>
            </a:prstTxWarp>
          </a:bodyPr>
          <a:lstStyle/>
          <a:p>
            <a:pPr marL="336145" indent="-336145" defTabSz="896386">
              <a:lnSpc>
                <a:spcPct val="90000"/>
              </a:lnSpc>
              <a:spcAft>
                <a:spcPts val="588"/>
              </a:spcAft>
              <a:buFont typeface="Wingdings" panose="05000000000000000000" pitchFamily="2" charset="2"/>
              <a:buChar char="ü"/>
              <a:defRPr/>
            </a:pPr>
            <a:r>
              <a:rPr lang="en-US" sz="2353" kern="0">
                <a:gradFill>
                  <a:gsLst>
                    <a:gs pos="2917">
                      <a:srgbClr val="FFFFFF"/>
                    </a:gs>
                    <a:gs pos="30000">
                      <a:srgbClr val="FFFFFF"/>
                    </a:gs>
                  </a:gsLst>
                  <a:lin ang="5400000" scaled="0"/>
                </a:gradFill>
                <a:latin typeface="Segoe UI"/>
              </a:rPr>
              <a:t>76% of app development is web and mobile</a:t>
            </a:r>
          </a:p>
          <a:p>
            <a:pPr marL="336145" indent="-336145" defTabSz="896386">
              <a:lnSpc>
                <a:spcPct val="90000"/>
              </a:lnSpc>
              <a:spcAft>
                <a:spcPts val="588"/>
              </a:spcAft>
              <a:buFont typeface="Wingdings" panose="05000000000000000000" pitchFamily="2" charset="2"/>
              <a:buChar char="ü"/>
              <a:defRPr/>
            </a:pPr>
            <a:r>
              <a:rPr lang="en-US" sz="2353" kern="0">
                <a:gradFill>
                  <a:gsLst>
                    <a:gs pos="2917">
                      <a:srgbClr val="FFFFFF"/>
                    </a:gs>
                    <a:gs pos="30000">
                      <a:srgbClr val="FFFFFF"/>
                    </a:gs>
                  </a:gsLst>
                  <a:lin ang="5400000" scaled="0"/>
                </a:gradFill>
                <a:latin typeface="Segoe UI"/>
              </a:rPr>
              <a:t>3/4 of decision makers believe enhancing customer experience is a top priority </a:t>
            </a:r>
          </a:p>
        </p:txBody>
      </p:sp>
      <p:sp>
        <p:nvSpPr>
          <p:cNvPr id="28" name="Title 8"/>
          <p:cNvSpPr>
            <a:spLocks noGrp="1"/>
          </p:cNvSpPr>
          <p:nvPr>
            <p:ph type="title"/>
          </p:nvPr>
        </p:nvSpPr>
        <p:spPr/>
        <p:txBody>
          <a:bodyPr/>
          <a:lstStyle/>
          <a:p>
            <a:r>
              <a:rPr lang="en-US"/>
              <a:t>Web apps – Digital Marketing</a:t>
            </a:r>
          </a:p>
        </p:txBody>
      </p:sp>
      <p:grpSp>
        <p:nvGrpSpPr>
          <p:cNvPr id="326" name="Group 325"/>
          <p:cNvGrpSpPr/>
          <p:nvPr/>
        </p:nvGrpSpPr>
        <p:grpSpPr>
          <a:xfrm>
            <a:off x="375381" y="1982582"/>
            <a:ext cx="2455326" cy="2455326"/>
            <a:chOff x="484508" y="1425851"/>
            <a:chExt cx="3200400" cy="3504722"/>
          </a:xfrm>
        </p:grpSpPr>
        <p:sp>
          <p:nvSpPr>
            <p:cNvPr id="316" name="Oval 315"/>
            <p:cNvSpPr/>
            <p:nvPr/>
          </p:nvSpPr>
          <p:spPr bwMode="auto">
            <a:xfrm>
              <a:off x="484508" y="1425851"/>
              <a:ext cx="3200400" cy="3504722"/>
            </a:xfrm>
            <a:prstGeom prst="ellipse">
              <a:avLst/>
            </a:prstGeom>
            <a:solidFill>
              <a:schemeClr val="bg2">
                <a:lumMod val="75000"/>
              </a:schemeClr>
            </a:solidFill>
            <a:ln w="222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grpSp>
          <p:nvGrpSpPr>
            <p:cNvPr id="325" name="Group 324"/>
            <p:cNvGrpSpPr/>
            <p:nvPr/>
          </p:nvGrpSpPr>
          <p:grpSpPr>
            <a:xfrm>
              <a:off x="559026" y="2346150"/>
              <a:ext cx="3031885" cy="2392013"/>
              <a:chOff x="552676" y="2352500"/>
              <a:chExt cx="3031885" cy="2392013"/>
            </a:xfrm>
          </p:grpSpPr>
          <p:sp>
            <p:nvSpPr>
              <p:cNvPr id="10" name="AutoShape 3"/>
              <p:cNvSpPr>
                <a:spLocks noChangeAspect="1" noChangeArrowheads="1" noTextEdit="1"/>
              </p:cNvSpPr>
              <p:nvPr/>
            </p:nvSpPr>
            <p:spPr bwMode="auto">
              <a:xfrm>
                <a:off x="552676" y="2352500"/>
                <a:ext cx="3031885" cy="228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2" name="Freeform 321"/>
              <p:cNvSpPr>
                <a:spLocks/>
              </p:cNvSpPr>
              <p:nvPr/>
            </p:nvSpPr>
            <p:spPr bwMode="auto">
              <a:xfrm>
                <a:off x="739406" y="3335084"/>
                <a:ext cx="700701" cy="1209947"/>
              </a:xfrm>
              <a:custGeom>
                <a:avLst/>
                <a:gdLst>
                  <a:gd name="connsiteX0" fmla="*/ 327834 w 700701"/>
                  <a:gd name="connsiteY0" fmla="*/ 0 h 1209947"/>
                  <a:gd name="connsiteX1" fmla="*/ 700701 w 700701"/>
                  <a:gd name="connsiteY1" fmla="*/ 373811 h 1209947"/>
                  <a:gd name="connsiteX2" fmla="*/ 700701 w 700701"/>
                  <a:gd name="connsiteY2" fmla="*/ 580047 h 1209947"/>
                  <a:gd name="connsiteX3" fmla="*/ 488579 w 700701"/>
                  <a:gd name="connsiteY3" fmla="*/ 915196 h 1209947"/>
                  <a:gd name="connsiteX4" fmla="*/ 406861 w 700701"/>
                  <a:gd name="connsiteY4" fmla="*/ 1195505 h 1209947"/>
                  <a:gd name="connsiteX5" fmla="*/ 402339 w 700701"/>
                  <a:gd name="connsiteY5" fmla="*/ 1209947 h 1209947"/>
                  <a:gd name="connsiteX6" fmla="*/ 382799 w 700701"/>
                  <a:gd name="connsiteY6" fmla="*/ 1195335 h 1209947"/>
                  <a:gd name="connsiteX7" fmla="*/ 44378 w 700701"/>
                  <a:gd name="connsiteY7" fmla="*/ 822890 h 1209947"/>
                  <a:gd name="connsiteX8" fmla="*/ 13526 w 700701"/>
                  <a:gd name="connsiteY8" fmla="*/ 772106 h 1209947"/>
                  <a:gd name="connsiteX9" fmla="*/ 25734 w 700701"/>
                  <a:gd name="connsiteY9" fmla="*/ 747622 h 1209947"/>
                  <a:gd name="connsiteX10" fmla="*/ 0 w 700701"/>
                  <a:gd name="connsiteY10" fmla="*/ 580047 h 1209947"/>
                  <a:gd name="connsiteX11" fmla="*/ 0 w 700701"/>
                  <a:gd name="connsiteY11" fmla="*/ 373811 h 1209947"/>
                  <a:gd name="connsiteX12" fmla="*/ 327834 w 700701"/>
                  <a:gd name="connsiteY12" fmla="*/ 0 h 120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701" h="1209947">
                    <a:moveTo>
                      <a:pt x="327834" y="0"/>
                    </a:moveTo>
                    <a:cubicBezTo>
                      <a:pt x="533523" y="0"/>
                      <a:pt x="700701" y="167575"/>
                      <a:pt x="700701" y="373811"/>
                    </a:cubicBezTo>
                    <a:lnTo>
                      <a:pt x="700701" y="580047"/>
                    </a:lnTo>
                    <a:cubicBezTo>
                      <a:pt x="700701" y="728291"/>
                      <a:pt x="617157" y="857203"/>
                      <a:pt x="488579" y="915196"/>
                    </a:cubicBezTo>
                    <a:cubicBezTo>
                      <a:pt x="440384" y="1084416"/>
                      <a:pt x="417355" y="1161494"/>
                      <a:pt x="406861" y="1195505"/>
                    </a:cubicBezTo>
                    <a:lnTo>
                      <a:pt x="402339" y="1209947"/>
                    </a:lnTo>
                    <a:lnTo>
                      <a:pt x="382799" y="1195335"/>
                    </a:lnTo>
                    <a:cubicBezTo>
                      <a:pt x="252980" y="1088199"/>
                      <a:pt x="138851" y="962729"/>
                      <a:pt x="44378" y="822890"/>
                    </a:cubicBezTo>
                    <a:lnTo>
                      <a:pt x="13526" y="772106"/>
                    </a:lnTo>
                    <a:lnTo>
                      <a:pt x="25734" y="747622"/>
                    </a:lnTo>
                    <a:cubicBezTo>
                      <a:pt x="6434" y="696152"/>
                      <a:pt x="0" y="638040"/>
                      <a:pt x="0" y="580047"/>
                    </a:cubicBezTo>
                    <a:lnTo>
                      <a:pt x="0" y="373811"/>
                    </a:lnTo>
                    <a:cubicBezTo>
                      <a:pt x="0" y="167575"/>
                      <a:pt x="115712" y="0"/>
                      <a:pt x="327834" y="0"/>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sp>
            <p:nvSpPr>
              <p:cNvPr id="15" name="Freeform 8"/>
              <p:cNvSpPr>
                <a:spLocks/>
              </p:cNvSpPr>
              <p:nvPr/>
            </p:nvSpPr>
            <p:spPr bwMode="auto">
              <a:xfrm>
                <a:off x="881654" y="2358593"/>
                <a:ext cx="2646045" cy="1650987"/>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6" name="Freeform 9"/>
              <p:cNvSpPr>
                <a:spLocks/>
              </p:cNvSpPr>
              <p:nvPr/>
            </p:nvSpPr>
            <p:spPr bwMode="auto">
              <a:xfrm>
                <a:off x="1086758" y="2557605"/>
                <a:ext cx="2239899" cy="1238747"/>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chemeClr val="bg1">
                  <a:lumMod val="50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2" name="Freeform 161"/>
              <p:cNvSpPr>
                <a:spLocks/>
              </p:cNvSpPr>
              <p:nvPr/>
            </p:nvSpPr>
            <p:spPr bwMode="auto">
              <a:xfrm>
                <a:off x="739503" y="3164793"/>
                <a:ext cx="308672" cy="335072"/>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3" name="Freeform 162"/>
              <p:cNvSpPr>
                <a:spLocks/>
              </p:cNvSpPr>
              <p:nvPr/>
            </p:nvSpPr>
            <p:spPr bwMode="auto">
              <a:xfrm>
                <a:off x="739503" y="3319129"/>
                <a:ext cx="186827" cy="471130"/>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4" name="Freeform 163"/>
              <p:cNvSpPr>
                <a:spLocks/>
              </p:cNvSpPr>
              <p:nvPr/>
            </p:nvSpPr>
            <p:spPr bwMode="auto">
              <a:xfrm>
                <a:off x="893839" y="3164793"/>
                <a:ext cx="89352" cy="77168"/>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4" name="Freeform 323"/>
              <p:cNvSpPr>
                <a:spLocks/>
              </p:cNvSpPr>
              <p:nvPr/>
            </p:nvSpPr>
            <p:spPr bwMode="auto">
              <a:xfrm>
                <a:off x="861347" y="3642016"/>
                <a:ext cx="308672" cy="758620"/>
              </a:xfrm>
              <a:custGeom>
                <a:avLst/>
                <a:gdLst>
                  <a:gd name="connsiteX0" fmla="*/ 0 w 308672"/>
                  <a:gd name="connsiteY0" fmla="*/ 0 h 758620"/>
                  <a:gd name="connsiteX1" fmla="*/ 308672 w 308672"/>
                  <a:gd name="connsiteY1" fmla="*/ 406147 h 758620"/>
                  <a:gd name="connsiteX2" fmla="*/ 124192 w 308672"/>
                  <a:gd name="connsiteY2" fmla="*/ 756992 h 758620"/>
                  <a:gd name="connsiteX3" fmla="*/ 121254 w 308672"/>
                  <a:gd name="connsiteY3" fmla="*/ 758620 h 758620"/>
                  <a:gd name="connsiteX4" fmla="*/ 23315 w 308672"/>
                  <a:gd name="connsiteY4" fmla="*/ 650860 h 758620"/>
                  <a:gd name="connsiteX5" fmla="*/ 0 w 308672"/>
                  <a:gd name="connsiteY5" fmla="*/ 619682 h 75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672" h="758620">
                    <a:moveTo>
                      <a:pt x="0" y="0"/>
                    </a:moveTo>
                    <a:cubicBezTo>
                      <a:pt x="180059" y="51574"/>
                      <a:pt x="308672" y="212744"/>
                      <a:pt x="308672" y="406147"/>
                    </a:cubicBezTo>
                    <a:cubicBezTo>
                      <a:pt x="308672" y="551199"/>
                      <a:pt x="236327" y="681746"/>
                      <a:pt x="124192" y="756992"/>
                    </a:cubicBezTo>
                    <a:lnTo>
                      <a:pt x="121254" y="758620"/>
                    </a:lnTo>
                    <a:lnTo>
                      <a:pt x="23315" y="650860"/>
                    </a:lnTo>
                    <a:lnTo>
                      <a:pt x="0" y="61968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sp>
            <p:nvSpPr>
              <p:cNvPr id="286" name="Freeform 165"/>
              <p:cNvSpPr>
                <a:spLocks/>
              </p:cNvSpPr>
              <p:nvPr/>
            </p:nvSpPr>
            <p:spPr bwMode="auto">
              <a:xfrm>
                <a:off x="1170019" y="4009578"/>
                <a:ext cx="257903" cy="168551"/>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nvGrpSpPr>
              <p:cNvPr id="6" name="Group 5"/>
              <p:cNvGrpSpPr/>
              <p:nvPr/>
            </p:nvGrpSpPr>
            <p:grpSpPr>
              <a:xfrm>
                <a:off x="1186262" y="2722908"/>
                <a:ext cx="2042919" cy="926014"/>
                <a:chOff x="687388" y="1860551"/>
                <a:chExt cx="1597026" cy="723900"/>
              </a:xfrm>
            </p:grpSpPr>
            <p:sp>
              <p:nvSpPr>
                <p:cNvPr id="18" name="Rectangle 8"/>
                <p:cNvSpPr>
                  <a:spLocks noChangeArrowheads="1"/>
                </p:cNvSpPr>
                <p:nvPr/>
              </p:nvSpPr>
              <p:spPr bwMode="auto">
                <a:xfrm>
                  <a:off x="1720851" y="1860551"/>
                  <a:ext cx="563563" cy="234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 name="Rectangle 9"/>
                <p:cNvSpPr>
                  <a:spLocks noChangeArrowheads="1"/>
                </p:cNvSpPr>
                <p:nvPr/>
              </p:nvSpPr>
              <p:spPr bwMode="auto">
                <a:xfrm>
                  <a:off x="1720851" y="2106613"/>
                  <a:ext cx="563563" cy="231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 name="Rectangle 10"/>
                <p:cNvSpPr>
                  <a:spLocks noChangeArrowheads="1"/>
                </p:cNvSpPr>
                <p:nvPr/>
              </p:nvSpPr>
              <p:spPr bwMode="auto">
                <a:xfrm>
                  <a:off x="1720851" y="2349501"/>
                  <a:ext cx="563563" cy="234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 name="Rectangle 11"/>
                <p:cNvSpPr>
                  <a:spLocks noChangeArrowheads="1"/>
                </p:cNvSpPr>
                <p:nvPr/>
              </p:nvSpPr>
              <p:spPr bwMode="auto">
                <a:xfrm>
                  <a:off x="1174751" y="2349501"/>
                  <a:ext cx="479425" cy="2349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0" name="Rectangle 12"/>
                <p:cNvSpPr>
                  <a:spLocks noChangeArrowheads="1"/>
                </p:cNvSpPr>
                <p:nvPr/>
              </p:nvSpPr>
              <p:spPr bwMode="auto">
                <a:xfrm>
                  <a:off x="687388" y="1860551"/>
                  <a:ext cx="966788" cy="4778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1" name="Rectangle 13"/>
                <p:cNvSpPr>
                  <a:spLocks noChangeArrowheads="1"/>
                </p:cNvSpPr>
                <p:nvPr/>
              </p:nvSpPr>
              <p:spPr bwMode="auto">
                <a:xfrm>
                  <a:off x="687388" y="2349501"/>
                  <a:ext cx="476250" cy="2349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 name="Freeform 14"/>
                <p:cNvSpPr>
                  <a:spLocks/>
                </p:cNvSpPr>
                <p:nvPr/>
              </p:nvSpPr>
              <p:spPr bwMode="auto">
                <a:xfrm>
                  <a:off x="1982788" y="2157413"/>
                  <a:ext cx="136525" cy="107950"/>
                </a:xfrm>
                <a:custGeom>
                  <a:avLst/>
                  <a:gdLst>
                    <a:gd name="T0" fmla="*/ 18 w 86"/>
                    <a:gd name="T1" fmla="*/ 0 h 68"/>
                    <a:gd name="T2" fmla="*/ 86 w 86"/>
                    <a:gd name="T3" fmla="*/ 0 h 68"/>
                    <a:gd name="T4" fmla="*/ 69 w 86"/>
                    <a:gd name="T5" fmla="*/ 68 h 68"/>
                    <a:gd name="T6" fmla="*/ 0 w 86"/>
                    <a:gd name="T7" fmla="*/ 68 h 68"/>
                    <a:gd name="T8" fmla="*/ 18 w 86"/>
                    <a:gd name="T9" fmla="*/ 0 h 68"/>
                  </a:gdLst>
                  <a:ahLst/>
                  <a:cxnLst>
                    <a:cxn ang="0">
                      <a:pos x="T0" y="T1"/>
                    </a:cxn>
                    <a:cxn ang="0">
                      <a:pos x="T2" y="T3"/>
                    </a:cxn>
                    <a:cxn ang="0">
                      <a:pos x="T4" y="T5"/>
                    </a:cxn>
                    <a:cxn ang="0">
                      <a:pos x="T6" y="T7"/>
                    </a:cxn>
                    <a:cxn ang="0">
                      <a:pos x="T8" y="T9"/>
                    </a:cxn>
                  </a:cxnLst>
                  <a:rect l="0" t="0" r="r" b="b"/>
                  <a:pathLst>
                    <a:path w="86" h="68">
                      <a:moveTo>
                        <a:pt x="18" y="0"/>
                      </a:moveTo>
                      <a:lnTo>
                        <a:pt x="86" y="0"/>
                      </a:lnTo>
                      <a:lnTo>
                        <a:pt x="69" y="68"/>
                      </a:lnTo>
                      <a:lnTo>
                        <a:pt x="0" y="68"/>
                      </a:lnTo>
                      <a:lnTo>
                        <a:pt x="18"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3" name="Freeform 15"/>
                <p:cNvSpPr>
                  <a:spLocks/>
                </p:cNvSpPr>
                <p:nvPr/>
              </p:nvSpPr>
              <p:spPr bwMode="auto">
                <a:xfrm>
                  <a:off x="2011363" y="2157413"/>
                  <a:ext cx="222250" cy="130175"/>
                </a:xfrm>
                <a:custGeom>
                  <a:avLst/>
                  <a:gdLst>
                    <a:gd name="T0" fmla="*/ 140 w 140"/>
                    <a:gd name="T1" fmla="*/ 82 h 82"/>
                    <a:gd name="T2" fmla="*/ 19 w 140"/>
                    <a:gd name="T3" fmla="*/ 82 h 82"/>
                    <a:gd name="T4" fmla="*/ 0 w 140"/>
                    <a:gd name="T5" fmla="*/ 0 h 82"/>
                    <a:gd name="T6" fmla="*/ 121 w 140"/>
                    <a:gd name="T7" fmla="*/ 0 h 82"/>
                    <a:gd name="T8" fmla="*/ 140 w 140"/>
                    <a:gd name="T9" fmla="*/ 82 h 82"/>
                  </a:gdLst>
                  <a:ahLst/>
                  <a:cxnLst>
                    <a:cxn ang="0">
                      <a:pos x="T0" y="T1"/>
                    </a:cxn>
                    <a:cxn ang="0">
                      <a:pos x="T2" y="T3"/>
                    </a:cxn>
                    <a:cxn ang="0">
                      <a:pos x="T4" y="T5"/>
                    </a:cxn>
                    <a:cxn ang="0">
                      <a:pos x="T6" y="T7"/>
                    </a:cxn>
                    <a:cxn ang="0">
                      <a:pos x="T8" y="T9"/>
                    </a:cxn>
                  </a:cxnLst>
                  <a:rect l="0" t="0" r="r" b="b"/>
                  <a:pathLst>
                    <a:path w="140" h="82">
                      <a:moveTo>
                        <a:pt x="140" y="82"/>
                      </a:moveTo>
                      <a:lnTo>
                        <a:pt x="19" y="82"/>
                      </a:lnTo>
                      <a:lnTo>
                        <a:pt x="0" y="0"/>
                      </a:lnTo>
                      <a:lnTo>
                        <a:pt x="121" y="0"/>
                      </a:lnTo>
                      <a:lnTo>
                        <a:pt x="140"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4" name="Freeform 16"/>
                <p:cNvSpPr>
                  <a:spLocks/>
                </p:cNvSpPr>
                <p:nvPr/>
              </p:nvSpPr>
              <p:spPr bwMode="auto">
                <a:xfrm>
                  <a:off x="2019301" y="2168526"/>
                  <a:ext cx="207963" cy="112713"/>
                </a:xfrm>
                <a:custGeom>
                  <a:avLst/>
                  <a:gdLst>
                    <a:gd name="T0" fmla="*/ 131 w 131"/>
                    <a:gd name="T1" fmla="*/ 71 h 71"/>
                    <a:gd name="T2" fmla="*/ 17 w 131"/>
                    <a:gd name="T3" fmla="*/ 71 h 71"/>
                    <a:gd name="T4" fmla="*/ 0 w 131"/>
                    <a:gd name="T5" fmla="*/ 0 h 71"/>
                    <a:gd name="T6" fmla="*/ 114 w 131"/>
                    <a:gd name="T7" fmla="*/ 0 h 71"/>
                    <a:gd name="T8" fmla="*/ 131 w 131"/>
                    <a:gd name="T9" fmla="*/ 71 h 71"/>
                  </a:gdLst>
                  <a:ahLst/>
                  <a:cxnLst>
                    <a:cxn ang="0">
                      <a:pos x="T0" y="T1"/>
                    </a:cxn>
                    <a:cxn ang="0">
                      <a:pos x="T2" y="T3"/>
                    </a:cxn>
                    <a:cxn ang="0">
                      <a:pos x="T4" y="T5"/>
                    </a:cxn>
                    <a:cxn ang="0">
                      <a:pos x="T6" y="T7"/>
                    </a:cxn>
                    <a:cxn ang="0">
                      <a:pos x="T8" y="T9"/>
                    </a:cxn>
                  </a:cxnLst>
                  <a:rect l="0" t="0" r="r" b="b"/>
                  <a:pathLst>
                    <a:path w="131" h="71">
                      <a:moveTo>
                        <a:pt x="131" y="71"/>
                      </a:moveTo>
                      <a:lnTo>
                        <a:pt x="17" y="71"/>
                      </a:lnTo>
                      <a:lnTo>
                        <a:pt x="0" y="0"/>
                      </a:lnTo>
                      <a:lnTo>
                        <a:pt x="114" y="0"/>
                      </a:lnTo>
                      <a:lnTo>
                        <a:pt x="131" y="71"/>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5" name="Freeform 17"/>
                <p:cNvSpPr>
                  <a:spLocks/>
                </p:cNvSpPr>
                <p:nvPr/>
              </p:nvSpPr>
              <p:spPr bwMode="auto">
                <a:xfrm>
                  <a:off x="2041526" y="2200276"/>
                  <a:ext cx="42863" cy="15875"/>
                </a:xfrm>
                <a:custGeom>
                  <a:avLst/>
                  <a:gdLst>
                    <a:gd name="T0" fmla="*/ 27 w 27"/>
                    <a:gd name="T1" fmla="*/ 10 h 10"/>
                    <a:gd name="T2" fmla="*/ 3 w 27"/>
                    <a:gd name="T3" fmla="*/ 10 h 10"/>
                    <a:gd name="T4" fmla="*/ 0 w 27"/>
                    <a:gd name="T5" fmla="*/ 0 h 10"/>
                    <a:gd name="T6" fmla="*/ 26 w 27"/>
                    <a:gd name="T7" fmla="*/ 0 h 10"/>
                    <a:gd name="T8" fmla="*/ 27 w 27"/>
                    <a:gd name="T9" fmla="*/ 10 h 10"/>
                  </a:gdLst>
                  <a:ahLst/>
                  <a:cxnLst>
                    <a:cxn ang="0">
                      <a:pos x="T0" y="T1"/>
                    </a:cxn>
                    <a:cxn ang="0">
                      <a:pos x="T2" y="T3"/>
                    </a:cxn>
                    <a:cxn ang="0">
                      <a:pos x="T4" y="T5"/>
                    </a:cxn>
                    <a:cxn ang="0">
                      <a:pos x="T6" y="T7"/>
                    </a:cxn>
                    <a:cxn ang="0">
                      <a:pos x="T8" y="T9"/>
                    </a:cxn>
                  </a:cxnLst>
                  <a:rect l="0" t="0" r="r" b="b"/>
                  <a:pathLst>
                    <a:path w="27" h="10">
                      <a:moveTo>
                        <a:pt x="27" y="10"/>
                      </a:moveTo>
                      <a:lnTo>
                        <a:pt x="3" y="10"/>
                      </a:lnTo>
                      <a:lnTo>
                        <a:pt x="0" y="0"/>
                      </a:lnTo>
                      <a:lnTo>
                        <a:pt x="26" y="0"/>
                      </a:lnTo>
                      <a:lnTo>
                        <a:pt x="27" y="1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6" name="Freeform 18"/>
                <p:cNvSpPr>
                  <a:spLocks/>
                </p:cNvSpPr>
                <p:nvPr/>
              </p:nvSpPr>
              <p:spPr bwMode="auto">
                <a:xfrm>
                  <a:off x="2046288" y="2216151"/>
                  <a:ext cx="44450" cy="17463"/>
                </a:xfrm>
                <a:custGeom>
                  <a:avLst/>
                  <a:gdLst>
                    <a:gd name="T0" fmla="*/ 28 w 28"/>
                    <a:gd name="T1" fmla="*/ 11 h 11"/>
                    <a:gd name="T2" fmla="*/ 2 w 28"/>
                    <a:gd name="T3" fmla="*/ 11 h 11"/>
                    <a:gd name="T4" fmla="*/ 0 w 28"/>
                    <a:gd name="T5" fmla="*/ 0 h 11"/>
                    <a:gd name="T6" fmla="*/ 24 w 28"/>
                    <a:gd name="T7" fmla="*/ 0 h 11"/>
                    <a:gd name="T8" fmla="*/ 28 w 28"/>
                    <a:gd name="T9" fmla="*/ 11 h 11"/>
                  </a:gdLst>
                  <a:ahLst/>
                  <a:cxnLst>
                    <a:cxn ang="0">
                      <a:pos x="T0" y="T1"/>
                    </a:cxn>
                    <a:cxn ang="0">
                      <a:pos x="T2" y="T3"/>
                    </a:cxn>
                    <a:cxn ang="0">
                      <a:pos x="T4" y="T5"/>
                    </a:cxn>
                    <a:cxn ang="0">
                      <a:pos x="T6" y="T7"/>
                    </a:cxn>
                    <a:cxn ang="0">
                      <a:pos x="T8" y="T9"/>
                    </a:cxn>
                  </a:cxnLst>
                  <a:rect l="0" t="0" r="r" b="b"/>
                  <a:pathLst>
                    <a:path w="28" h="11">
                      <a:moveTo>
                        <a:pt x="28" y="11"/>
                      </a:moveTo>
                      <a:lnTo>
                        <a:pt x="2" y="11"/>
                      </a:lnTo>
                      <a:lnTo>
                        <a:pt x="0" y="0"/>
                      </a:lnTo>
                      <a:lnTo>
                        <a:pt x="24" y="0"/>
                      </a:lnTo>
                      <a:lnTo>
                        <a:pt x="2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7" name="Freeform 19"/>
                <p:cNvSpPr>
                  <a:spLocks/>
                </p:cNvSpPr>
                <p:nvPr/>
              </p:nvSpPr>
              <p:spPr bwMode="auto">
                <a:xfrm>
                  <a:off x="2119313" y="2200276"/>
                  <a:ext cx="42863" cy="15875"/>
                </a:xfrm>
                <a:custGeom>
                  <a:avLst/>
                  <a:gdLst>
                    <a:gd name="T0" fmla="*/ 27 w 27"/>
                    <a:gd name="T1" fmla="*/ 10 h 10"/>
                    <a:gd name="T2" fmla="*/ 4 w 27"/>
                    <a:gd name="T3" fmla="*/ 10 h 10"/>
                    <a:gd name="T4" fmla="*/ 0 w 27"/>
                    <a:gd name="T5" fmla="*/ 0 h 10"/>
                    <a:gd name="T6" fmla="*/ 26 w 27"/>
                    <a:gd name="T7" fmla="*/ 0 h 10"/>
                    <a:gd name="T8" fmla="*/ 27 w 27"/>
                    <a:gd name="T9" fmla="*/ 10 h 10"/>
                  </a:gdLst>
                  <a:ahLst/>
                  <a:cxnLst>
                    <a:cxn ang="0">
                      <a:pos x="T0" y="T1"/>
                    </a:cxn>
                    <a:cxn ang="0">
                      <a:pos x="T2" y="T3"/>
                    </a:cxn>
                    <a:cxn ang="0">
                      <a:pos x="T4" y="T5"/>
                    </a:cxn>
                    <a:cxn ang="0">
                      <a:pos x="T6" y="T7"/>
                    </a:cxn>
                    <a:cxn ang="0">
                      <a:pos x="T8" y="T9"/>
                    </a:cxn>
                  </a:cxnLst>
                  <a:rect l="0" t="0" r="r" b="b"/>
                  <a:pathLst>
                    <a:path w="27" h="10">
                      <a:moveTo>
                        <a:pt x="27" y="10"/>
                      </a:moveTo>
                      <a:lnTo>
                        <a:pt x="4" y="10"/>
                      </a:lnTo>
                      <a:lnTo>
                        <a:pt x="0" y="0"/>
                      </a:lnTo>
                      <a:lnTo>
                        <a:pt x="26" y="0"/>
                      </a:lnTo>
                      <a:lnTo>
                        <a:pt x="27" y="1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8" name="Freeform 20"/>
                <p:cNvSpPr>
                  <a:spLocks/>
                </p:cNvSpPr>
                <p:nvPr/>
              </p:nvSpPr>
              <p:spPr bwMode="auto">
                <a:xfrm>
                  <a:off x="2125663" y="2216151"/>
                  <a:ext cx="42863" cy="17463"/>
                </a:xfrm>
                <a:custGeom>
                  <a:avLst/>
                  <a:gdLst>
                    <a:gd name="T0" fmla="*/ 27 w 27"/>
                    <a:gd name="T1" fmla="*/ 11 h 11"/>
                    <a:gd name="T2" fmla="*/ 1 w 27"/>
                    <a:gd name="T3" fmla="*/ 11 h 11"/>
                    <a:gd name="T4" fmla="*/ 0 w 27"/>
                    <a:gd name="T5" fmla="*/ 0 h 11"/>
                    <a:gd name="T6" fmla="*/ 23 w 27"/>
                    <a:gd name="T7" fmla="*/ 0 h 11"/>
                    <a:gd name="T8" fmla="*/ 27 w 27"/>
                    <a:gd name="T9" fmla="*/ 11 h 11"/>
                  </a:gdLst>
                  <a:ahLst/>
                  <a:cxnLst>
                    <a:cxn ang="0">
                      <a:pos x="T0" y="T1"/>
                    </a:cxn>
                    <a:cxn ang="0">
                      <a:pos x="T2" y="T3"/>
                    </a:cxn>
                    <a:cxn ang="0">
                      <a:pos x="T4" y="T5"/>
                    </a:cxn>
                    <a:cxn ang="0">
                      <a:pos x="T6" y="T7"/>
                    </a:cxn>
                    <a:cxn ang="0">
                      <a:pos x="T8" y="T9"/>
                    </a:cxn>
                  </a:cxnLst>
                  <a:rect l="0" t="0" r="r" b="b"/>
                  <a:pathLst>
                    <a:path w="27" h="11">
                      <a:moveTo>
                        <a:pt x="27" y="11"/>
                      </a:moveTo>
                      <a:lnTo>
                        <a:pt x="1" y="11"/>
                      </a:lnTo>
                      <a:lnTo>
                        <a:pt x="0" y="0"/>
                      </a:lnTo>
                      <a:lnTo>
                        <a:pt x="23" y="0"/>
                      </a:lnTo>
                      <a:lnTo>
                        <a:pt x="27" y="1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9" name="Freeform 21"/>
                <p:cNvSpPr>
                  <a:spLocks/>
                </p:cNvSpPr>
                <p:nvPr/>
              </p:nvSpPr>
              <p:spPr bwMode="auto">
                <a:xfrm>
                  <a:off x="2049463" y="2233613"/>
                  <a:ext cx="23813" cy="15875"/>
                </a:xfrm>
                <a:custGeom>
                  <a:avLst/>
                  <a:gdLst>
                    <a:gd name="T0" fmla="*/ 15 w 15"/>
                    <a:gd name="T1" fmla="*/ 10 h 10"/>
                    <a:gd name="T2" fmla="*/ 4 w 15"/>
                    <a:gd name="T3" fmla="*/ 10 h 10"/>
                    <a:gd name="T4" fmla="*/ 0 w 15"/>
                    <a:gd name="T5" fmla="*/ 0 h 10"/>
                    <a:gd name="T6" fmla="*/ 12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4" y="10"/>
                      </a:lnTo>
                      <a:lnTo>
                        <a:pt x="0" y="0"/>
                      </a:lnTo>
                      <a:lnTo>
                        <a:pt x="12" y="0"/>
                      </a:lnTo>
                      <a:lnTo>
                        <a:pt x="15" y="1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0" name="Freeform 22"/>
                <p:cNvSpPr>
                  <a:spLocks/>
                </p:cNvSpPr>
                <p:nvPr/>
              </p:nvSpPr>
              <p:spPr bwMode="auto">
                <a:xfrm>
                  <a:off x="2068513" y="2233613"/>
                  <a:ext cx="23813" cy="15875"/>
                </a:xfrm>
                <a:custGeom>
                  <a:avLst/>
                  <a:gdLst>
                    <a:gd name="T0" fmla="*/ 15 w 15"/>
                    <a:gd name="T1" fmla="*/ 10 h 10"/>
                    <a:gd name="T2" fmla="*/ 3 w 15"/>
                    <a:gd name="T3" fmla="*/ 10 h 10"/>
                    <a:gd name="T4" fmla="*/ 0 w 15"/>
                    <a:gd name="T5" fmla="*/ 0 h 10"/>
                    <a:gd name="T6" fmla="*/ 14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3" y="10"/>
                      </a:lnTo>
                      <a:lnTo>
                        <a:pt x="0" y="0"/>
                      </a:lnTo>
                      <a:lnTo>
                        <a:pt x="14" y="0"/>
                      </a:lnTo>
                      <a:lnTo>
                        <a:pt x="15" y="1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1" name="Freeform 23"/>
                <p:cNvSpPr>
                  <a:spLocks/>
                </p:cNvSpPr>
                <p:nvPr/>
              </p:nvSpPr>
              <p:spPr bwMode="auto">
                <a:xfrm>
                  <a:off x="2055813" y="2249488"/>
                  <a:ext cx="20638" cy="15875"/>
                </a:xfrm>
                <a:custGeom>
                  <a:avLst/>
                  <a:gdLst>
                    <a:gd name="T0" fmla="*/ 13 w 13"/>
                    <a:gd name="T1" fmla="*/ 10 h 10"/>
                    <a:gd name="T2" fmla="*/ 1 w 13"/>
                    <a:gd name="T3" fmla="*/ 10 h 10"/>
                    <a:gd name="T4" fmla="*/ 0 w 13"/>
                    <a:gd name="T5" fmla="*/ 0 h 10"/>
                    <a:gd name="T6" fmla="*/ 11 w 13"/>
                    <a:gd name="T7" fmla="*/ 0 h 10"/>
                    <a:gd name="T8" fmla="*/ 13 w 13"/>
                    <a:gd name="T9" fmla="*/ 10 h 10"/>
                  </a:gdLst>
                  <a:ahLst/>
                  <a:cxnLst>
                    <a:cxn ang="0">
                      <a:pos x="T0" y="T1"/>
                    </a:cxn>
                    <a:cxn ang="0">
                      <a:pos x="T2" y="T3"/>
                    </a:cxn>
                    <a:cxn ang="0">
                      <a:pos x="T4" y="T5"/>
                    </a:cxn>
                    <a:cxn ang="0">
                      <a:pos x="T6" y="T7"/>
                    </a:cxn>
                    <a:cxn ang="0">
                      <a:pos x="T8" y="T9"/>
                    </a:cxn>
                  </a:cxnLst>
                  <a:rect l="0" t="0" r="r" b="b"/>
                  <a:pathLst>
                    <a:path w="13" h="10">
                      <a:moveTo>
                        <a:pt x="13" y="10"/>
                      </a:moveTo>
                      <a:lnTo>
                        <a:pt x="1" y="10"/>
                      </a:lnTo>
                      <a:lnTo>
                        <a:pt x="0" y="0"/>
                      </a:lnTo>
                      <a:lnTo>
                        <a:pt x="11" y="0"/>
                      </a:lnTo>
                      <a:lnTo>
                        <a:pt x="13" y="1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2" name="Freeform 24"/>
                <p:cNvSpPr>
                  <a:spLocks/>
                </p:cNvSpPr>
                <p:nvPr/>
              </p:nvSpPr>
              <p:spPr bwMode="auto">
                <a:xfrm>
                  <a:off x="2073276" y="2249488"/>
                  <a:ext cx="22225" cy="15875"/>
                </a:xfrm>
                <a:custGeom>
                  <a:avLst/>
                  <a:gdLst>
                    <a:gd name="T0" fmla="*/ 14 w 14"/>
                    <a:gd name="T1" fmla="*/ 10 h 10"/>
                    <a:gd name="T2" fmla="*/ 2 w 14"/>
                    <a:gd name="T3" fmla="*/ 10 h 10"/>
                    <a:gd name="T4" fmla="*/ 0 w 14"/>
                    <a:gd name="T5" fmla="*/ 0 h 10"/>
                    <a:gd name="T6" fmla="*/ 12 w 14"/>
                    <a:gd name="T7" fmla="*/ 0 h 10"/>
                    <a:gd name="T8" fmla="*/ 14 w 14"/>
                    <a:gd name="T9" fmla="*/ 10 h 10"/>
                  </a:gdLst>
                  <a:ahLst/>
                  <a:cxnLst>
                    <a:cxn ang="0">
                      <a:pos x="T0" y="T1"/>
                    </a:cxn>
                    <a:cxn ang="0">
                      <a:pos x="T2" y="T3"/>
                    </a:cxn>
                    <a:cxn ang="0">
                      <a:pos x="T4" y="T5"/>
                    </a:cxn>
                    <a:cxn ang="0">
                      <a:pos x="T6" y="T7"/>
                    </a:cxn>
                    <a:cxn ang="0">
                      <a:pos x="T8" y="T9"/>
                    </a:cxn>
                  </a:cxnLst>
                  <a:rect l="0" t="0" r="r" b="b"/>
                  <a:pathLst>
                    <a:path w="14" h="10">
                      <a:moveTo>
                        <a:pt x="14" y="10"/>
                      </a:moveTo>
                      <a:lnTo>
                        <a:pt x="2" y="10"/>
                      </a:lnTo>
                      <a:lnTo>
                        <a:pt x="0" y="0"/>
                      </a:lnTo>
                      <a:lnTo>
                        <a:pt x="12" y="0"/>
                      </a:lnTo>
                      <a:lnTo>
                        <a:pt x="14" y="1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3" name="Freeform 25"/>
                <p:cNvSpPr>
                  <a:spLocks/>
                </p:cNvSpPr>
                <p:nvPr/>
              </p:nvSpPr>
              <p:spPr bwMode="auto">
                <a:xfrm>
                  <a:off x="2082801" y="2200276"/>
                  <a:ext cx="23813" cy="15875"/>
                </a:xfrm>
                <a:custGeom>
                  <a:avLst/>
                  <a:gdLst>
                    <a:gd name="T0" fmla="*/ 15 w 15"/>
                    <a:gd name="T1" fmla="*/ 10 h 10"/>
                    <a:gd name="T2" fmla="*/ 1 w 15"/>
                    <a:gd name="T3" fmla="*/ 10 h 10"/>
                    <a:gd name="T4" fmla="*/ 0 w 15"/>
                    <a:gd name="T5" fmla="*/ 0 h 10"/>
                    <a:gd name="T6" fmla="*/ 11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1" y="10"/>
                      </a:lnTo>
                      <a:lnTo>
                        <a:pt x="0" y="0"/>
                      </a:lnTo>
                      <a:lnTo>
                        <a:pt x="11" y="0"/>
                      </a:lnTo>
                      <a:lnTo>
                        <a:pt x="15" y="1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4" name="Freeform 26"/>
                <p:cNvSpPr>
                  <a:spLocks/>
                </p:cNvSpPr>
                <p:nvPr/>
              </p:nvSpPr>
              <p:spPr bwMode="auto">
                <a:xfrm>
                  <a:off x="2100263" y="2200276"/>
                  <a:ext cx="25400" cy="15875"/>
                </a:xfrm>
                <a:custGeom>
                  <a:avLst/>
                  <a:gdLst>
                    <a:gd name="T0" fmla="*/ 16 w 16"/>
                    <a:gd name="T1" fmla="*/ 10 h 10"/>
                    <a:gd name="T2" fmla="*/ 4 w 16"/>
                    <a:gd name="T3" fmla="*/ 10 h 10"/>
                    <a:gd name="T4" fmla="*/ 0 w 16"/>
                    <a:gd name="T5" fmla="*/ 0 h 10"/>
                    <a:gd name="T6" fmla="*/ 12 w 16"/>
                    <a:gd name="T7" fmla="*/ 0 h 10"/>
                    <a:gd name="T8" fmla="*/ 16 w 16"/>
                    <a:gd name="T9" fmla="*/ 10 h 10"/>
                  </a:gdLst>
                  <a:ahLst/>
                  <a:cxnLst>
                    <a:cxn ang="0">
                      <a:pos x="T0" y="T1"/>
                    </a:cxn>
                    <a:cxn ang="0">
                      <a:pos x="T2" y="T3"/>
                    </a:cxn>
                    <a:cxn ang="0">
                      <a:pos x="T4" y="T5"/>
                    </a:cxn>
                    <a:cxn ang="0">
                      <a:pos x="T6" y="T7"/>
                    </a:cxn>
                    <a:cxn ang="0">
                      <a:pos x="T8" y="T9"/>
                    </a:cxn>
                  </a:cxnLst>
                  <a:rect l="0" t="0" r="r" b="b"/>
                  <a:pathLst>
                    <a:path w="16" h="10">
                      <a:moveTo>
                        <a:pt x="16" y="10"/>
                      </a:moveTo>
                      <a:lnTo>
                        <a:pt x="4" y="10"/>
                      </a:lnTo>
                      <a:lnTo>
                        <a:pt x="0" y="0"/>
                      </a:lnTo>
                      <a:lnTo>
                        <a:pt x="12" y="0"/>
                      </a:lnTo>
                      <a:lnTo>
                        <a:pt x="1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5" name="Freeform 27"/>
                <p:cNvSpPr>
                  <a:spLocks/>
                </p:cNvSpPr>
                <p:nvPr/>
              </p:nvSpPr>
              <p:spPr bwMode="auto">
                <a:xfrm>
                  <a:off x="2084388" y="2216151"/>
                  <a:ext cx="23813" cy="17463"/>
                </a:xfrm>
                <a:custGeom>
                  <a:avLst/>
                  <a:gdLst>
                    <a:gd name="T0" fmla="*/ 15 w 15"/>
                    <a:gd name="T1" fmla="*/ 11 h 11"/>
                    <a:gd name="T2" fmla="*/ 4 w 15"/>
                    <a:gd name="T3" fmla="*/ 11 h 11"/>
                    <a:gd name="T4" fmla="*/ 0 w 15"/>
                    <a:gd name="T5" fmla="*/ 0 h 11"/>
                    <a:gd name="T6" fmla="*/ 14 w 15"/>
                    <a:gd name="T7" fmla="*/ 0 h 11"/>
                    <a:gd name="T8" fmla="*/ 15 w 15"/>
                    <a:gd name="T9" fmla="*/ 11 h 11"/>
                  </a:gdLst>
                  <a:ahLst/>
                  <a:cxnLst>
                    <a:cxn ang="0">
                      <a:pos x="T0" y="T1"/>
                    </a:cxn>
                    <a:cxn ang="0">
                      <a:pos x="T2" y="T3"/>
                    </a:cxn>
                    <a:cxn ang="0">
                      <a:pos x="T4" y="T5"/>
                    </a:cxn>
                    <a:cxn ang="0">
                      <a:pos x="T6" y="T7"/>
                    </a:cxn>
                    <a:cxn ang="0">
                      <a:pos x="T8" y="T9"/>
                    </a:cxn>
                  </a:cxnLst>
                  <a:rect l="0" t="0" r="r" b="b"/>
                  <a:pathLst>
                    <a:path w="15" h="11">
                      <a:moveTo>
                        <a:pt x="15" y="11"/>
                      </a:moveTo>
                      <a:lnTo>
                        <a:pt x="4" y="11"/>
                      </a:lnTo>
                      <a:lnTo>
                        <a:pt x="0" y="0"/>
                      </a:lnTo>
                      <a:lnTo>
                        <a:pt x="14" y="0"/>
                      </a:lnTo>
                      <a:lnTo>
                        <a:pt x="15" y="11"/>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6" name="Freeform 28"/>
                <p:cNvSpPr>
                  <a:spLocks/>
                </p:cNvSpPr>
                <p:nvPr/>
              </p:nvSpPr>
              <p:spPr bwMode="auto">
                <a:xfrm>
                  <a:off x="2106613" y="2216151"/>
                  <a:ext cx="20638" cy="17463"/>
                </a:xfrm>
                <a:custGeom>
                  <a:avLst/>
                  <a:gdLst>
                    <a:gd name="T0" fmla="*/ 13 w 13"/>
                    <a:gd name="T1" fmla="*/ 11 h 11"/>
                    <a:gd name="T2" fmla="*/ 1 w 13"/>
                    <a:gd name="T3" fmla="*/ 11 h 11"/>
                    <a:gd name="T4" fmla="*/ 0 w 13"/>
                    <a:gd name="T5" fmla="*/ 0 h 11"/>
                    <a:gd name="T6" fmla="*/ 12 w 13"/>
                    <a:gd name="T7" fmla="*/ 0 h 11"/>
                    <a:gd name="T8" fmla="*/ 13 w 13"/>
                    <a:gd name="T9" fmla="*/ 11 h 11"/>
                  </a:gdLst>
                  <a:ahLst/>
                  <a:cxnLst>
                    <a:cxn ang="0">
                      <a:pos x="T0" y="T1"/>
                    </a:cxn>
                    <a:cxn ang="0">
                      <a:pos x="T2" y="T3"/>
                    </a:cxn>
                    <a:cxn ang="0">
                      <a:pos x="T4" y="T5"/>
                    </a:cxn>
                    <a:cxn ang="0">
                      <a:pos x="T6" y="T7"/>
                    </a:cxn>
                    <a:cxn ang="0">
                      <a:pos x="T8" y="T9"/>
                    </a:cxn>
                  </a:cxnLst>
                  <a:rect l="0" t="0" r="r" b="b"/>
                  <a:pathLst>
                    <a:path w="13" h="11">
                      <a:moveTo>
                        <a:pt x="13" y="11"/>
                      </a:moveTo>
                      <a:lnTo>
                        <a:pt x="1" y="11"/>
                      </a:lnTo>
                      <a:lnTo>
                        <a:pt x="0" y="0"/>
                      </a:lnTo>
                      <a:lnTo>
                        <a:pt x="12" y="0"/>
                      </a:lnTo>
                      <a:lnTo>
                        <a:pt x="13" y="11"/>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7" name="Freeform 29"/>
                <p:cNvSpPr>
                  <a:spLocks/>
                </p:cNvSpPr>
                <p:nvPr/>
              </p:nvSpPr>
              <p:spPr bwMode="auto">
                <a:xfrm>
                  <a:off x="2127251" y="2233613"/>
                  <a:ext cx="25400" cy="15875"/>
                </a:xfrm>
                <a:custGeom>
                  <a:avLst/>
                  <a:gdLst>
                    <a:gd name="T0" fmla="*/ 16 w 16"/>
                    <a:gd name="T1" fmla="*/ 10 h 10"/>
                    <a:gd name="T2" fmla="*/ 2 w 16"/>
                    <a:gd name="T3" fmla="*/ 10 h 10"/>
                    <a:gd name="T4" fmla="*/ 0 w 16"/>
                    <a:gd name="T5" fmla="*/ 0 h 10"/>
                    <a:gd name="T6" fmla="*/ 12 w 16"/>
                    <a:gd name="T7" fmla="*/ 0 h 10"/>
                    <a:gd name="T8" fmla="*/ 16 w 16"/>
                    <a:gd name="T9" fmla="*/ 10 h 10"/>
                  </a:gdLst>
                  <a:ahLst/>
                  <a:cxnLst>
                    <a:cxn ang="0">
                      <a:pos x="T0" y="T1"/>
                    </a:cxn>
                    <a:cxn ang="0">
                      <a:pos x="T2" y="T3"/>
                    </a:cxn>
                    <a:cxn ang="0">
                      <a:pos x="T4" y="T5"/>
                    </a:cxn>
                    <a:cxn ang="0">
                      <a:pos x="T6" y="T7"/>
                    </a:cxn>
                    <a:cxn ang="0">
                      <a:pos x="T8" y="T9"/>
                    </a:cxn>
                  </a:cxnLst>
                  <a:rect l="0" t="0" r="r" b="b"/>
                  <a:pathLst>
                    <a:path w="16" h="10">
                      <a:moveTo>
                        <a:pt x="16" y="10"/>
                      </a:moveTo>
                      <a:lnTo>
                        <a:pt x="2" y="10"/>
                      </a:lnTo>
                      <a:lnTo>
                        <a:pt x="0" y="0"/>
                      </a:lnTo>
                      <a:lnTo>
                        <a:pt x="12" y="0"/>
                      </a:lnTo>
                      <a:lnTo>
                        <a:pt x="1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8" name="Freeform 30"/>
                <p:cNvSpPr>
                  <a:spLocks/>
                </p:cNvSpPr>
                <p:nvPr/>
              </p:nvSpPr>
              <p:spPr bwMode="auto">
                <a:xfrm>
                  <a:off x="2146301" y="2233613"/>
                  <a:ext cx="25400" cy="15875"/>
                </a:xfrm>
                <a:custGeom>
                  <a:avLst/>
                  <a:gdLst>
                    <a:gd name="T0" fmla="*/ 16 w 16"/>
                    <a:gd name="T1" fmla="*/ 10 h 10"/>
                    <a:gd name="T2" fmla="*/ 4 w 16"/>
                    <a:gd name="T3" fmla="*/ 10 h 10"/>
                    <a:gd name="T4" fmla="*/ 0 w 16"/>
                    <a:gd name="T5" fmla="*/ 0 h 10"/>
                    <a:gd name="T6" fmla="*/ 14 w 16"/>
                    <a:gd name="T7" fmla="*/ 0 h 10"/>
                    <a:gd name="T8" fmla="*/ 16 w 16"/>
                    <a:gd name="T9" fmla="*/ 10 h 10"/>
                  </a:gdLst>
                  <a:ahLst/>
                  <a:cxnLst>
                    <a:cxn ang="0">
                      <a:pos x="T0" y="T1"/>
                    </a:cxn>
                    <a:cxn ang="0">
                      <a:pos x="T2" y="T3"/>
                    </a:cxn>
                    <a:cxn ang="0">
                      <a:pos x="T4" y="T5"/>
                    </a:cxn>
                    <a:cxn ang="0">
                      <a:pos x="T6" y="T7"/>
                    </a:cxn>
                    <a:cxn ang="0">
                      <a:pos x="T8" y="T9"/>
                    </a:cxn>
                  </a:cxnLst>
                  <a:rect l="0" t="0" r="r" b="b"/>
                  <a:pathLst>
                    <a:path w="16" h="10">
                      <a:moveTo>
                        <a:pt x="16" y="10"/>
                      </a:moveTo>
                      <a:lnTo>
                        <a:pt x="4" y="10"/>
                      </a:lnTo>
                      <a:lnTo>
                        <a:pt x="0" y="0"/>
                      </a:lnTo>
                      <a:lnTo>
                        <a:pt x="14" y="0"/>
                      </a:lnTo>
                      <a:lnTo>
                        <a:pt x="16" y="1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9" name="Freeform 31"/>
                <p:cNvSpPr>
                  <a:spLocks/>
                </p:cNvSpPr>
                <p:nvPr/>
              </p:nvSpPr>
              <p:spPr bwMode="auto">
                <a:xfrm>
                  <a:off x="2130426" y="2249488"/>
                  <a:ext cx="23813" cy="15875"/>
                </a:xfrm>
                <a:custGeom>
                  <a:avLst/>
                  <a:gdLst>
                    <a:gd name="T0" fmla="*/ 15 w 15"/>
                    <a:gd name="T1" fmla="*/ 10 h 10"/>
                    <a:gd name="T2" fmla="*/ 3 w 15"/>
                    <a:gd name="T3" fmla="*/ 10 h 10"/>
                    <a:gd name="T4" fmla="*/ 0 w 15"/>
                    <a:gd name="T5" fmla="*/ 0 h 10"/>
                    <a:gd name="T6" fmla="*/ 14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3" y="10"/>
                      </a:lnTo>
                      <a:lnTo>
                        <a:pt x="0" y="0"/>
                      </a:lnTo>
                      <a:lnTo>
                        <a:pt x="14" y="0"/>
                      </a:lnTo>
                      <a:lnTo>
                        <a:pt x="15" y="1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0" name="Freeform 32"/>
                <p:cNvSpPr>
                  <a:spLocks/>
                </p:cNvSpPr>
                <p:nvPr/>
              </p:nvSpPr>
              <p:spPr bwMode="auto">
                <a:xfrm>
                  <a:off x="2152651" y="2249488"/>
                  <a:ext cx="20638" cy="15875"/>
                </a:xfrm>
                <a:custGeom>
                  <a:avLst/>
                  <a:gdLst>
                    <a:gd name="T0" fmla="*/ 13 w 13"/>
                    <a:gd name="T1" fmla="*/ 10 h 10"/>
                    <a:gd name="T2" fmla="*/ 1 w 13"/>
                    <a:gd name="T3" fmla="*/ 10 h 10"/>
                    <a:gd name="T4" fmla="*/ 0 w 13"/>
                    <a:gd name="T5" fmla="*/ 0 h 10"/>
                    <a:gd name="T6" fmla="*/ 12 w 13"/>
                    <a:gd name="T7" fmla="*/ 0 h 10"/>
                    <a:gd name="T8" fmla="*/ 13 w 13"/>
                    <a:gd name="T9" fmla="*/ 10 h 10"/>
                  </a:gdLst>
                  <a:ahLst/>
                  <a:cxnLst>
                    <a:cxn ang="0">
                      <a:pos x="T0" y="T1"/>
                    </a:cxn>
                    <a:cxn ang="0">
                      <a:pos x="T2" y="T3"/>
                    </a:cxn>
                    <a:cxn ang="0">
                      <a:pos x="T4" y="T5"/>
                    </a:cxn>
                    <a:cxn ang="0">
                      <a:pos x="T6" y="T7"/>
                    </a:cxn>
                    <a:cxn ang="0">
                      <a:pos x="T8" y="T9"/>
                    </a:cxn>
                  </a:cxnLst>
                  <a:rect l="0" t="0" r="r" b="b"/>
                  <a:pathLst>
                    <a:path w="13" h="10">
                      <a:moveTo>
                        <a:pt x="13" y="10"/>
                      </a:moveTo>
                      <a:lnTo>
                        <a:pt x="1" y="10"/>
                      </a:lnTo>
                      <a:lnTo>
                        <a:pt x="0" y="0"/>
                      </a:lnTo>
                      <a:lnTo>
                        <a:pt x="12" y="0"/>
                      </a:lnTo>
                      <a:lnTo>
                        <a:pt x="13" y="1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1" name="Freeform 33"/>
                <p:cNvSpPr>
                  <a:spLocks/>
                </p:cNvSpPr>
                <p:nvPr/>
              </p:nvSpPr>
              <p:spPr bwMode="auto">
                <a:xfrm>
                  <a:off x="2176463" y="2233613"/>
                  <a:ext cx="20638" cy="15875"/>
                </a:xfrm>
                <a:custGeom>
                  <a:avLst/>
                  <a:gdLst>
                    <a:gd name="T0" fmla="*/ 13 w 13"/>
                    <a:gd name="T1" fmla="*/ 10 h 10"/>
                    <a:gd name="T2" fmla="*/ 2 w 13"/>
                    <a:gd name="T3" fmla="*/ 10 h 10"/>
                    <a:gd name="T4" fmla="*/ 0 w 13"/>
                    <a:gd name="T5" fmla="*/ 0 h 10"/>
                    <a:gd name="T6" fmla="*/ 12 w 13"/>
                    <a:gd name="T7" fmla="*/ 0 h 10"/>
                    <a:gd name="T8" fmla="*/ 13 w 13"/>
                    <a:gd name="T9" fmla="*/ 10 h 10"/>
                  </a:gdLst>
                  <a:ahLst/>
                  <a:cxnLst>
                    <a:cxn ang="0">
                      <a:pos x="T0" y="T1"/>
                    </a:cxn>
                    <a:cxn ang="0">
                      <a:pos x="T2" y="T3"/>
                    </a:cxn>
                    <a:cxn ang="0">
                      <a:pos x="T4" y="T5"/>
                    </a:cxn>
                    <a:cxn ang="0">
                      <a:pos x="T6" y="T7"/>
                    </a:cxn>
                    <a:cxn ang="0">
                      <a:pos x="T8" y="T9"/>
                    </a:cxn>
                  </a:cxnLst>
                  <a:rect l="0" t="0" r="r" b="b"/>
                  <a:pathLst>
                    <a:path w="13" h="10">
                      <a:moveTo>
                        <a:pt x="13" y="10"/>
                      </a:moveTo>
                      <a:lnTo>
                        <a:pt x="2" y="10"/>
                      </a:lnTo>
                      <a:lnTo>
                        <a:pt x="0" y="0"/>
                      </a:lnTo>
                      <a:lnTo>
                        <a:pt x="12" y="0"/>
                      </a:lnTo>
                      <a:lnTo>
                        <a:pt x="1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2" name="Freeform 34"/>
                <p:cNvSpPr>
                  <a:spLocks/>
                </p:cNvSpPr>
                <p:nvPr/>
              </p:nvSpPr>
              <p:spPr bwMode="auto">
                <a:xfrm>
                  <a:off x="2195513" y="2233613"/>
                  <a:ext cx="23813" cy="15875"/>
                </a:xfrm>
                <a:custGeom>
                  <a:avLst/>
                  <a:gdLst>
                    <a:gd name="T0" fmla="*/ 15 w 15"/>
                    <a:gd name="T1" fmla="*/ 10 h 10"/>
                    <a:gd name="T2" fmla="*/ 1 w 15"/>
                    <a:gd name="T3" fmla="*/ 10 h 10"/>
                    <a:gd name="T4" fmla="*/ 0 w 15"/>
                    <a:gd name="T5" fmla="*/ 0 h 10"/>
                    <a:gd name="T6" fmla="*/ 12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1" y="10"/>
                      </a:lnTo>
                      <a:lnTo>
                        <a:pt x="0" y="0"/>
                      </a:lnTo>
                      <a:lnTo>
                        <a:pt x="12" y="0"/>
                      </a:lnTo>
                      <a:lnTo>
                        <a:pt x="15" y="1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3" name="Freeform 35"/>
                <p:cNvSpPr>
                  <a:spLocks/>
                </p:cNvSpPr>
                <p:nvPr/>
              </p:nvSpPr>
              <p:spPr bwMode="auto">
                <a:xfrm>
                  <a:off x="2179638" y="2249488"/>
                  <a:ext cx="23813" cy="15875"/>
                </a:xfrm>
                <a:custGeom>
                  <a:avLst/>
                  <a:gdLst>
                    <a:gd name="T0" fmla="*/ 15 w 15"/>
                    <a:gd name="T1" fmla="*/ 10 h 10"/>
                    <a:gd name="T2" fmla="*/ 3 w 15"/>
                    <a:gd name="T3" fmla="*/ 10 h 10"/>
                    <a:gd name="T4" fmla="*/ 0 w 15"/>
                    <a:gd name="T5" fmla="*/ 0 h 10"/>
                    <a:gd name="T6" fmla="*/ 11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3" y="10"/>
                      </a:lnTo>
                      <a:lnTo>
                        <a:pt x="0" y="0"/>
                      </a:lnTo>
                      <a:lnTo>
                        <a:pt x="11" y="0"/>
                      </a:lnTo>
                      <a:lnTo>
                        <a:pt x="15" y="1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4" name="Freeform 36"/>
                <p:cNvSpPr>
                  <a:spLocks/>
                </p:cNvSpPr>
                <p:nvPr/>
              </p:nvSpPr>
              <p:spPr bwMode="auto">
                <a:xfrm>
                  <a:off x="2197101" y="2249488"/>
                  <a:ext cx="25400" cy="15875"/>
                </a:xfrm>
                <a:custGeom>
                  <a:avLst/>
                  <a:gdLst>
                    <a:gd name="T0" fmla="*/ 16 w 16"/>
                    <a:gd name="T1" fmla="*/ 10 h 10"/>
                    <a:gd name="T2" fmla="*/ 4 w 16"/>
                    <a:gd name="T3" fmla="*/ 10 h 10"/>
                    <a:gd name="T4" fmla="*/ 0 w 16"/>
                    <a:gd name="T5" fmla="*/ 0 h 10"/>
                    <a:gd name="T6" fmla="*/ 14 w 16"/>
                    <a:gd name="T7" fmla="*/ 0 h 10"/>
                    <a:gd name="T8" fmla="*/ 16 w 16"/>
                    <a:gd name="T9" fmla="*/ 10 h 10"/>
                  </a:gdLst>
                  <a:ahLst/>
                  <a:cxnLst>
                    <a:cxn ang="0">
                      <a:pos x="T0" y="T1"/>
                    </a:cxn>
                    <a:cxn ang="0">
                      <a:pos x="T2" y="T3"/>
                    </a:cxn>
                    <a:cxn ang="0">
                      <a:pos x="T4" y="T5"/>
                    </a:cxn>
                    <a:cxn ang="0">
                      <a:pos x="T6" y="T7"/>
                    </a:cxn>
                    <a:cxn ang="0">
                      <a:pos x="T8" y="T9"/>
                    </a:cxn>
                  </a:cxnLst>
                  <a:rect l="0" t="0" r="r" b="b"/>
                  <a:pathLst>
                    <a:path w="16" h="10">
                      <a:moveTo>
                        <a:pt x="16" y="10"/>
                      </a:moveTo>
                      <a:lnTo>
                        <a:pt x="4" y="10"/>
                      </a:lnTo>
                      <a:lnTo>
                        <a:pt x="0" y="0"/>
                      </a:lnTo>
                      <a:lnTo>
                        <a:pt x="14" y="0"/>
                      </a:lnTo>
                      <a:lnTo>
                        <a:pt x="16" y="1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5" name="Freeform 37"/>
                <p:cNvSpPr>
                  <a:spLocks/>
                </p:cNvSpPr>
                <p:nvPr/>
              </p:nvSpPr>
              <p:spPr bwMode="auto">
                <a:xfrm>
                  <a:off x="2168526" y="2200276"/>
                  <a:ext cx="23813" cy="15875"/>
                </a:xfrm>
                <a:custGeom>
                  <a:avLst/>
                  <a:gdLst>
                    <a:gd name="T0" fmla="*/ 15 w 15"/>
                    <a:gd name="T1" fmla="*/ 10 h 10"/>
                    <a:gd name="T2" fmla="*/ 2 w 15"/>
                    <a:gd name="T3" fmla="*/ 10 h 10"/>
                    <a:gd name="T4" fmla="*/ 0 w 15"/>
                    <a:gd name="T5" fmla="*/ 0 h 10"/>
                    <a:gd name="T6" fmla="*/ 12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2" y="10"/>
                      </a:lnTo>
                      <a:lnTo>
                        <a:pt x="0" y="0"/>
                      </a:lnTo>
                      <a:lnTo>
                        <a:pt x="12" y="0"/>
                      </a:lnTo>
                      <a:lnTo>
                        <a:pt x="15" y="1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6" name="Freeform 38"/>
                <p:cNvSpPr>
                  <a:spLocks/>
                </p:cNvSpPr>
                <p:nvPr/>
              </p:nvSpPr>
              <p:spPr bwMode="auto">
                <a:xfrm>
                  <a:off x="2187576" y="2200276"/>
                  <a:ext cx="23813" cy="15875"/>
                </a:xfrm>
                <a:custGeom>
                  <a:avLst/>
                  <a:gdLst>
                    <a:gd name="T0" fmla="*/ 15 w 15"/>
                    <a:gd name="T1" fmla="*/ 10 h 10"/>
                    <a:gd name="T2" fmla="*/ 3 w 15"/>
                    <a:gd name="T3" fmla="*/ 10 h 10"/>
                    <a:gd name="T4" fmla="*/ 0 w 15"/>
                    <a:gd name="T5" fmla="*/ 0 h 10"/>
                    <a:gd name="T6" fmla="*/ 13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3" y="10"/>
                      </a:lnTo>
                      <a:lnTo>
                        <a:pt x="0" y="0"/>
                      </a:lnTo>
                      <a:lnTo>
                        <a:pt x="13" y="0"/>
                      </a:lnTo>
                      <a:lnTo>
                        <a:pt x="15" y="1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7" name="Freeform 39"/>
                <p:cNvSpPr>
                  <a:spLocks/>
                </p:cNvSpPr>
                <p:nvPr/>
              </p:nvSpPr>
              <p:spPr bwMode="auto">
                <a:xfrm>
                  <a:off x="2171701" y="2216151"/>
                  <a:ext cx="23813" cy="17463"/>
                </a:xfrm>
                <a:custGeom>
                  <a:avLst/>
                  <a:gdLst>
                    <a:gd name="T0" fmla="*/ 15 w 15"/>
                    <a:gd name="T1" fmla="*/ 11 h 11"/>
                    <a:gd name="T2" fmla="*/ 3 w 15"/>
                    <a:gd name="T3" fmla="*/ 11 h 11"/>
                    <a:gd name="T4" fmla="*/ 0 w 15"/>
                    <a:gd name="T5" fmla="*/ 0 h 11"/>
                    <a:gd name="T6" fmla="*/ 13 w 15"/>
                    <a:gd name="T7" fmla="*/ 0 h 11"/>
                    <a:gd name="T8" fmla="*/ 15 w 15"/>
                    <a:gd name="T9" fmla="*/ 11 h 11"/>
                  </a:gdLst>
                  <a:ahLst/>
                  <a:cxnLst>
                    <a:cxn ang="0">
                      <a:pos x="T0" y="T1"/>
                    </a:cxn>
                    <a:cxn ang="0">
                      <a:pos x="T2" y="T3"/>
                    </a:cxn>
                    <a:cxn ang="0">
                      <a:pos x="T4" y="T5"/>
                    </a:cxn>
                    <a:cxn ang="0">
                      <a:pos x="T6" y="T7"/>
                    </a:cxn>
                    <a:cxn ang="0">
                      <a:pos x="T8" y="T9"/>
                    </a:cxn>
                  </a:cxnLst>
                  <a:rect l="0" t="0" r="r" b="b"/>
                  <a:pathLst>
                    <a:path w="15" h="11">
                      <a:moveTo>
                        <a:pt x="15" y="11"/>
                      </a:moveTo>
                      <a:lnTo>
                        <a:pt x="3" y="11"/>
                      </a:lnTo>
                      <a:lnTo>
                        <a:pt x="0" y="0"/>
                      </a:lnTo>
                      <a:lnTo>
                        <a:pt x="13" y="0"/>
                      </a:lnTo>
                      <a:lnTo>
                        <a:pt x="15" y="1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8" name="Freeform 40"/>
                <p:cNvSpPr>
                  <a:spLocks/>
                </p:cNvSpPr>
                <p:nvPr/>
              </p:nvSpPr>
              <p:spPr bwMode="auto">
                <a:xfrm>
                  <a:off x="2192338" y="2216151"/>
                  <a:ext cx="22225" cy="17463"/>
                </a:xfrm>
                <a:custGeom>
                  <a:avLst/>
                  <a:gdLst>
                    <a:gd name="T0" fmla="*/ 14 w 14"/>
                    <a:gd name="T1" fmla="*/ 11 h 11"/>
                    <a:gd name="T2" fmla="*/ 2 w 14"/>
                    <a:gd name="T3" fmla="*/ 11 h 11"/>
                    <a:gd name="T4" fmla="*/ 0 w 14"/>
                    <a:gd name="T5" fmla="*/ 0 h 11"/>
                    <a:gd name="T6" fmla="*/ 12 w 14"/>
                    <a:gd name="T7" fmla="*/ 0 h 11"/>
                    <a:gd name="T8" fmla="*/ 14 w 14"/>
                    <a:gd name="T9" fmla="*/ 11 h 11"/>
                  </a:gdLst>
                  <a:ahLst/>
                  <a:cxnLst>
                    <a:cxn ang="0">
                      <a:pos x="T0" y="T1"/>
                    </a:cxn>
                    <a:cxn ang="0">
                      <a:pos x="T2" y="T3"/>
                    </a:cxn>
                    <a:cxn ang="0">
                      <a:pos x="T4" y="T5"/>
                    </a:cxn>
                    <a:cxn ang="0">
                      <a:pos x="T6" y="T7"/>
                    </a:cxn>
                    <a:cxn ang="0">
                      <a:pos x="T8" y="T9"/>
                    </a:cxn>
                  </a:cxnLst>
                  <a:rect l="0" t="0" r="r" b="b"/>
                  <a:pathLst>
                    <a:path w="14" h="11">
                      <a:moveTo>
                        <a:pt x="14" y="11"/>
                      </a:moveTo>
                      <a:lnTo>
                        <a:pt x="2" y="11"/>
                      </a:lnTo>
                      <a:lnTo>
                        <a:pt x="0" y="0"/>
                      </a:lnTo>
                      <a:lnTo>
                        <a:pt x="12" y="0"/>
                      </a:lnTo>
                      <a:lnTo>
                        <a:pt x="14" y="1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9" name="Freeform 41"/>
                <p:cNvSpPr>
                  <a:spLocks/>
                </p:cNvSpPr>
                <p:nvPr/>
              </p:nvSpPr>
              <p:spPr bwMode="auto">
                <a:xfrm>
                  <a:off x="2090738" y="2233613"/>
                  <a:ext cx="42863" cy="15875"/>
                </a:xfrm>
                <a:custGeom>
                  <a:avLst/>
                  <a:gdLst>
                    <a:gd name="T0" fmla="*/ 27 w 27"/>
                    <a:gd name="T1" fmla="*/ 10 h 10"/>
                    <a:gd name="T2" fmla="*/ 1 w 27"/>
                    <a:gd name="T3" fmla="*/ 10 h 10"/>
                    <a:gd name="T4" fmla="*/ 0 w 27"/>
                    <a:gd name="T5" fmla="*/ 0 h 10"/>
                    <a:gd name="T6" fmla="*/ 23 w 27"/>
                    <a:gd name="T7" fmla="*/ 0 h 10"/>
                    <a:gd name="T8" fmla="*/ 27 w 27"/>
                    <a:gd name="T9" fmla="*/ 10 h 10"/>
                  </a:gdLst>
                  <a:ahLst/>
                  <a:cxnLst>
                    <a:cxn ang="0">
                      <a:pos x="T0" y="T1"/>
                    </a:cxn>
                    <a:cxn ang="0">
                      <a:pos x="T2" y="T3"/>
                    </a:cxn>
                    <a:cxn ang="0">
                      <a:pos x="T4" y="T5"/>
                    </a:cxn>
                    <a:cxn ang="0">
                      <a:pos x="T6" y="T7"/>
                    </a:cxn>
                    <a:cxn ang="0">
                      <a:pos x="T8" y="T9"/>
                    </a:cxn>
                  </a:cxnLst>
                  <a:rect l="0" t="0" r="r" b="b"/>
                  <a:pathLst>
                    <a:path w="27" h="10">
                      <a:moveTo>
                        <a:pt x="27" y="10"/>
                      </a:moveTo>
                      <a:lnTo>
                        <a:pt x="1" y="10"/>
                      </a:lnTo>
                      <a:lnTo>
                        <a:pt x="0" y="0"/>
                      </a:lnTo>
                      <a:lnTo>
                        <a:pt x="23" y="0"/>
                      </a:lnTo>
                      <a:lnTo>
                        <a:pt x="27" y="1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0" name="Freeform 42"/>
                <p:cNvSpPr>
                  <a:spLocks/>
                </p:cNvSpPr>
                <p:nvPr/>
              </p:nvSpPr>
              <p:spPr bwMode="auto">
                <a:xfrm>
                  <a:off x="2092326" y="2249488"/>
                  <a:ext cx="42863" cy="15875"/>
                </a:xfrm>
                <a:custGeom>
                  <a:avLst/>
                  <a:gdLst>
                    <a:gd name="T0" fmla="*/ 27 w 27"/>
                    <a:gd name="T1" fmla="*/ 10 h 10"/>
                    <a:gd name="T2" fmla="*/ 2 w 27"/>
                    <a:gd name="T3" fmla="*/ 10 h 10"/>
                    <a:gd name="T4" fmla="*/ 0 w 27"/>
                    <a:gd name="T5" fmla="*/ 0 h 10"/>
                    <a:gd name="T6" fmla="*/ 26 w 27"/>
                    <a:gd name="T7" fmla="*/ 0 h 10"/>
                    <a:gd name="T8" fmla="*/ 27 w 27"/>
                    <a:gd name="T9" fmla="*/ 10 h 10"/>
                  </a:gdLst>
                  <a:ahLst/>
                  <a:cxnLst>
                    <a:cxn ang="0">
                      <a:pos x="T0" y="T1"/>
                    </a:cxn>
                    <a:cxn ang="0">
                      <a:pos x="T2" y="T3"/>
                    </a:cxn>
                    <a:cxn ang="0">
                      <a:pos x="T4" y="T5"/>
                    </a:cxn>
                    <a:cxn ang="0">
                      <a:pos x="T6" y="T7"/>
                    </a:cxn>
                    <a:cxn ang="0">
                      <a:pos x="T8" y="T9"/>
                    </a:cxn>
                  </a:cxnLst>
                  <a:rect l="0" t="0" r="r" b="b"/>
                  <a:pathLst>
                    <a:path w="27" h="10">
                      <a:moveTo>
                        <a:pt x="27" y="10"/>
                      </a:moveTo>
                      <a:lnTo>
                        <a:pt x="2" y="10"/>
                      </a:lnTo>
                      <a:lnTo>
                        <a:pt x="0" y="0"/>
                      </a:lnTo>
                      <a:lnTo>
                        <a:pt x="26" y="0"/>
                      </a:lnTo>
                      <a:lnTo>
                        <a:pt x="2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1" name="Freeform 43"/>
                <p:cNvSpPr>
                  <a:spLocks/>
                </p:cNvSpPr>
                <p:nvPr/>
              </p:nvSpPr>
              <p:spPr bwMode="auto">
                <a:xfrm>
                  <a:off x="2187576" y="2181226"/>
                  <a:ext cx="9525" cy="7938"/>
                </a:xfrm>
                <a:custGeom>
                  <a:avLst/>
                  <a:gdLst>
                    <a:gd name="T0" fmla="*/ 0 w 6"/>
                    <a:gd name="T1" fmla="*/ 0 h 5"/>
                    <a:gd name="T2" fmla="*/ 5 w 6"/>
                    <a:gd name="T3" fmla="*/ 0 h 5"/>
                    <a:gd name="T4" fmla="*/ 6 w 6"/>
                    <a:gd name="T5" fmla="*/ 5 h 5"/>
                    <a:gd name="T6" fmla="*/ 1 w 6"/>
                    <a:gd name="T7" fmla="*/ 5 h 5"/>
                    <a:gd name="T8" fmla="*/ 0 w 6"/>
                    <a:gd name="T9" fmla="*/ 0 h 5"/>
                  </a:gdLst>
                  <a:ahLst/>
                  <a:cxnLst>
                    <a:cxn ang="0">
                      <a:pos x="T0" y="T1"/>
                    </a:cxn>
                    <a:cxn ang="0">
                      <a:pos x="T2" y="T3"/>
                    </a:cxn>
                    <a:cxn ang="0">
                      <a:pos x="T4" y="T5"/>
                    </a:cxn>
                    <a:cxn ang="0">
                      <a:pos x="T6" y="T7"/>
                    </a:cxn>
                    <a:cxn ang="0">
                      <a:pos x="T8" y="T9"/>
                    </a:cxn>
                  </a:cxnLst>
                  <a:rect l="0" t="0" r="r" b="b"/>
                  <a:pathLst>
                    <a:path w="6" h="5">
                      <a:moveTo>
                        <a:pt x="0" y="0"/>
                      </a:moveTo>
                      <a:lnTo>
                        <a:pt x="5" y="0"/>
                      </a:lnTo>
                      <a:lnTo>
                        <a:pt x="6" y="5"/>
                      </a:lnTo>
                      <a:lnTo>
                        <a:pt x="1" y="5"/>
                      </a:lnTo>
                      <a:lnTo>
                        <a:pt x="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2" name="Freeform 44"/>
                <p:cNvSpPr>
                  <a:spLocks/>
                </p:cNvSpPr>
                <p:nvPr/>
              </p:nvSpPr>
              <p:spPr bwMode="auto">
                <a:xfrm>
                  <a:off x="2011363" y="1914526"/>
                  <a:ext cx="185738" cy="69850"/>
                </a:xfrm>
                <a:custGeom>
                  <a:avLst/>
                  <a:gdLst>
                    <a:gd name="T0" fmla="*/ 9 w 117"/>
                    <a:gd name="T1" fmla="*/ 8 h 44"/>
                    <a:gd name="T2" fmla="*/ 0 w 117"/>
                    <a:gd name="T3" fmla="*/ 44 h 44"/>
                    <a:gd name="T4" fmla="*/ 117 w 117"/>
                    <a:gd name="T5" fmla="*/ 44 h 44"/>
                    <a:gd name="T6" fmla="*/ 109 w 117"/>
                    <a:gd name="T7" fmla="*/ 8 h 44"/>
                    <a:gd name="T8" fmla="*/ 99 w 117"/>
                    <a:gd name="T9" fmla="*/ 2 h 44"/>
                    <a:gd name="T10" fmla="*/ 85 w 117"/>
                    <a:gd name="T11" fmla="*/ 2 h 44"/>
                    <a:gd name="T12" fmla="*/ 75 w 117"/>
                    <a:gd name="T13" fmla="*/ 3 h 44"/>
                    <a:gd name="T14" fmla="*/ 39 w 117"/>
                    <a:gd name="T15" fmla="*/ 3 h 44"/>
                    <a:gd name="T16" fmla="*/ 31 w 117"/>
                    <a:gd name="T17" fmla="*/ 0 h 44"/>
                    <a:gd name="T18" fmla="*/ 19 w 117"/>
                    <a:gd name="T19" fmla="*/ 3 h 44"/>
                    <a:gd name="T20" fmla="*/ 9 w 117"/>
                    <a:gd name="T21"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44">
                      <a:moveTo>
                        <a:pt x="9" y="8"/>
                      </a:moveTo>
                      <a:lnTo>
                        <a:pt x="0" y="44"/>
                      </a:lnTo>
                      <a:lnTo>
                        <a:pt x="117" y="44"/>
                      </a:lnTo>
                      <a:lnTo>
                        <a:pt x="109" y="8"/>
                      </a:lnTo>
                      <a:lnTo>
                        <a:pt x="99" y="2"/>
                      </a:lnTo>
                      <a:lnTo>
                        <a:pt x="85" y="2"/>
                      </a:lnTo>
                      <a:lnTo>
                        <a:pt x="75" y="3"/>
                      </a:lnTo>
                      <a:lnTo>
                        <a:pt x="39" y="3"/>
                      </a:lnTo>
                      <a:lnTo>
                        <a:pt x="31" y="0"/>
                      </a:lnTo>
                      <a:lnTo>
                        <a:pt x="19" y="3"/>
                      </a:lnTo>
                      <a:lnTo>
                        <a:pt x="9"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3" name="Freeform 45"/>
                <p:cNvSpPr>
                  <a:spLocks/>
                </p:cNvSpPr>
                <p:nvPr/>
              </p:nvSpPr>
              <p:spPr bwMode="auto">
                <a:xfrm>
                  <a:off x="2025651" y="1909763"/>
                  <a:ext cx="158750" cy="31750"/>
                </a:xfrm>
                <a:custGeom>
                  <a:avLst/>
                  <a:gdLst>
                    <a:gd name="T0" fmla="*/ 59 w 59"/>
                    <a:gd name="T1" fmla="*/ 7 h 12"/>
                    <a:gd name="T2" fmla="*/ 58 w 59"/>
                    <a:gd name="T3" fmla="*/ 5 h 12"/>
                    <a:gd name="T4" fmla="*/ 56 w 59"/>
                    <a:gd name="T5" fmla="*/ 3 h 12"/>
                    <a:gd name="T6" fmla="*/ 49 w 59"/>
                    <a:gd name="T7" fmla="*/ 0 h 12"/>
                    <a:gd name="T8" fmla="*/ 45 w 59"/>
                    <a:gd name="T9" fmla="*/ 0 h 12"/>
                    <a:gd name="T10" fmla="*/ 43 w 59"/>
                    <a:gd name="T11" fmla="*/ 0 h 12"/>
                    <a:gd name="T12" fmla="*/ 40 w 59"/>
                    <a:gd name="T13" fmla="*/ 2 h 12"/>
                    <a:gd name="T14" fmla="*/ 30 w 59"/>
                    <a:gd name="T15" fmla="*/ 2 h 12"/>
                    <a:gd name="T16" fmla="*/ 19 w 59"/>
                    <a:gd name="T17" fmla="*/ 2 h 12"/>
                    <a:gd name="T18" fmla="*/ 16 w 59"/>
                    <a:gd name="T19" fmla="*/ 0 h 12"/>
                    <a:gd name="T20" fmla="*/ 14 w 59"/>
                    <a:gd name="T21" fmla="*/ 0 h 12"/>
                    <a:gd name="T22" fmla="*/ 10 w 59"/>
                    <a:gd name="T23" fmla="*/ 0 h 12"/>
                    <a:gd name="T24" fmla="*/ 3 w 59"/>
                    <a:gd name="T25" fmla="*/ 3 h 12"/>
                    <a:gd name="T26" fmla="*/ 1 w 59"/>
                    <a:gd name="T27" fmla="*/ 5 h 12"/>
                    <a:gd name="T28" fmla="*/ 0 w 59"/>
                    <a:gd name="T29" fmla="*/ 7 h 12"/>
                    <a:gd name="T30" fmla="*/ 13 w 59"/>
                    <a:gd name="T31" fmla="*/ 3 h 12"/>
                    <a:gd name="T32" fmla="*/ 18 w 59"/>
                    <a:gd name="T33" fmla="*/ 8 h 12"/>
                    <a:gd name="T34" fmla="*/ 24 w 59"/>
                    <a:gd name="T35" fmla="*/ 12 h 12"/>
                    <a:gd name="T36" fmla="*/ 35 w 59"/>
                    <a:gd name="T37" fmla="*/ 12 h 12"/>
                    <a:gd name="T38" fmla="*/ 40 w 59"/>
                    <a:gd name="T39" fmla="*/ 8 h 12"/>
                    <a:gd name="T40" fmla="*/ 46 w 59"/>
                    <a:gd name="T41" fmla="*/ 3 h 12"/>
                    <a:gd name="T42" fmla="*/ 59 w 59"/>
                    <a:gd name="T43"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12">
                      <a:moveTo>
                        <a:pt x="59" y="7"/>
                      </a:moveTo>
                      <a:cubicBezTo>
                        <a:pt x="59" y="6"/>
                        <a:pt x="58" y="5"/>
                        <a:pt x="58" y="5"/>
                      </a:cubicBezTo>
                      <a:cubicBezTo>
                        <a:pt x="58" y="4"/>
                        <a:pt x="57" y="4"/>
                        <a:pt x="56" y="3"/>
                      </a:cubicBezTo>
                      <a:cubicBezTo>
                        <a:pt x="55" y="2"/>
                        <a:pt x="51" y="0"/>
                        <a:pt x="49" y="0"/>
                      </a:cubicBezTo>
                      <a:cubicBezTo>
                        <a:pt x="48" y="0"/>
                        <a:pt x="46" y="0"/>
                        <a:pt x="45" y="0"/>
                      </a:cubicBezTo>
                      <a:cubicBezTo>
                        <a:pt x="45" y="0"/>
                        <a:pt x="44" y="0"/>
                        <a:pt x="43" y="0"/>
                      </a:cubicBezTo>
                      <a:cubicBezTo>
                        <a:pt x="43" y="1"/>
                        <a:pt x="41" y="2"/>
                        <a:pt x="40" y="2"/>
                      </a:cubicBezTo>
                      <a:cubicBezTo>
                        <a:pt x="39" y="2"/>
                        <a:pt x="30" y="2"/>
                        <a:pt x="30" y="2"/>
                      </a:cubicBezTo>
                      <a:cubicBezTo>
                        <a:pt x="30" y="2"/>
                        <a:pt x="20" y="2"/>
                        <a:pt x="19" y="2"/>
                      </a:cubicBezTo>
                      <a:cubicBezTo>
                        <a:pt x="18" y="2"/>
                        <a:pt x="16" y="1"/>
                        <a:pt x="16" y="0"/>
                      </a:cubicBezTo>
                      <a:cubicBezTo>
                        <a:pt x="15" y="0"/>
                        <a:pt x="15" y="0"/>
                        <a:pt x="14" y="0"/>
                      </a:cubicBezTo>
                      <a:cubicBezTo>
                        <a:pt x="13" y="0"/>
                        <a:pt x="11" y="0"/>
                        <a:pt x="10" y="0"/>
                      </a:cubicBezTo>
                      <a:cubicBezTo>
                        <a:pt x="8" y="0"/>
                        <a:pt x="4" y="2"/>
                        <a:pt x="3" y="3"/>
                      </a:cubicBezTo>
                      <a:cubicBezTo>
                        <a:pt x="2" y="4"/>
                        <a:pt x="1" y="4"/>
                        <a:pt x="1" y="5"/>
                      </a:cubicBezTo>
                      <a:cubicBezTo>
                        <a:pt x="1" y="5"/>
                        <a:pt x="0" y="7"/>
                        <a:pt x="0" y="7"/>
                      </a:cubicBezTo>
                      <a:cubicBezTo>
                        <a:pt x="3" y="5"/>
                        <a:pt x="10" y="3"/>
                        <a:pt x="13" y="3"/>
                      </a:cubicBezTo>
                      <a:cubicBezTo>
                        <a:pt x="15" y="3"/>
                        <a:pt x="16" y="6"/>
                        <a:pt x="18" y="8"/>
                      </a:cubicBezTo>
                      <a:cubicBezTo>
                        <a:pt x="21" y="12"/>
                        <a:pt x="22" y="12"/>
                        <a:pt x="24" y="12"/>
                      </a:cubicBezTo>
                      <a:cubicBezTo>
                        <a:pt x="25" y="12"/>
                        <a:pt x="34" y="12"/>
                        <a:pt x="35" y="12"/>
                      </a:cubicBezTo>
                      <a:cubicBezTo>
                        <a:pt x="37" y="12"/>
                        <a:pt x="38" y="12"/>
                        <a:pt x="40" y="8"/>
                      </a:cubicBezTo>
                      <a:cubicBezTo>
                        <a:pt x="42" y="6"/>
                        <a:pt x="44" y="3"/>
                        <a:pt x="46" y="3"/>
                      </a:cubicBezTo>
                      <a:cubicBezTo>
                        <a:pt x="49" y="3"/>
                        <a:pt x="56" y="5"/>
                        <a:pt x="59"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4" name="Oval 46"/>
                <p:cNvSpPr>
                  <a:spLocks noChangeArrowheads="1"/>
                </p:cNvSpPr>
                <p:nvPr/>
              </p:nvSpPr>
              <p:spPr bwMode="auto">
                <a:xfrm>
                  <a:off x="2092326" y="1917701"/>
                  <a:ext cx="22225"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5" name="Freeform 47"/>
                <p:cNvSpPr>
                  <a:spLocks/>
                </p:cNvSpPr>
                <p:nvPr/>
              </p:nvSpPr>
              <p:spPr bwMode="auto">
                <a:xfrm>
                  <a:off x="2098676" y="1919288"/>
                  <a:ext cx="12700" cy="17463"/>
                </a:xfrm>
                <a:custGeom>
                  <a:avLst/>
                  <a:gdLst>
                    <a:gd name="T0" fmla="*/ 3 w 5"/>
                    <a:gd name="T1" fmla="*/ 2 h 6"/>
                    <a:gd name="T2" fmla="*/ 5 w 5"/>
                    <a:gd name="T3" fmla="*/ 1 h 6"/>
                    <a:gd name="T4" fmla="*/ 2 w 5"/>
                    <a:gd name="T5" fmla="*/ 1 h 6"/>
                    <a:gd name="T6" fmla="*/ 0 w 5"/>
                    <a:gd name="T7" fmla="*/ 1 h 6"/>
                    <a:gd name="T8" fmla="*/ 2 w 5"/>
                    <a:gd name="T9" fmla="*/ 2 h 6"/>
                    <a:gd name="T10" fmla="*/ 0 w 5"/>
                    <a:gd name="T11" fmla="*/ 6 h 6"/>
                    <a:gd name="T12" fmla="*/ 2 w 5"/>
                    <a:gd name="T13" fmla="*/ 2 h 6"/>
                    <a:gd name="T14" fmla="*/ 5 w 5"/>
                    <a:gd name="T15" fmla="*/ 6 h 6"/>
                    <a:gd name="T16" fmla="*/ 3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3" y="2"/>
                      </a:moveTo>
                      <a:cubicBezTo>
                        <a:pt x="4" y="1"/>
                        <a:pt x="5" y="1"/>
                        <a:pt x="5" y="1"/>
                      </a:cubicBezTo>
                      <a:cubicBezTo>
                        <a:pt x="5" y="0"/>
                        <a:pt x="3" y="0"/>
                        <a:pt x="2" y="1"/>
                      </a:cubicBezTo>
                      <a:cubicBezTo>
                        <a:pt x="1" y="0"/>
                        <a:pt x="0" y="0"/>
                        <a:pt x="0" y="1"/>
                      </a:cubicBezTo>
                      <a:cubicBezTo>
                        <a:pt x="0" y="1"/>
                        <a:pt x="1" y="1"/>
                        <a:pt x="2" y="2"/>
                      </a:cubicBezTo>
                      <a:cubicBezTo>
                        <a:pt x="1" y="2"/>
                        <a:pt x="0" y="4"/>
                        <a:pt x="0" y="6"/>
                      </a:cubicBezTo>
                      <a:cubicBezTo>
                        <a:pt x="0" y="6"/>
                        <a:pt x="1" y="4"/>
                        <a:pt x="2" y="2"/>
                      </a:cubicBezTo>
                      <a:cubicBezTo>
                        <a:pt x="4" y="4"/>
                        <a:pt x="5" y="6"/>
                        <a:pt x="5" y="6"/>
                      </a:cubicBezTo>
                      <a:cubicBezTo>
                        <a:pt x="5" y="4"/>
                        <a:pt x="4" y="2"/>
                        <a:pt x="3"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6" name="Freeform 48"/>
                <p:cNvSpPr>
                  <a:spLocks/>
                </p:cNvSpPr>
                <p:nvPr/>
              </p:nvSpPr>
              <p:spPr bwMode="auto">
                <a:xfrm>
                  <a:off x="2184401" y="19256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7" name="Freeform 49"/>
                <p:cNvSpPr>
                  <a:spLocks/>
                </p:cNvSpPr>
                <p:nvPr/>
              </p:nvSpPr>
              <p:spPr bwMode="auto">
                <a:xfrm>
                  <a:off x="2181226" y="1922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8" name="Freeform 50"/>
                <p:cNvSpPr>
                  <a:spLocks/>
                </p:cNvSpPr>
                <p:nvPr/>
              </p:nvSpPr>
              <p:spPr bwMode="auto">
                <a:xfrm>
                  <a:off x="2181226" y="19256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9" name="Freeform 51"/>
                <p:cNvSpPr>
                  <a:spLocks/>
                </p:cNvSpPr>
                <p:nvPr/>
              </p:nvSpPr>
              <p:spPr bwMode="auto">
                <a:xfrm>
                  <a:off x="1993901" y="1917701"/>
                  <a:ext cx="222250" cy="139700"/>
                </a:xfrm>
                <a:custGeom>
                  <a:avLst/>
                  <a:gdLst>
                    <a:gd name="T0" fmla="*/ 73 w 83"/>
                    <a:gd name="T1" fmla="*/ 6 h 52"/>
                    <a:gd name="T2" fmla="*/ 71 w 83"/>
                    <a:gd name="T3" fmla="*/ 4 h 52"/>
                    <a:gd name="T4" fmla="*/ 71 w 83"/>
                    <a:gd name="T5" fmla="*/ 4 h 52"/>
                    <a:gd name="T6" fmla="*/ 71 w 83"/>
                    <a:gd name="T7" fmla="*/ 4 h 52"/>
                    <a:gd name="T8" fmla="*/ 58 w 83"/>
                    <a:gd name="T9" fmla="*/ 0 h 52"/>
                    <a:gd name="T10" fmla="*/ 52 w 83"/>
                    <a:gd name="T11" fmla="*/ 5 h 52"/>
                    <a:gd name="T12" fmla="*/ 47 w 83"/>
                    <a:gd name="T13" fmla="*/ 9 h 52"/>
                    <a:gd name="T14" fmla="*/ 36 w 83"/>
                    <a:gd name="T15" fmla="*/ 9 h 52"/>
                    <a:gd name="T16" fmla="*/ 30 w 83"/>
                    <a:gd name="T17" fmla="*/ 5 h 52"/>
                    <a:gd name="T18" fmla="*/ 25 w 83"/>
                    <a:gd name="T19" fmla="*/ 0 h 52"/>
                    <a:gd name="T20" fmla="*/ 12 w 83"/>
                    <a:gd name="T21" fmla="*/ 4 h 52"/>
                    <a:gd name="T22" fmla="*/ 10 w 83"/>
                    <a:gd name="T23" fmla="*/ 6 h 52"/>
                    <a:gd name="T24" fmla="*/ 0 w 83"/>
                    <a:gd name="T25" fmla="*/ 40 h 52"/>
                    <a:gd name="T26" fmla="*/ 9 w 83"/>
                    <a:gd name="T27" fmla="*/ 52 h 52"/>
                    <a:gd name="T28" fmla="*/ 21 w 83"/>
                    <a:gd name="T29" fmla="*/ 41 h 52"/>
                    <a:gd name="T30" fmla="*/ 28 w 83"/>
                    <a:gd name="T31" fmla="*/ 38 h 52"/>
                    <a:gd name="T32" fmla="*/ 42 w 83"/>
                    <a:gd name="T33" fmla="*/ 38 h 52"/>
                    <a:gd name="T34" fmla="*/ 55 w 83"/>
                    <a:gd name="T35" fmla="*/ 38 h 52"/>
                    <a:gd name="T36" fmla="*/ 62 w 83"/>
                    <a:gd name="T37" fmla="*/ 41 h 52"/>
                    <a:gd name="T38" fmla="*/ 74 w 83"/>
                    <a:gd name="T39" fmla="*/ 52 h 52"/>
                    <a:gd name="T40" fmla="*/ 83 w 83"/>
                    <a:gd name="T41" fmla="*/ 40 h 52"/>
                    <a:gd name="T42" fmla="*/ 73 w 83"/>
                    <a:gd name="T43"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52">
                      <a:moveTo>
                        <a:pt x="73" y="6"/>
                      </a:moveTo>
                      <a:cubicBezTo>
                        <a:pt x="73" y="4"/>
                        <a:pt x="71" y="4"/>
                        <a:pt x="71" y="4"/>
                      </a:cubicBezTo>
                      <a:cubicBezTo>
                        <a:pt x="71" y="4"/>
                        <a:pt x="71" y="4"/>
                        <a:pt x="71" y="4"/>
                      </a:cubicBezTo>
                      <a:cubicBezTo>
                        <a:pt x="71" y="4"/>
                        <a:pt x="71" y="4"/>
                        <a:pt x="71" y="4"/>
                      </a:cubicBezTo>
                      <a:cubicBezTo>
                        <a:pt x="68" y="2"/>
                        <a:pt x="61" y="0"/>
                        <a:pt x="58" y="0"/>
                      </a:cubicBezTo>
                      <a:cubicBezTo>
                        <a:pt x="56" y="0"/>
                        <a:pt x="54" y="3"/>
                        <a:pt x="52" y="5"/>
                      </a:cubicBezTo>
                      <a:cubicBezTo>
                        <a:pt x="50" y="9"/>
                        <a:pt x="49" y="9"/>
                        <a:pt x="47" y="9"/>
                      </a:cubicBezTo>
                      <a:cubicBezTo>
                        <a:pt x="46" y="9"/>
                        <a:pt x="37" y="9"/>
                        <a:pt x="36" y="9"/>
                      </a:cubicBezTo>
                      <a:cubicBezTo>
                        <a:pt x="34" y="9"/>
                        <a:pt x="33" y="9"/>
                        <a:pt x="30" y="5"/>
                      </a:cubicBezTo>
                      <a:cubicBezTo>
                        <a:pt x="28" y="3"/>
                        <a:pt x="27" y="0"/>
                        <a:pt x="25" y="0"/>
                      </a:cubicBezTo>
                      <a:cubicBezTo>
                        <a:pt x="22" y="0"/>
                        <a:pt x="15" y="2"/>
                        <a:pt x="12" y="4"/>
                      </a:cubicBezTo>
                      <a:cubicBezTo>
                        <a:pt x="12" y="4"/>
                        <a:pt x="11" y="4"/>
                        <a:pt x="10" y="6"/>
                      </a:cubicBezTo>
                      <a:cubicBezTo>
                        <a:pt x="9" y="9"/>
                        <a:pt x="0" y="31"/>
                        <a:pt x="0" y="40"/>
                      </a:cubicBezTo>
                      <a:cubicBezTo>
                        <a:pt x="0" y="51"/>
                        <a:pt x="8" y="52"/>
                        <a:pt x="9" y="52"/>
                      </a:cubicBezTo>
                      <a:cubicBezTo>
                        <a:pt x="10" y="52"/>
                        <a:pt x="19" y="43"/>
                        <a:pt x="21" y="41"/>
                      </a:cubicBezTo>
                      <a:cubicBezTo>
                        <a:pt x="24" y="38"/>
                        <a:pt x="26" y="38"/>
                        <a:pt x="28" y="38"/>
                      </a:cubicBezTo>
                      <a:cubicBezTo>
                        <a:pt x="30" y="38"/>
                        <a:pt x="32" y="38"/>
                        <a:pt x="42" y="38"/>
                      </a:cubicBezTo>
                      <a:cubicBezTo>
                        <a:pt x="51" y="38"/>
                        <a:pt x="53" y="38"/>
                        <a:pt x="55" y="38"/>
                      </a:cubicBezTo>
                      <a:cubicBezTo>
                        <a:pt x="57" y="38"/>
                        <a:pt x="59" y="38"/>
                        <a:pt x="62" y="41"/>
                      </a:cubicBezTo>
                      <a:cubicBezTo>
                        <a:pt x="65" y="43"/>
                        <a:pt x="73" y="52"/>
                        <a:pt x="74" y="52"/>
                      </a:cubicBezTo>
                      <a:cubicBezTo>
                        <a:pt x="75" y="52"/>
                        <a:pt x="83" y="51"/>
                        <a:pt x="83" y="40"/>
                      </a:cubicBezTo>
                      <a:cubicBezTo>
                        <a:pt x="83" y="31"/>
                        <a:pt x="74" y="9"/>
                        <a:pt x="7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0" name="Freeform 52"/>
                <p:cNvSpPr>
                  <a:spLocks/>
                </p:cNvSpPr>
                <p:nvPr/>
              </p:nvSpPr>
              <p:spPr bwMode="auto">
                <a:xfrm>
                  <a:off x="2181226" y="192246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1" name="Freeform 53"/>
                <p:cNvSpPr>
                  <a:spLocks/>
                </p:cNvSpPr>
                <p:nvPr/>
              </p:nvSpPr>
              <p:spPr bwMode="auto">
                <a:xfrm>
                  <a:off x="2181226" y="1922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2" name="Oval 54"/>
                <p:cNvSpPr>
                  <a:spLocks noChangeArrowheads="1"/>
                </p:cNvSpPr>
                <p:nvPr/>
              </p:nvSpPr>
              <p:spPr bwMode="auto">
                <a:xfrm>
                  <a:off x="2111376" y="1968501"/>
                  <a:ext cx="42863" cy="4286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3" name="Oval 55"/>
                <p:cNvSpPr>
                  <a:spLocks noChangeArrowheads="1"/>
                </p:cNvSpPr>
                <p:nvPr/>
              </p:nvSpPr>
              <p:spPr bwMode="auto">
                <a:xfrm>
                  <a:off x="2114551" y="1971676"/>
                  <a:ext cx="38100" cy="365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4" name="Oval 56"/>
                <p:cNvSpPr>
                  <a:spLocks noChangeArrowheads="1"/>
                </p:cNvSpPr>
                <p:nvPr/>
              </p:nvSpPr>
              <p:spPr bwMode="auto">
                <a:xfrm>
                  <a:off x="2057401" y="1971676"/>
                  <a:ext cx="38100" cy="365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5" name="Oval 57"/>
                <p:cNvSpPr>
                  <a:spLocks noChangeArrowheads="1"/>
                </p:cNvSpPr>
                <p:nvPr/>
              </p:nvSpPr>
              <p:spPr bwMode="auto">
                <a:xfrm>
                  <a:off x="2025651" y="1930401"/>
                  <a:ext cx="42863" cy="4286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6" name="Oval 58"/>
                <p:cNvSpPr>
                  <a:spLocks noChangeArrowheads="1"/>
                </p:cNvSpPr>
                <p:nvPr/>
              </p:nvSpPr>
              <p:spPr bwMode="auto">
                <a:xfrm>
                  <a:off x="2028826" y="1933576"/>
                  <a:ext cx="36513" cy="381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7" name="Oval 59"/>
                <p:cNvSpPr>
                  <a:spLocks noChangeArrowheads="1"/>
                </p:cNvSpPr>
                <p:nvPr/>
              </p:nvSpPr>
              <p:spPr bwMode="auto">
                <a:xfrm>
                  <a:off x="2154238" y="1960563"/>
                  <a:ext cx="17463"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8" name="Oval 60"/>
                <p:cNvSpPr>
                  <a:spLocks noChangeArrowheads="1"/>
                </p:cNvSpPr>
                <p:nvPr/>
              </p:nvSpPr>
              <p:spPr bwMode="auto">
                <a:xfrm>
                  <a:off x="2154238" y="1930401"/>
                  <a:ext cx="17463"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9" name="Oval 61"/>
                <p:cNvSpPr>
                  <a:spLocks noChangeArrowheads="1"/>
                </p:cNvSpPr>
                <p:nvPr/>
              </p:nvSpPr>
              <p:spPr bwMode="auto">
                <a:xfrm>
                  <a:off x="2168526" y="1946276"/>
                  <a:ext cx="15875" cy="174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0" name="Oval 62"/>
                <p:cNvSpPr>
                  <a:spLocks noChangeArrowheads="1"/>
                </p:cNvSpPr>
                <p:nvPr/>
              </p:nvSpPr>
              <p:spPr bwMode="auto">
                <a:xfrm>
                  <a:off x="2138363" y="1946276"/>
                  <a:ext cx="15875" cy="174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1" name="Oval 63"/>
                <p:cNvSpPr>
                  <a:spLocks noChangeArrowheads="1"/>
                </p:cNvSpPr>
                <p:nvPr/>
              </p:nvSpPr>
              <p:spPr bwMode="auto">
                <a:xfrm>
                  <a:off x="2122488" y="1976438"/>
                  <a:ext cx="23813" cy="26988"/>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2" name="Oval 64"/>
                <p:cNvSpPr>
                  <a:spLocks noChangeArrowheads="1"/>
                </p:cNvSpPr>
                <p:nvPr/>
              </p:nvSpPr>
              <p:spPr bwMode="auto">
                <a:xfrm>
                  <a:off x="2084388" y="1949451"/>
                  <a:ext cx="11113" cy="111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3" name="Oval 65"/>
                <p:cNvSpPr>
                  <a:spLocks noChangeArrowheads="1"/>
                </p:cNvSpPr>
                <p:nvPr/>
              </p:nvSpPr>
              <p:spPr bwMode="auto">
                <a:xfrm>
                  <a:off x="2114551" y="1949451"/>
                  <a:ext cx="12700" cy="111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4" name="Rectangle 66"/>
                <p:cNvSpPr>
                  <a:spLocks noChangeArrowheads="1"/>
                </p:cNvSpPr>
                <p:nvPr/>
              </p:nvSpPr>
              <p:spPr bwMode="auto">
                <a:xfrm>
                  <a:off x="2159001" y="1931988"/>
                  <a:ext cx="6534" cy="17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00" b="1" kern="0">
                      <a:solidFill>
                        <a:srgbClr val="FCD116"/>
                      </a:solidFill>
                      <a:latin typeface="Myriad Pro Light" panose="020B0403030403020204" pitchFamily="34" charset="0"/>
                    </a:rPr>
                    <a:t>Y</a:t>
                  </a:r>
                  <a:endParaRPr lang="en-US" altLang="en-US" sz="1765" kern="0">
                    <a:solidFill>
                      <a:srgbClr val="FFFFFF"/>
                    </a:solidFill>
                  </a:endParaRPr>
                </a:p>
              </p:txBody>
            </p:sp>
            <p:sp>
              <p:nvSpPr>
                <p:cNvPr id="85" name="Rectangle 67"/>
                <p:cNvSpPr>
                  <a:spLocks noChangeArrowheads="1"/>
                </p:cNvSpPr>
                <p:nvPr/>
              </p:nvSpPr>
              <p:spPr bwMode="auto">
                <a:xfrm>
                  <a:off x="2157413" y="1962150"/>
                  <a:ext cx="8168" cy="17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00" b="1" kern="0">
                      <a:solidFill>
                        <a:srgbClr val="7FBA00"/>
                      </a:solidFill>
                      <a:latin typeface="Myriad Pro Light" panose="020B0403030403020204" pitchFamily="34" charset="0"/>
                    </a:rPr>
                    <a:t>A</a:t>
                  </a:r>
                  <a:endParaRPr lang="en-US" altLang="en-US" sz="1765" kern="0">
                    <a:solidFill>
                      <a:srgbClr val="FFFFFF"/>
                    </a:solidFill>
                  </a:endParaRPr>
                </a:p>
              </p:txBody>
            </p:sp>
            <p:sp>
              <p:nvSpPr>
                <p:cNvPr id="86" name="Rectangle 68"/>
                <p:cNvSpPr>
                  <a:spLocks noChangeArrowheads="1"/>
                </p:cNvSpPr>
                <p:nvPr/>
              </p:nvSpPr>
              <p:spPr bwMode="auto">
                <a:xfrm>
                  <a:off x="2143126" y="1947863"/>
                  <a:ext cx="8168" cy="17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00" b="1" kern="0">
                      <a:solidFill>
                        <a:srgbClr val="00BCF2"/>
                      </a:solidFill>
                      <a:latin typeface="Myriad Pro Light" panose="020B0403030403020204" pitchFamily="34" charset="0"/>
                    </a:rPr>
                    <a:t>X</a:t>
                  </a:r>
                  <a:endParaRPr lang="en-US" altLang="en-US" sz="1765" kern="0">
                    <a:solidFill>
                      <a:srgbClr val="FFFFFF"/>
                    </a:solidFill>
                  </a:endParaRPr>
                </a:p>
              </p:txBody>
            </p:sp>
            <p:sp>
              <p:nvSpPr>
                <p:cNvPr id="87" name="Rectangle 69"/>
                <p:cNvSpPr>
                  <a:spLocks noChangeArrowheads="1"/>
                </p:cNvSpPr>
                <p:nvPr/>
              </p:nvSpPr>
              <p:spPr bwMode="auto">
                <a:xfrm>
                  <a:off x="2173288" y="1947863"/>
                  <a:ext cx="6534" cy="17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00" b="1" kern="0">
                      <a:solidFill>
                        <a:srgbClr val="E81123"/>
                      </a:solidFill>
                      <a:latin typeface="Myriad Pro Light" panose="020B0403030403020204" pitchFamily="34" charset="0"/>
                    </a:rPr>
                    <a:t>B</a:t>
                  </a:r>
                  <a:endParaRPr lang="en-US" altLang="en-US" sz="1765" kern="0">
                    <a:solidFill>
                      <a:srgbClr val="FFFFFF"/>
                    </a:solidFill>
                  </a:endParaRPr>
                </a:p>
              </p:txBody>
            </p:sp>
            <p:sp>
              <p:nvSpPr>
                <p:cNvPr id="88" name="Freeform 70"/>
                <p:cNvSpPr>
                  <a:spLocks/>
                </p:cNvSpPr>
                <p:nvPr/>
              </p:nvSpPr>
              <p:spPr bwMode="auto">
                <a:xfrm>
                  <a:off x="2060576" y="1973263"/>
                  <a:ext cx="31750" cy="33338"/>
                </a:xfrm>
                <a:custGeom>
                  <a:avLst/>
                  <a:gdLst>
                    <a:gd name="T0" fmla="*/ 11 w 12"/>
                    <a:gd name="T1" fmla="*/ 4 h 12"/>
                    <a:gd name="T2" fmla="*/ 8 w 12"/>
                    <a:gd name="T3" fmla="*/ 4 h 12"/>
                    <a:gd name="T4" fmla="*/ 8 w 12"/>
                    <a:gd name="T5" fmla="*/ 0 h 12"/>
                    <a:gd name="T6" fmla="*/ 7 w 12"/>
                    <a:gd name="T7" fmla="*/ 0 h 12"/>
                    <a:gd name="T8" fmla="*/ 4 w 12"/>
                    <a:gd name="T9" fmla="*/ 0 h 12"/>
                    <a:gd name="T10" fmla="*/ 4 w 12"/>
                    <a:gd name="T11" fmla="*/ 0 h 12"/>
                    <a:gd name="T12" fmla="*/ 4 w 12"/>
                    <a:gd name="T13" fmla="*/ 4 h 12"/>
                    <a:gd name="T14" fmla="*/ 0 w 12"/>
                    <a:gd name="T15" fmla="*/ 4 h 12"/>
                    <a:gd name="T16" fmla="*/ 0 w 12"/>
                    <a:gd name="T17" fmla="*/ 5 h 12"/>
                    <a:gd name="T18" fmla="*/ 0 w 12"/>
                    <a:gd name="T19" fmla="*/ 7 h 12"/>
                    <a:gd name="T20" fmla="*/ 0 w 12"/>
                    <a:gd name="T21" fmla="*/ 8 h 12"/>
                    <a:gd name="T22" fmla="*/ 4 w 12"/>
                    <a:gd name="T23" fmla="*/ 8 h 12"/>
                    <a:gd name="T24" fmla="*/ 4 w 12"/>
                    <a:gd name="T25" fmla="*/ 11 h 12"/>
                    <a:gd name="T26" fmla="*/ 4 w 12"/>
                    <a:gd name="T27" fmla="*/ 12 h 12"/>
                    <a:gd name="T28" fmla="*/ 7 w 12"/>
                    <a:gd name="T29" fmla="*/ 12 h 12"/>
                    <a:gd name="T30" fmla="*/ 8 w 12"/>
                    <a:gd name="T31" fmla="*/ 11 h 12"/>
                    <a:gd name="T32" fmla="*/ 8 w 12"/>
                    <a:gd name="T33" fmla="*/ 8 h 12"/>
                    <a:gd name="T34" fmla="*/ 11 w 12"/>
                    <a:gd name="T35" fmla="*/ 8 h 12"/>
                    <a:gd name="T36" fmla="*/ 12 w 12"/>
                    <a:gd name="T37" fmla="*/ 7 h 12"/>
                    <a:gd name="T38" fmla="*/ 12 w 12"/>
                    <a:gd name="T39" fmla="*/ 5 h 12"/>
                    <a:gd name="T40" fmla="*/ 11 w 12"/>
                    <a:gd name="T4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12">
                      <a:moveTo>
                        <a:pt x="11" y="4"/>
                      </a:moveTo>
                      <a:cubicBezTo>
                        <a:pt x="8" y="4"/>
                        <a:pt x="8" y="4"/>
                        <a:pt x="8" y="4"/>
                      </a:cubicBezTo>
                      <a:cubicBezTo>
                        <a:pt x="8" y="0"/>
                        <a:pt x="8" y="0"/>
                        <a:pt x="8" y="0"/>
                      </a:cubicBezTo>
                      <a:cubicBezTo>
                        <a:pt x="8" y="0"/>
                        <a:pt x="7" y="0"/>
                        <a:pt x="7" y="0"/>
                      </a:cubicBezTo>
                      <a:cubicBezTo>
                        <a:pt x="4" y="0"/>
                        <a:pt x="4" y="0"/>
                        <a:pt x="4" y="0"/>
                      </a:cubicBezTo>
                      <a:cubicBezTo>
                        <a:pt x="4" y="0"/>
                        <a:pt x="4" y="0"/>
                        <a:pt x="4" y="0"/>
                      </a:cubicBezTo>
                      <a:cubicBezTo>
                        <a:pt x="4" y="4"/>
                        <a:pt x="4" y="4"/>
                        <a:pt x="4" y="4"/>
                      </a:cubicBezTo>
                      <a:cubicBezTo>
                        <a:pt x="0" y="4"/>
                        <a:pt x="0" y="4"/>
                        <a:pt x="0" y="4"/>
                      </a:cubicBezTo>
                      <a:cubicBezTo>
                        <a:pt x="0" y="4"/>
                        <a:pt x="0" y="4"/>
                        <a:pt x="0" y="5"/>
                      </a:cubicBezTo>
                      <a:cubicBezTo>
                        <a:pt x="0" y="7"/>
                        <a:pt x="0" y="7"/>
                        <a:pt x="0" y="7"/>
                      </a:cubicBezTo>
                      <a:cubicBezTo>
                        <a:pt x="0" y="8"/>
                        <a:pt x="0" y="8"/>
                        <a:pt x="0" y="8"/>
                      </a:cubicBezTo>
                      <a:cubicBezTo>
                        <a:pt x="4" y="8"/>
                        <a:pt x="4" y="8"/>
                        <a:pt x="4" y="8"/>
                      </a:cubicBezTo>
                      <a:cubicBezTo>
                        <a:pt x="4" y="11"/>
                        <a:pt x="4" y="11"/>
                        <a:pt x="4" y="11"/>
                      </a:cubicBezTo>
                      <a:cubicBezTo>
                        <a:pt x="4" y="12"/>
                        <a:pt x="4" y="12"/>
                        <a:pt x="4" y="12"/>
                      </a:cubicBezTo>
                      <a:cubicBezTo>
                        <a:pt x="7" y="12"/>
                        <a:pt x="7" y="12"/>
                        <a:pt x="7" y="12"/>
                      </a:cubicBezTo>
                      <a:cubicBezTo>
                        <a:pt x="7" y="12"/>
                        <a:pt x="8" y="12"/>
                        <a:pt x="8" y="11"/>
                      </a:cubicBezTo>
                      <a:cubicBezTo>
                        <a:pt x="8" y="8"/>
                        <a:pt x="8" y="8"/>
                        <a:pt x="8" y="8"/>
                      </a:cubicBezTo>
                      <a:cubicBezTo>
                        <a:pt x="11" y="8"/>
                        <a:pt x="11" y="8"/>
                        <a:pt x="11" y="8"/>
                      </a:cubicBezTo>
                      <a:cubicBezTo>
                        <a:pt x="11" y="8"/>
                        <a:pt x="12" y="8"/>
                        <a:pt x="12" y="7"/>
                      </a:cubicBezTo>
                      <a:cubicBezTo>
                        <a:pt x="12" y="5"/>
                        <a:pt x="12" y="5"/>
                        <a:pt x="12" y="5"/>
                      </a:cubicBezTo>
                      <a:cubicBezTo>
                        <a:pt x="12" y="4"/>
                        <a:pt x="11" y="4"/>
                        <a:pt x="11"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9" name="Oval 71"/>
                <p:cNvSpPr>
                  <a:spLocks noChangeArrowheads="1"/>
                </p:cNvSpPr>
                <p:nvPr/>
              </p:nvSpPr>
              <p:spPr bwMode="auto">
                <a:xfrm>
                  <a:off x="2033588" y="1941513"/>
                  <a:ext cx="26988"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0" name="Rectangle 72"/>
                <p:cNvSpPr>
                  <a:spLocks noChangeArrowheads="1"/>
                </p:cNvSpPr>
                <p:nvPr/>
              </p:nvSpPr>
              <p:spPr bwMode="auto">
                <a:xfrm>
                  <a:off x="2009776" y="2387601"/>
                  <a:ext cx="214313" cy="1444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1" name="Rectangle 73"/>
                <p:cNvSpPr>
                  <a:spLocks noChangeArrowheads="1"/>
                </p:cNvSpPr>
                <p:nvPr/>
              </p:nvSpPr>
              <p:spPr bwMode="auto">
                <a:xfrm>
                  <a:off x="2014538" y="2397126"/>
                  <a:ext cx="201613" cy="1301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2" name="Freeform 74"/>
                <p:cNvSpPr>
                  <a:spLocks/>
                </p:cNvSpPr>
                <p:nvPr/>
              </p:nvSpPr>
              <p:spPr bwMode="auto">
                <a:xfrm>
                  <a:off x="1974851" y="2535238"/>
                  <a:ext cx="279400" cy="11113"/>
                </a:xfrm>
                <a:custGeom>
                  <a:avLst/>
                  <a:gdLst>
                    <a:gd name="T0" fmla="*/ 0 w 104"/>
                    <a:gd name="T1" fmla="*/ 0 h 4"/>
                    <a:gd name="T2" fmla="*/ 0 w 104"/>
                    <a:gd name="T3" fmla="*/ 1 h 4"/>
                    <a:gd name="T4" fmla="*/ 4 w 104"/>
                    <a:gd name="T5" fmla="*/ 4 h 4"/>
                    <a:gd name="T6" fmla="*/ 100 w 104"/>
                    <a:gd name="T7" fmla="*/ 4 h 4"/>
                    <a:gd name="T8" fmla="*/ 104 w 104"/>
                    <a:gd name="T9" fmla="*/ 1 h 4"/>
                    <a:gd name="T10" fmla="*/ 104 w 104"/>
                    <a:gd name="T11" fmla="*/ 0 h 4"/>
                    <a:gd name="T12" fmla="*/ 0 w 10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04" h="4">
                      <a:moveTo>
                        <a:pt x="0" y="0"/>
                      </a:moveTo>
                      <a:cubicBezTo>
                        <a:pt x="0" y="1"/>
                        <a:pt x="0" y="1"/>
                        <a:pt x="0" y="1"/>
                      </a:cubicBezTo>
                      <a:cubicBezTo>
                        <a:pt x="0" y="3"/>
                        <a:pt x="2" y="4"/>
                        <a:pt x="4" y="4"/>
                      </a:cubicBezTo>
                      <a:cubicBezTo>
                        <a:pt x="100" y="4"/>
                        <a:pt x="100" y="4"/>
                        <a:pt x="100" y="4"/>
                      </a:cubicBezTo>
                      <a:cubicBezTo>
                        <a:pt x="102" y="4"/>
                        <a:pt x="104" y="3"/>
                        <a:pt x="104" y="1"/>
                      </a:cubicBezTo>
                      <a:cubicBezTo>
                        <a:pt x="104" y="0"/>
                        <a:pt x="104" y="0"/>
                        <a:pt x="104"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3" name="Rectangle 75"/>
                <p:cNvSpPr>
                  <a:spLocks noChangeArrowheads="1"/>
                </p:cNvSpPr>
                <p:nvPr/>
              </p:nvSpPr>
              <p:spPr bwMode="auto">
                <a:xfrm>
                  <a:off x="2030413" y="2435226"/>
                  <a:ext cx="42863" cy="190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4" name="Rectangle 76"/>
                <p:cNvSpPr>
                  <a:spLocks noChangeArrowheads="1"/>
                </p:cNvSpPr>
                <p:nvPr/>
              </p:nvSpPr>
              <p:spPr bwMode="auto">
                <a:xfrm>
                  <a:off x="2030413" y="2454276"/>
                  <a:ext cx="42863"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5" name="Rectangle 77"/>
                <p:cNvSpPr>
                  <a:spLocks noChangeArrowheads="1"/>
                </p:cNvSpPr>
                <p:nvPr/>
              </p:nvSpPr>
              <p:spPr bwMode="auto">
                <a:xfrm>
                  <a:off x="2119313" y="2435226"/>
                  <a:ext cx="42863" cy="190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6" name="Rectangle 78"/>
                <p:cNvSpPr>
                  <a:spLocks noChangeArrowheads="1"/>
                </p:cNvSpPr>
                <p:nvPr/>
              </p:nvSpPr>
              <p:spPr bwMode="auto">
                <a:xfrm>
                  <a:off x="2119313" y="2454276"/>
                  <a:ext cx="42863" cy="158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7" name="Rectangle 79"/>
                <p:cNvSpPr>
                  <a:spLocks noChangeArrowheads="1"/>
                </p:cNvSpPr>
                <p:nvPr/>
              </p:nvSpPr>
              <p:spPr bwMode="auto">
                <a:xfrm>
                  <a:off x="2030413" y="2470151"/>
                  <a:ext cx="22225" cy="1905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8" name="Rectangle 80"/>
                <p:cNvSpPr>
                  <a:spLocks noChangeArrowheads="1"/>
                </p:cNvSpPr>
                <p:nvPr/>
              </p:nvSpPr>
              <p:spPr bwMode="auto">
                <a:xfrm>
                  <a:off x="2052638" y="2470151"/>
                  <a:ext cx="20638" cy="190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9" name="Rectangle 81"/>
                <p:cNvSpPr>
                  <a:spLocks noChangeArrowheads="1"/>
                </p:cNvSpPr>
                <p:nvPr/>
              </p:nvSpPr>
              <p:spPr bwMode="auto">
                <a:xfrm>
                  <a:off x="2030413" y="2489201"/>
                  <a:ext cx="22225" cy="190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00" name="Rectangle 82"/>
                <p:cNvSpPr>
                  <a:spLocks noChangeArrowheads="1"/>
                </p:cNvSpPr>
                <p:nvPr/>
              </p:nvSpPr>
              <p:spPr bwMode="auto">
                <a:xfrm>
                  <a:off x="2052638" y="2489201"/>
                  <a:ext cx="20638" cy="190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01" name="Rectangle 83"/>
                <p:cNvSpPr>
                  <a:spLocks noChangeArrowheads="1"/>
                </p:cNvSpPr>
                <p:nvPr/>
              </p:nvSpPr>
              <p:spPr bwMode="auto">
                <a:xfrm>
                  <a:off x="2073276" y="2435226"/>
                  <a:ext cx="25400" cy="1905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02" name="Rectangle 84"/>
                <p:cNvSpPr>
                  <a:spLocks noChangeArrowheads="1"/>
                </p:cNvSpPr>
                <p:nvPr/>
              </p:nvSpPr>
              <p:spPr bwMode="auto">
                <a:xfrm>
                  <a:off x="2098676" y="2435226"/>
                  <a:ext cx="20638"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03" name="Rectangle 85"/>
                <p:cNvSpPr>
                  <a:spLocks noChangeArrowheads="1"/>
                </p:cNvSpPr>
                <p:nvPr/>
              </p:nvSpPr>
              <p:spPr bwMode="auto">
                <a:xfrm>
                  <a:off x="2073276" y="2454276"/>
                  <a:ext cx="25400" cy="158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04" name="Rectangle 86"/>
                <p:cNvSpPr>
                  <a:spLocks noChangeArrowheads="1"/>
                </p:cNvSpPr>
                <p:nvPr/>
              </p:nvSpPr>
              <p:spPr bwMode="auto">
                <a:xfrm>
                  <a:off x="2098676" y="2454276"/>
                  <a:ext cx="20638" cy="158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05" name="Rectangle 87"/>
                <p:cNvSpPr>
                  <a:spLocks noChangeArrowheads="1"/>
                </p:cNvSpPr>
                <p:nvPr/>
              </p:nvSpPr>
              <p:spPr bwMode="auto">
                <a:xfrm>
                  <a:off x="2119313" y="2470151"/>
                  <a:ext cx="222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06" name="Rectangle 88"/>
                <p:cNvSpPr>
                  <a:spLocks noChangeArrowheads="1"/>
                </p:cNvSpPr>
                <p:nvPr/>
              </p:nvSpPr>
              <p:spPr bwMode="auto">
                <a:xfrm>
                  <a:off x="2141538" y="2470151"/>
                  <a:ext cx="20638" cy="190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07" name="Rectangle 89"/>
                <p:cNvSpPr>
                  <a:spLocks noChangeArrowheads="1"/>
                </p:cNvSpPr>
                <p:nvPr/>
              </p:nvSpPr>
              <p:spPr bwMode="auto">
                <a:xfrm>
                  <a:off x="2119313" y="2489201"/>
                  <a:ext cx="22225" cy="190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08" name="Rectangle 90"/>
                <p:cNvSpPr>
                  <a:spLocks noChangeArrowheads="1"/>
                </p:cNvSpPr>
                <p:nvPr/>
              </p:nvSpPr>
              <p:spPr bwMode="auto">
                <a:xfrm>
                  <a:off x="2141538" y="2489201"/>
                  <a:ext cx="20638" cy="190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09" name="Rectangle 91"/>
                <p:cNvSpPr>
                  <a:spLocks noChangeArrowheads="1"/>
                </p:cNvSpPr>
                <p:nvPr/>
              </p:nvSpPr>
              <p:spPr bwMode="auto">
                <a:xfrm>
                  <a:off x="2173288" y="2470151"/>
                  <a:ext cx="222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0" name="Rectangle 92"/>
                <p:cNvSpPr>
                  <a:spLocks noChangeArrowheads="1"/>
                </p:cNvSpPr>
                <p:nvPr/>
              </p:nvSpPr>
              <p:spPr bwMode="auto">
                <a:xfrm>
                  <a:off x="2195513" y="2470151"/>
                  <a:ext cx="20638" cy="190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1" name="Rectangle 93"/>
                <p:cNvSpPr>
                  <a:spLocks noChangeArrowheads="1"/>
                </p:cNvSpPr>
                <p:nvPr/>
              </p:nvSpPr>
              <p:spPr bwMode="auto">
                <a:xfrm>
                  <a:off x="2173288" y="2489201"/>
                  <a:ext cx="22225" cy="1905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2" name="Rectangle 94"/>
                <p:cNvSpPr>
                  <a:spLocks noChangeArrowheads="1"/>
                </p:cNvSpPr>
                <p:nvPr/>
              </p:nvSpPr>
              <p:spPr bwMode="auto">
                <a:xfrm>
                  <a:off x="2195513" y="2489201"/>
                  <a:ext cx="20638" cy="190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3" name="Rectangle 95"/>
                <p:cNvSpPr>
                  <a:spLocks noChangeArrowheads="1"/>
                </p:cNvSpPr>
                <p:nvPr/>
              </p:nvSpPr>
              <p:spPr bwMode="auto">
                <a:xfrm>
                  <a:off x="2173288" y="2435226"/>
                  <a:ext cx="22225" cy="190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4" name="Rectangle 96"/>
                <p:cNvSpPr>
                  <a:spLocks noChangeArrowheads="1"/>
                </p:cNvSpPr>
                <p:nvPr/>
              </p:nvSpPr>
              <p:spPr bwMode="auto">
                <a:xfrm>
                  <a:off x="2195513" y="2435226"/>
                  <a:ext cx="20638" cy="1905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5" name="Rectangle 97"/>
                <p:cNvSpPr>
                  <a:spLocks noChangeArrowheads="1"/>
                </p:cNvSpPr>
                <p:nvPr/>
              </p:nvSpPr>
              <p:spPr bwMode="auto">
                <a:xfrm>
                  <a:off x="2173288" y="2454276"/>
                  <a:ext cx="22225" cy="158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6" name="Rectangle 98"/>
                <p:cNvSpPr>
                  <a:spLocks noChangeArrowheads="1"/>
                </p:cNvSpPr>
                <p:nvPr/>
              </p:nvSpPr>
              <p:spPr bwMode="auto">
                <a:xfrm>
                  <a:off x="2195513" y="2454276"/>
                  <a:ext cx="20638" cy="1587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7" name="Rectangle 99"/>
                <p:cNvSpPr>
                  <a:spLocks noChangeArrowheads="1"/>
                </p:cNvSpPr>
                <p:nvPr/>
              </p:nvSpPr>
              <p:spPr bwMode="auto">
                <a:xfrm>
                  <a:off x="2073276" y="2470151"/>
                  <a:ext cx="46038" cy="1905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8" name="Rectangle 100"/>
                <p:cNvSpPr>
                  <a:spLocks noChangeArrowheads="1"/>
                </p:cNvSpPr>
                <p:nvPr/>
              </p:nvSpPr>
              <p:spPr bwMode="auto">
                <a:xfrm>
                  <a:off x="2073276" y="2489201"/>
                  <a:ext cx="46038"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9" name="Rectangle 101"/>
                <p:cNvSpPr>
                  <a:spLocks noChangeArrowheads="1"/>
                </p:cNvSpPr>
                <p:nvPr/>
              </p:nvSpPr>
              <p:spPr bwMode="auto">
                <a:xfrm>
                  <a:off x="2200276" y="2414588"/>
                  <a:ext cx="7938" cy="793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0" name="Rectangle 102"/>
                <p:cNvSpPr>
                  <a:spLocks noChangeArrowheads="1"/>
                </p:cNvSpPr>
                <p:nvPr/>
              </p:nvSpPr>
              <p:spPr bwMode="auto">
                <a:xfrm>
                  <a:off x="1803401" y="1885951"/>
                  <a:ext cx="102904" cy="84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490" kern="0">
                      <a:solidFill>
                        <a:srgbClr val="000000"/>
                      </a:solidFill>
                      <a:latin typeface="Segoe UI" panose="020B0502040204020203" pitchFamily="34" charset="0"/>
                    </a:rPr>
                    <a:t>$50</a:t>
                  </a:r>
                  <a:endParaRPr lang="en-US" altLang="en-US" sz="1765" kern="0">
                    <a:solidFill>
                      <a:srgbClr val="FFFFFF"/>
                    </a:solidFill>
                  </a:endParaRPr>
                </a:p>
              </p:txBody>
            </p:sp>
            <p:sp>
              <p:nvSpPr>
                <p:cNvPr id="121" name="Rectangle 103"/>
                <p:cNvSpPr>
                  <a:spLocks noChangeArrowheads="1"/>
                </p:cNvSpPr>
                <p:nvPr/>
              </p:nvSpPr>
              <p:spPr bwMode="auto">
                <a:xfrm>
                  <a:off x="1785938" y="2130426"/>
                  <a:ext cx="137205" cy="84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490" kern="0">
                      <a:solidFill>
                        <a:srgbClr val="000000"/>
                      </a:solidFill>
                      <a:latin typeface="Segoe UI" panose="020B0502040204020203" pitchFamily="34" charset="0"/>
                    </a:rPr>
                    <a:t>$560</a:t>
                  </a:r>
                  <a:endParaRPr lang="en-US" altLang="en-US" sz="1765" kern="0">
                    <a:solidFill>
                      <a:srgbClr val="FFFFFF"/>
                    </a:solidFill>
                  </a:endParaRPr>
                </a:p>
              </p:txBody>
            </p:sp>
            <p:sp>
              <p:nvSpPr>
                <p:cNvPr id="122" name="Rectangle 104"/>
                <p:cNvSpPr>
                  <a:spLocks noChangeArrowheads="1"/>
                </p:cNvSpPr>
                <p:nvPr/>
              </p:nvSpPr>
              <p:spPr bwMode="auto">
                <a:xfrm>
                  <a:off x="1785938" y="2373314"/>
                  <a:ext cx="137205" cy="84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490" kern="0">
                      <a:solidFill>
                        <a:srgbClr val="000000"/>
                      </a:solidFill>
                      <a:latin typeface="Segoe UI" panose="020B0502040204020203" pitchFamily="34" charset="0"/>
                    </a:rPr>
                    <a:t>$600</a:t>
                  </a:r>
                  <a:endParaRPr lang="en-US" altLang="en-US" sz="1765" kern="0">
                    <a:solidFill>
                      <a:srgbClr val="FFFFFF"/>
                    </a:solidFill>
                  </a:endParaRPr>
                </a:p>
              </p:txBody>
            </p:sp>
            <p:sp>
              <p:nvSpPr>
                <p:cNvPr id="123" name="Freeform 105"/>
                <p:cNvSpPr>
                  <a:spLocks/>
                </p:cNvSpPr>
                <p:nvPr/>
              </p:nvSpPr>
              <p:spPr bwMode="auto">
                <a:xfrm>
                  <a:off x="1806576" y="1995488"/>
                  <a:ext cx="115888" cy="38100"/>
                </a:xfrm>
                <a:custGeom>
                  <a:avLst/>
                  <a:gdLst>
                    <a:gd name="T0" fmla="*/ 43 w 43"/>
                    <a:gd name="T1" fmla="*/ 11 h 14"/>
                    <a:gd name="T2" fmla="*/ 39 w 43"/>
                    <a:gd name="T3" fmla="*/ 14 h 14"/>
                    <a:gd name="T4" fmla="*/ 4 w 43"/>
                    <a:gd name="T5" fmla="*/ 14 h 14"/>
                    <a:gd name="T6" fmla="*/ 0 w 43"/>
                    <a:gd name="T7" fmla="*/ 11 h 14"/>
                    <a:gd name="T8" fmla="*/ 0 w 43"/>
                    <a:gd name="T9" fmla="*/ 3 h 14"/>
                    <a:gd name="T10" fmla="*/ 4 w 43"/>
                    <a:gd name="T11" fmla="*/ 0 h 14"/>
                    <a:gd name="T12" fmla="*/ 39 w 43"/>
                    <a:gd name="T13" fmla="*/ 0 h 14"/>
                    <a:gd name="T14" fmla="*/ 43 w 43"/>
                    <a:gd name="T15" fmla="*/ 3 h 14"/>
                    <a:gd name="T16" fmla="*/ 43 w 43"/>
                    <a:gd name="T1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4">
                      <a:moveTo>
                        <a:pt x="43" y="11"/>
                      </a:moveTo>
                      <a:cubicBezTo>
                        <a:pt x="43" y="13"/>
                        <a:pt x="41" y="14"/>
                        <a:pt x="39" y="14"/>
                      </a:cubicBezTo>
                      <a:cubicBezTo>
                        <a:pt x="4" y="14"/>
                        <a:pt x="4" y="14"/>
                        <a:pt x="4" y="14"/>
                      </a:cubicBezTo>
                      <a:cubicBezTo>
                        <a:pt x="2" y="14"/>
                        <a:pt x="0" y="13"/>
                        <a:pt x="0" y="11"/>
                      </a:cubicBezTo>
                      <a:cubicBezTo>
                        <a:pt x="0" y="3"/>
                        <a:pt x="0" y="3"/>
                        <a:pt x="0" y="3"/>
                      </a:cubicBezTo>
                      <a:cubicBezTo>
                        <a:pt x="0" y="1"/>
                        <a:pt x="2" y="0"/>
                        <a:pt x="4" y="0"/>
                      </a:cubicBezTo>
                      <a:cubicBezTo>
                        <a:pt x="39" y="0"/>
                        <a:pt x="39" y="0"/>
                        <a:pt x="39" y="0"/>
                      </a:cubicBezTo>
                      <a:cubicBezTo>
                        <a:pt x="41" y="0"/>
                        <a:pt x="43" y="1"/>
                        <a:pt x="43" y="3"/>
                      </a:cubicBezTo>
                      <a:lnTo>
                        <a:pt x="43" y="11"/>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4" name="Rectangle 106"/>
                <p:cNvSpPr>
                  <a:spLocks noChangeArrowheads="1"/>
                </p:cNvSpPr>
                <p:nvPr/>
              </p:nvSpPr>
              <p:spPr bwMode="auto">
                <a:xfrm>
                  <a:off x="1836738" y="1985963"/>
                  <a:ext cx="65336" cy="5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294" kern="0">
                      <a:solidFill>
                        <a:srgbClr val="FFFFFF"/>
                      </a:solidFill>
                      <a:latin typeface="Segoe UI" panose="020B0502040204020203" pitchFamily="34" charset="0"/>
                    </a:rPr>
                    <a:t>add</a:t>
                  </a:r>
                  <a:endParaRPr lang="en-US" altLang="en-US" sz="1765" kern="0">
                    <a:solidFill>
                      <a:srgbClr val="FFFFFF"/>
                    </a:solidFill>
                  </a:endParaRPr>
                </a:p>
              </p:txBody>
            </p:sp>
            <p:sp>
              <p:nvSpPr>
                <p:cNvPr id="125" name="Freeform 107"/>
                <p:cNvSpPr>
                  <a:spLocks/>
                </p:cNvSpPr>
                <p:nvPr/>
              </p:nvSpPr>
              <p:spPr bwMode="auto">
                <a:xfrm>
                  <a:off x="1806576" y="2238376"/>
                  <a:ext cx="115888" cy="41275"/>
                </a:xfrm>
                <a:custGeom>
                  <a:avLst/>
                  <a:gdLst>
                    <a:gd name="T0" fmla="*/ 43 w 43"/>
                    <a:gd name="T1" fmla="*/ 11 h 15"/>
                    <a:gd name="T2" fmla="*/ 39 w 43"/>
                    <a:gd name="T3" fmla="*/ 15 h 15"/>
                    <a:gd name="T4" fmla="*/ 4 w 43"/>
                    <a:gd name="T5" fmla="*/ 15 h 15"/>
                    <a:gd name="T6" fmla="*/ 0 w 43"/>
                    <a:gd name="T7" fmla="*/ 11 h 15"/>
                    <a:gd name="T8" fmla="*/ 0 w 43"/>
                    <a:gd name="T9" fmla="*/ 4 h 15"/>
                    <a:gd name="T10" fmla="*/ 4 w 43"/>
                    <a:gd name="T11" fmla="*/ 0 h 15"/>
                    <a:gd name="T12" fmla="*/ 39 w 43"/>
                    <a:gd name="T13" fmla="*/ 0 h 15"/>
                    <a:gd name="T14" fmla="*/ 43 w 43"/>
                    <a:gd name="T15" fmla="*/ 4 h 15"/>
                    <a:gd name="T16" fmla="*/ 43 w 43"/>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5">
                      <a:moveTo>
                        <a:pt x="43" y="11"/>
                      </a:moveTo>
                      <a:cubicBezTo>
                        <a:pt x="43" y="13"/>
                        <a:pt x="41" y="15"/>
                        <a:pt x="39" y="15"/>
                      </a:cubicBezTo>
                      <a:cubicBezTo>
                        <a:pt x="4" y="15"/>
                        <a:pt x="4" y="15"/>
                        <a:pt x="4" y="15"/>
                      </a:cubicBezTo>
                      <a:cubicBezTo>
                        <a:pt x="2" y="15"/>
                        <a:pt x="0" y="13"/>
                        <a:pt x="0" y="11"/>
                      </a:cubicBezTo>
                      <a:cubicBezTo>
                        <a:pt x="0" y="4"/>
                        <a:pt x="0" y="4"/>
                        <a:pt x="0" y="4"/>
                      </a:cubicBezTo>
                      <a:cubicBezTo>
                        <a:pt x="0" y="2"/>
                        <a:pt x="2" y="0"/>
                        <a:pt x="4" y="0"/>
                      </a:cubicBezTo>
                      <a:cubicBezTo>
                        <a:pt x="39" y="0"/>
                        <a:pt x="39" y="0"/>
                        <a:pt x="39" y="0"/>
                      </a:cubicBezTo>
                      <a:cubicBezTo>
                        <a:pt x="41" y="0"/>
                        <a:pt x="43" y="2"/>
                        <a:pt x="43" y="4"/>
                      </a:cubicBezTo>
                      <a:lnTo>
                        <a:pt x="43" y="11"/>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6" name="Rectangle 108"/>
                <p:cNvSpPr>
                  <a:spLocks noChangeArrowheads="1"/>
                </p:cNvSpPr>
                <p:nvPr/>
              </p:nvSpPr>
              <p:spPr bwMode="auto">
                <a:xfrm>
                  <a:off x="1836738" y="2232026"/>
                  <a:ext cx="65336" cy="5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294" kern="0">
                      <a:solidFill>
                        <a:srgbClr val="FFFFFF"/>
                      </a:solidFill>
                      <a:latin typeface="Segoe UI" panose="020B0502040204020203" pitchFamily="34" charset="0"/>
                    </a:rPr>
                    <a:t>add</a:t>
                  </a:r>
                  <a:endParaRPr lang="en-US" altLang="en-US" sz="1765" kern="0">
                    <a:solidFill>
                      <a:srgbClr val="FFFFFF"/>
                    </a:solidFill>
                  </a:endParaRPr>
                </a:p>
              </p:txBody>
            </p:sp>
            <p:sp>
              <p:nvSpPr>
                <p:cNvPr id="127" name="Freeform 109"/>
                <p:cNvSpPr>
                  <a:spLocks/>
                </p:cNvSpPr>
                <p:nvPr/>
              </p:nvSpPr>
              <p:spPr bwMode="auto">
                <a:xfrm>
                  <a:off x="1806576" y="2473326"/>
                  <a:ext cx="115888" cy="41275"/>
                </a:xfrm>
                <a:custGeom>
                  <a:avLst/>
                  <a:gdLst>
                    <a:gd name="T0" fmla="*/ 43 w 43"/>
                    <a:gd name="T1" fmla="*/ 11 h 15"/>
                    <a:gd name="T2" fmla="*/ 39 w 43"/>
                    <a:gd name="T3" fmla="*/ 15 h 15"/>
                    <a:gd name="T4" fmla="*/ 4 w 43"/>
                    <a:gd name="T5" fmla="*/ 15 h 15"/>
                    <a:gd name="T6" fmla="*/ 0 w 43"/>
                    <a:gd name="T7" fmla="*/ 11 h 15"/>
                    <a:gd name="T8" fmla="*/ 0 w 43"/>
                    <a:gd name="T9" fmla="*/ 3 h 15"/>
                    <a:gd name="T10" fmla="*/ 4 w 43"/>
                    <a:gd name="T11" fmla="*/ 0 h 15"/>
                    <a:gd name="T12" fmla="*/ 39 w 43"/>
                    <a:gd name="T13" fmla="*/ 0 h 15"/>
                    <a:gd name="T14" fmla="*/ 43 w 43"/>
                    <a:gd name="T15" fmla="*/ 3 h 15"/>
                    <a:gd name="T16" fmla="*/ 43 w 43"/>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5">
                      <a:moveTo>
                        <a:pt x="43" y="11"/>
                      </a:moveTo>
                      <a:cubicBezTo>
                        <a:pt x="43" y="13"/>
                        <a:pt x="41" y="15"/>
                        <a:pt x="39" y="15"/>
                      </a:cubicBezTo>
                      <a:cubicBezTo>
                        <a:pt x="4" y="15"/>
                        <a:pt x="4" y="15"/>
                        <a:pt x="4" y="15"/>
                      </a:cubicBezTo>
                      <a:cubicBezTo>
                        <a:pt x="2" y="15"/>
                        <a:pt x="0" y="13"/>
                        <a:pt x="0" y="11"/>
                      </a:cubicBezTo>
                      <a:cubicBezTo>
                        <a:pt x="0" y="3"/>
                        <a:pt x="0" y="3"/>
                        <a:pt x="0" y="3"/>
                      </a:cubicBezTo>
                      <a:cubicBezTo>
                        <a:pt x="0" y="1"/>
                        <a:pt x="2" y="0"/>
                        <a:pt x="4" y="0"/>
                      </a:cubicBezTo>
                      <a:cubicBezTo>
                        <a:pt x="39" y="0"/>
                        <a:pt x="39" y="0"/>
                        <a:pt x="39" y="0"/>
                      </a:cubicBezTo>
                      <a:cubicBezTo>
                        <a:pt x="41" y="0"/>
                        <a:pt x="43" y="1"/>
                        <a:pt x="43" y="3"/>
                      </a:cubicBezTo>
                      <a:lnTo>
                        <a:pt x="43" y="11"/>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8" name="Rectangle 110"/>
                <p:cNvSpPr>
                  <a:spLocks noChangeArrowheads="1"/>
                </p:cNvSpPr>
                <p:nvPr/>
              </p:nvSpPr>
              <p:spPr bwMode="auto">
                <a:xfrm>
                  <a:off x="1836738" y="2463801"/>
                  <a:ext cx="65336" cy="5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294" kern="0">
                      <a:solidFill>
                        <a:srgbClr val="FFFFFF"/>
                      </a:solidFill>
                      <a:latin typeface="Segoe UI" panose="020B0502040204020203" pitchFamily="34" charset="0"/>
                    </a:rPr>
                    <a:t>add</a:t>
                  </a:r>
                  <a:endParaRPr lang="en-US" altLang="en-US" sz="1765" kern="0">
                    <a:solidFill>
                      <a:srgbClr val="FFFFFF"/>
                    </a:solidFill>
                  </a:endParaRPr>
                </a:p>
              </p:txBody>
            </p:sp>
            <p:sp>
              <p:nvSpPr>
                <p:cNvPr id="129" name="Rectangle 111"/>
                <p:cNvSpPr>
                  <a:spLocks noChangeArrowheads="1"/>
                </p:cNvSpPr>
                <p:nvPr/>
              </p:nvSpPr>
              <p:spPr bwMode="auto">
                <a:xfrm>
                  <a:off x="766763" y="2025651"/>
                  <a:ext cx="824863" cy="185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078" kern="0">
                      <a:gradFill>
                        <a:gsLst>
                          <a:gs pos="0">
                            <a:srgbClr val="FFFFFF"/>
                          </a:gs>
                          <a:gs pos="100000">
                            <a:srgbClr val="FFFFFF"/>
                          </a:gs>
                        </a:gsLst>
                        <a:lin ang="5400000" scaled="0"/>
                      </a:gradFill>
                      <a:latin typeface="Segoe UI"/>
                    </a:rPr>
                    <a:t>Deals for you</a:t>
                  </a:r>
                  <a:endParaRPr lang="en-US" altLang="en-US" sz="1765" kern="0">
                    <a:gradFill>
                      <a:gsLst>
                        <a:gs pos="0">
                          <a:srgbClr val="FFFFFF"/>
                        </a:gs>
                        <a:gs pos="100000">
                          <a:srgbClr val="FFFFFF"/>
                        </a:gs>
                      </a:gsLst>
                      <a:lin ang="5400000" scaled="0"/>
                    </a:gradFill>
                    <a:latin typeface="Segoe UI"/>
                  </a:endParaRPr>
                </a:p>
              </p:txBody>
            </p:sp>
          </p:grpSp>
          <p:sp>
            <p:nvSpPr>
              <p:cNvPr id="287" name="Freeform 166"/>
              <p:cNvSpPr>
                <a:spLocks/>
              </p:cNvSpPr>
              <p:nvPr/>
            </p:nvSpPr>
            <p:spPr bwMode="auto">
              <a:xfrm>
                <a:off x="1852345" y="3416604"/>
                <a:ext cx="503622" cy="495499"/>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8" name="Freeform 167"/>
              <p:cNvSpPr>
                <a:spLocks/>
              </p:cNvSpPr>
              <p:nvPr/>
            </p:nvSpPr>
            <p:spPr bwMode="auto">
              <a:xfrm>
                <a:off x="1878744" y="3434881"/>
                <a:ext cx="142151" cy="148244"/>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9" name="Freeform 168"/>
              <p:cNvSpPr>
                <a:spLocks/>
              </p:cNvSpPr>
              <p:nvPr/>
            </p:nvSpPr>
            <p:spPr bwMode="auto">
              <a:xfrm>
                <a:off x="1949820" y="3512049"/>
                <a:ext cx="71075" cy="6498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0" name="Freeform 169"/>
              <p:cNvSpPr>
                <a:spLocks/>
              </p:cNvSpPr>
              <p:nvPr/>
            </p:nvSpPr>
            <p:spPr bwMode="auto">
              <a:xfrm>
                <a:off x="2014804" y="3577033"/>
                <a:ext cx="62952" cy="6498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1" name="Freeform 170"/>
              <p:cNvSpPr>
                <a:spLocks/>
              </p:cNvSpPr>
              <p:nvPr/>
            </p:nvSpPr>
            <p:spPr bwMode="auto">
              <a:xfrm>
                <a:off x="2039173" y="3603432"/>
                <a:ext cx="64983" cy="6498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2" name="Freeform 171"/>
              <p:cNvSpPr>
                <a:spLocks/>
              </p:cNvSpPr>
              <p:nvPr/>
            </p:nvSpPr>
            <p:spPr bwMode="auto">
              <a:xfrm>
                <a:off x="2039173" y="3597340"/>
                <a:ext cx="32492" cy="32492"/>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3" name="Freeform 172"/>
              <p:cNvSpPr>
                <a:spLocks/>
              </p:cNvSpPr>
              <p:nvPr/>
            </p:nvSpPr>
            <p:spPr bwMode="auto">
              <a:xfrm>
                <a:off x="2053387" y="3609524"/>
                <a:ext cx="30460" cy="38585"/>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4" name="Freeform 173"/>
              <p:cNvSpPr>
                <a:spLocks/>
              </p:cNvSpPr>
              <p:nvPr/>
            </p:nvSpPr>
            <p:spPr bwMode="auto">
              <a:xfrm>
                <a:off x="2154924" y="3713091"/>
                <a:ext cx="64983" cy="6498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5" name="Freeform 174"/>
              <p:cNvSpPr>
                <a:spLocks/>
              </p:cNvSpPr>
              <p:nvPr/>
            </p:nvSpPr>
            <p:spPr bwMode="auto">
              <a:xfrm>
                <a:off x="2181324" y="3745583"/>
                <a:ext cx="64983" cy="6498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6" name="Freeform 175"/>
              <p:cNvSpPr>
                <a:spLocks/>
              </p:cNvSpPr>
              <p:nvPr/>
            </p:nvSpPr>
            <p:spPr bwMode="auto">
              <a:xfrm>
                <a:off x="2175231" y="3739491"/>
                <a:ext cx="38583" cy="30462"/>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7" name="Freeform 176"/>
              <p:cNvSpPr>
                <a:spLocks/>
              </p:cNvSpPr>
              <p:nvPr/>
            </p:nvSpPr>
            <p:spPr bwMode="auto">
              <a:xfrm>
                <a:off x="2193508" y="3751676"/>
                <a:ext cx="32492" cy="32492"/>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8" name="Freeform 177"/>
              <p:cNvSpPr>
                <a:spLocks/>
              </p:cNvSpPr>
              <p:nvPr/>
            </p:nvSpPr>
            <p:spPr bwMode="auto">
              <a:xfrm>
                <a:off x="2278799" y="3467373"/>
                <a:ext cx="495499" cy="335072"/>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9" name="Freeform 178"/>
              <p:cNvSpPr>
                <a:spLocks/>
              </p:cNvSpPr>
              <p:nvPr/>
            </p:nvSpPr>
            <p:spPr bwMode="auto">
              <a:xfrm>
                <a:off x="2219907" y="3544541"/>
                <a:ext cx="869154" cy="859001"/>
              </a:xfrm>
              <a:custGeom>
                <a:avLst/>
                <a:gdLst>
                  <a:gd name="T0" fmla="*/ 250 w 428"/>
                  <a:gd name="T1" fmla="*/ 423 h 423"/>
                  <a:gd name="T2" fmla="*/ 428 w 428"/>
                  <a:gd name="T3" fmla="*/ 308 h 423"/>
                  <a:gd name="T4" fmla="*/ 273 w 428"/>
                  <a:gd name="T5" fmla="*/ 0 h 423"/>
                  <a:gd name="T6" fmla="*/ 212 w 428"/>
                  <a:gd name="T7" fmla="*/ 51 h 423"/>
                  <a:gd name="T8" fmla="*/ 140 w 428"/>
                  <a:gd name="T9" fmla="*/ 89 h 423"/>
                  <a:gd name="T10" fmla="*/ 60 w 428"/>
                  <a:gd name="T11" fmla="*/ 121 h 423"/>
                  <a:gd name="T12" fmla="*/ 0 w 428"/>
                  <a:gd name="T13" fmla="*/ 172 h 423"/>
                  <a:gd name="T14" fmla="*/ 250 w 428"/>
                  <a:gd name="T15" fmla="*/ 423 h 4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423">
                    <a:moveTo>
                      <a:pt x="250" y="423"/>
                    </a:moveTo>
                    <a:lnTo>
                      <a:pt x="428" y="308"/>
                    </a:lnTo>
                    <a:lnTo>
                      <a:pt x="273" y="0"/>
                    </a:lnTo>
                    <a:lnTo>
                      <a:pt x="212" y="51"/>
                    </a:lnTo>
                    <a:lnTo>
                      <a:pt x="140" y="89"/>
                    </a:lnTo>
                    <a:lnTo>
                      <a:pt x="60" y="121"/>
                    </a:lnTo>
                    <a:lnTo>
                      <a:pt x="0" y="172"/>
                    </a:lnTo>
                    <a:lnTo>
                      <a:pt x="250" y="42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00" name="Freeform 179"/>
              <p:cNvSpPr>
                <a:spLocks/>
              </p:cNvSpPr>
              <p:nvPr/>
            </p:nvSpPr>
            <p:spPr bwMode="auto">
              <a:xfrm>
                <a:off x="2323475" y="3654201"/>
                <a:ext cx="186827" cy="186827"/>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01" name="Freeform 180"/>
              <p:cNvSpPr>
                <a:spLocks/>
              </p:cNvSpPr>
              <p:nvPr/>
            </p:nvSpPr>
            <p:spPr bwMode="auto">
              <a:xfrm>
                <a:off x="2463595" y="3577033"/>
                <a:ext cx="186827" cy="186827"/>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02" name="Freeform 181"/>
              <p:cNvSpPr>
                <a:spLocks/>
              </p:cNvSpPr>
              <p:nvPr/>
            </p:nvSpPr>
            <p:spPr bwMode="auto">
              <a:xfrm>
                <a:off x="2626054" y="3512049"/>
                <a:ext cx="154336" cy="188859"/>
              </a:xfrm>
              <a:custGeom>
                <a:avLst/>
                <a:gdLst>
                  <a:gd name="T0" fmla="*/ 24 w 24"/>
                  <a:gd name="T1" fmla="*/ 16 h 29"/>
                  <a:gd name="T2" fmla="*/ 23 w 24"/>
                  <a:gd name="T3" fmla="*/ 5 h 29"/>
                  <a:gd name="T4" fmla="*/ 5 w 24"/>
                  <a:gd name="T5" fmla="*/ 5 h 29"/>
                  <a:gd name="T6" fmla="*/ 5 w 24"/>
                  <a:gd name="T7" fmla="*/ 22 h 29"/>
                  <a:gd name="T8" fmla="*/ 12 w 24"/>
                  <a:gd name="T9" fmla="*/ 29 h 29"/>
                  <a:gd name="T10" fmla="*/ 24 w 24"/>
                  <a:gd name="T11" fmla="*/ 16 h 29"/>
                </a:gdLst>
                <a:ahLst/>
                <a:cxnLst>
                  <a:cxn ang="0">
                    <a:pos x="T0" y="T1"/>
                  </a:cxn>
                  <a:cxn ang="0">
                    <a:pos x="T2" y="T3"/>
                  </a:cxn>
                  <a:cxn ang="0">
                    <a:pos x="T4" y="T5"/>
                  </a:cxn>
                  <a:cxn ang="0">
                    <a:pos x="T6" y="T7"/>
                  </a:cxn>
                  <a:cxn ang="0">
                    <a:pos x="T8" y="T9"/>
                  </a:cxn>
                  <a:cxn ang="0">
                    <a:pos x="T10" y="T11"/>
                  </a:cxn>
                </a:cxnLst>
                <a:rect l="0" t="0" r="r" b="b"/>
                <a:pathLst>
                  <a:path w="24" h="29">
                    <a:moveTo>
                      <a:pt x="24" y="16"/>
                    </a:moveTo>
                    <a:cubicBezTo>
                      <a:pt x="23" y="5"/>
                      <a:pt x="23" y="5"/>
                      <a:pt x="23" y="5"/>
                    </a:cubicBezTo>
                    <a:cubicBezTo>
                      <a:pt x="18" y="0"/>
                      <a:pt x="10" y="0"/>
                      <a:pt x="5" y="5"/>
                    </a:cubicBezTo>
                    <a:cubicBezTo>
                      <a:pt x="0" y="9"/>
                      <a:pt x="0" y="17"/>
                      <a:pt x="5" y="22"/>
                    </a:cubicBezTo>
                    <a:cubicBezTo>
                      <a:pt x="12" y="29"/>
                      <a:pt x="12" y="29"/>
                      <a:pt x="12" y="29"/>
                    </a:cubicBezTo>
                    <a:lnTo>
                      <a:pt x="24" y="16"/>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03" name="Freeform 182"/>
              <p:cNvSpPr>
                <a:spLocks/>
              </p:cNvSpPr>
              <p:nvPr/>
            </p:nvSpPr>
            <p:spPr bwMode="auto">
              <a:xfrm>
                <a:off x="2232092" y="3950688"/>
                <a:ext cx="566574" cy="406147"/>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04" name="Freeform 183"/>
              <p:cNvSpPr>
                <a:spLocks/>
              </p:cNvSpPr>
              <p:nvPr/>
            </p:nvSpPr>
            <p:spPr bwMode="auto">
              <a:xfrm>
                <a:off x="2193508" y="3912103"/>
                <a:ext cx="316794" cy="328979"/>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05" name="Freeform 184"/>
              <p:cNvSpPr>
                <a:spLocks/>
              </p:cNvSpPr>
              <p:nvPr/>
            </p:nvSpPr>
            <p:spPr bwMode="auto">
              <a:xfrm>
                <a:off x="2219907" y="3893827"/>
                <a:ext cx="180735" cy="205105"/>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06" name="Freeform 185"/>
              <p:cNvSpPr>
                <a:spLocks/>
              </p:cNvSpPr>
              <p:nvPr/>
            </p:nvSpPr>
            <p:spPr bwMode="auto">
              <a:xfrm>
                <a:off x="2020895" y="3834935"/>
                <a:ext cx="335070" cy="233535"/>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07" name="Freeform 186"/>
              <p:cNvSpPr>
                <a:spLocks/>
              </p:cNvSpPr>
              <p:nvPr/>
            </p:nvSpPr>
            <p:spPr bwMode="auto">
              <a:xfrm>
                <a:off x="2020895" y="3906011"/>
                <a:ext cx="121844" cy="91384"/>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08" name="Freeform 187"/>
              <p:cNvSpPr>
                <a:spLocks/>
              </p:cNvSpPr>
              <p:nvPr/>
            </p:nvSpPr>
            <p:spPr bwMode="auto">
              <a:xfrm>
                <a:off x="2136648" y="3855242"/>
                <a:ext cx="180735" cy="142151"/>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19" name="Freeform 318"/>
              <p:cNvSpPr>
                <a:spLocks/>
              </p:cNvSpPr>
              <p:nvPr/>
            </p:nvSpPr>
            <p:spPr bwMode="auto">
              <a:xfrm>
                <a:off x="2611840" y="3983180"/>
                <a:ext cx="893908" cy="761333"/>
              </a:xfrm>
              <a:custGeom>
                <a:avLst/>
                <a:gdLst>
                  <a:gd name="connsiteX0" fmla="*/ 367592 w 893908"/>
                  <a:gd name="connsiteY0" fmla="*/ 0 h 761333"/>
                  <a:gd name="connsiteX1" fmla="*/ 893908 w 893908"/>
                  <a:gd name="connsiteY1" fmla="*/ 401381 h 761333"/>
                  <a:gd name="connsiteX2" fmla="*/ 864135 w 893908"/>
                  <a:gd name="connsiteY2" fmla="*/ 434139 h 761333"/>
                  <a:gd name="connsiteX3" fmla="*/ 460308 w 893908"/>
                  <a:gd name="connsiteY3" fmla="*/ 735894 h 761333"/>
                  <a:gd name="connsiteX4" fmla="*/ 407501 w 893908"/>
                  <a:gd name="connsiteY4" fmla="*/ 761333 h 761333"/>
                  <a:gd name="connsiteX5" fmla="*/ 0 w 893908"/>
                  <a:gd name="connsiteY5" fmla="*/ 304618 h 7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3908" h="761333">
                    <a:moveTo>
                      <a:pt x="367592" y="0"/>
                    </a:moveTo>
                    <a:lnTo>
                      <a:pt x="893908" y="401381"/>
                    </a:lnTo>
                    <a:lnTo>
                      <a:pt x="864135" y="434139"/>
                    </a:lnTo>
                    <a:cubicBezTo>
                      <a:pt x="745217" y="553058"/>
                      <a:pt x="609287" y="654964"/>
                      <a:pt x="460308" y="735894"/>
                    </a:cubicBezTo>
                    <a:lnTo>
                      <a:pt x="407501" y="761333"/>
                    </a:lnTo>
                    <a:lnTo>
                      <a:pt x="0" y="304618"/>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grpSp>
      </p:grpSp>
      <p:grpSp>
        <p:nvGrpSpPr>
          <p:cNvPr id="2" name="Group 1"/>
          <p:cNvGrpSpPr/>
          <p:nvPr/>
        </p:nvGrpSpPr>
        <p:grpSpPr>
          <a:xfrm>
            <a:off x="3083550" y="2771013"/>
            <a:ext cx="9079051" cy="3686465"/>
            <a:chOff x="3145381" y="2826081"/>
            <a:chExt cx="9261105" cy="3760386"/>
          </a:xfrm>
        </p:grpSpPr>
        <p:sp>
          <p:nvSpPr>
            <p:cNvPr id="164" name="Rectangle 163"/>
            <p:cNvSpPr/>
            <p:nvPr/>
          </p:nvSpPr>
          <p:spPr bwMode="auto">
            <a:xfrm>
              <a:off x="6250199" y="2826081"/>
              <a:ext cx="3051469" cy="1025939"/>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179285" bIns="45720" numCol="1" rtlCol="0" anchor="ctr" anchorCtr="0" compatLnSpc="1">
              <a:prstTxWarp prst="textNoShape">
                <a:avLst/>
              </a:prstTxWarp>
            </a:bodyPr>
            <a:lstStyle/>
            <a:p>
              <a:pPr algn="ctr" defTabSz="896386">
                <a:lnSpc>
                  <a:spcPct val="90000"/>
                </a:lnSpc>
                <a:spcAft>
                  <a:spcPts val="588"/>
                </a:spcAft>
                <a:defRPr/>
              </a:pPr>
              <a:r>
                <a:rPr lang="en-US" sz="1765" kern="0">
                  <a:gradFill>
                    <a:gsLst>
                      <a:gs pos="2917">
                        <a:srgbClr val="FFFFFF"/>
                      </a:gs>
                      <a:gs pos="30000">
                        <a:srgbClr val="FFFFFF"/>
                      </a:gs>
                    </a:gsLst>
                    <a:lin ang="5400000" scaled="0"/>
                  </a:gradFill>
                  <a:latin typeface="Segoe UI"/>
                </a:rPr>
                <a:t>Scale automatically to save your budget</a:t>
              </a:r>
            </a:p>
          </p:txBody>
        </p:sp>
        <p:sp>
          <p:nvSpPr>
            <p:cNvPr id="165" name="Rectangle 164"/>
            <p:cNvSpPr/>
            <p:nvPr/>
          </p:nvSpPr>
          <p:spPr bwMode="auto">
            <a:xfrm>
              <a:off x="9355017" y="2826081"/>
              <a:ext cx="3051469" cy="1025939"/>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179285" bIns="45720" numCol="1" rtlCol="0" anchor="ctr" anchorCtr="0" compatLnSpc="1">
              <a:prstTxWarp prst="textNoShape">
                <a:avLst/>
              </a:prstTxWarp>
            </a:bodyPr>
            <a:lstStyle/>
            <a:p>
              <a:pPr algn="ctr" defTabSz="896386">
                <a:lnSpc>
                  <a:spcPct val="90000"/>
                </a:lnSpc>
                <a:spcAft>
                  <a:spcPts val="588"/>
                </a:spcAft>
                <a:defRPr/>
              </a:pPr>
              <a:r>
                <a:rPr lang="en-US" sz="1765" kern="0">
                  <a:gradFill>
                    <a:gsLst>
                      <a:gs pos="2917">
                        <a:srgbClr val="FFFFFF"/>
                      </a:gs>
                      <a:gs pos="30000">
                        <a:srgbClr val="FFFFFF"/>
                      </a:gs>
                    </a:gsLst>
                    <a:lin ang="5400000" scaled="0"/>
                  </a:gradFill>
                  <a:latin typeface="Segoe UI"/>
                </a:rPr>
                <a:t>Use the CMS you love</a:t>
              </a:r>
            </a:p>
          </p:txBody>
        </p:sp>
        <p:sp>
          <p:nvSpPr>
            <p:cNvPr id="8" name="Rectangle 7"/>
            <p:cNvSpPr/>
            <p:nvPr/>
          </p:nvSpPr>
          <p:spPr bwMode="auto">
            <a:xfrm>
              <a:off x="3145381" y="2826081"/>
              <a:ext cx="3051469" cy="1025939"/>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179285" bIns="45720" numCol="1" rtlCol="0" anchor="ctr" anchorCtr="0" compatLnSpc="1">
              <a:prstTxWarp prst="textNoShape">
                <a:avLst/>
              </a:prstTxWarp>
            </a:bodyPr>
            <a:lstStyle/>
            <a:p>
              <a:pPr algn="ctr" defTabSz="896386">
                <a:lnSpc>
                  <a:spcPct val="90000"/>
                </a:lnSpc>
                <a:spcAft>
                  <a:spcPts val="588"/>
                </a:spcAft>
                <a:defRPr/>
              </a:pPr>
              <a:r>
                <a:rPr lang="en-US" sz="1765" kern="0">
                  <a:gradFill>
                    <a:gsLst>
                      <a:gs pos="2917">
                        <a:srgbClr val="FFFFFF"/>
                      </a:gs>
                      <a:gs pos="30000">
                        <a:srgbClr val="FFFFFF"/>
                      </a:gs>
                    </a:gsLst>
                    <a:lin ang="5400000" scaled="0"/>
                  </a:gradFill>
                  <a:latin typeface="Segoe UI"/>
                </a:rPr>
                <a:t>Create personalized customer experiences </a:t>
              </a:r>
            </a:p>
          </p:txBody>
        </p:sp>
        <p:sp>
          <p:nvSpPr>
            <p:cNvPr id="153" name="Content Placeholder 2"/>
            <p:cNvSpPr txBox="1">
              <a:spLocks/>
            </p:cNvSpPr>
            <p:nvPr/>
          </p:nvSpPr>
          <p:spPr>
            <a:xfrm>
              <a:off x="3185112" y="3905962"/>
              <a:ext cx="3021274" cy="2680505"/>
            </a:xfrm>
            <a:prstGeom prst="rect">
              <a:avLst/>
            </a:prstGeom>
          </p:spPr>
          <p:txBody>
            <a:bodyPr vert="horz" lIns="89642" tIns="44821" rIns="89642" bIns="44821"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spcBef>
                  <a:spcPts val="1567"/>
                </a:spcBef>
                <a:defRPr/>
              </a:pPr>
              <a:r>
                <a:rPr lang="en-US" sz="1568">
                  <a:solidFill>
                    <a:srgbClr val="FFFFFF"/>
                  </a:solidFill>
                  <a:latin typeface="Segoe UI"/>
                </a:rPr>
                <a:t>Personalize the experience for each user</a:t>
              </a:r>
            </a:p>
            <a:p>
              <a:pPr defTabSz="914192">
                <a:spcBef>
                  <a:spcPts val="1567"/>
                </a:spcBef>
                <a:defRPr/>
              </a:pPr>
              <a:r>
                <a:rPr lang="en-US" sz="1568">
                  <a:solidFill>
                    <a:srgbClr val="FFFFFF"/>
                  </a:solidFill>
                  <a:latin typeface="Segoe UI"/>
                </a:rPr>
                <a:t>Analyze your users and provide real-time insights</a:t>
              </a:r>
            </a:p>
          </p:txBody>
        </p:sp>
        <p:sp>
          <p:nvSpPr>
            <p:cNvPr id="166" name="Content Placeholder 2"/>
            <p:cNvSpPr txBox="1">
              <a:spLocks/>
            </p:cNvSpPr>
            <p:nvPr/>
          </p:nvSpPr>
          <p:spPr>
            <a:xfrm>
              <a:off x="6196850" y="3905962"/>
              <a:ext cx="3021274" cy="2680505"/>
            </a:xfrm>
            <a:prstGeom prst="rect">
              <a:avLst/>
            </a:prstGeom>
          </p:spPr>
          <p:txBody>
            <a:bodyPr vert="horz" lIns="89642" tIns="44821" rIns="89642" bIns="44821"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spcBef>
                  <a:spcPts val="1567"/>
                </a:spcBef>
                <a:defRPr/>
              </a:pPr>
              <a:r>
                <a:rPr lang="en-US" sz="1568">
                  <a:solidFill>
                    <a:srgbClr val="FFFFFF"/>
                  </a:solidFill>
                  <a:latin typeface="Segoe UI"/>
                </a:rPr>
                <a:t>Scale up and out quickly</a:t>
              </a:r>
            </a:p>
            <a:p>
              <a:pPr defTabSz="914192">
                <a:spcBef>
                  <a:spcPts val="1567"/>
                </a:spcBef>
                <a:defRPr/>
              </a:pPr>
              <a:r>
                <a:rPr lang="en-US" sz="1568">
                  <a:solidFill>
                    <a:srgbClr val="FFFFFF"/>
                  </a:solidFill>
                  <a:latin typeface="Segoe UI"/>
                </a:rPr>
                <a:t>Stay agile using A/B testing</a:t>
              </a:r>
            </a:p>
            <a:p>
              <a:pPr defTabSz="914192">
                <a:spcBef>
                  <a:spcPts val="1567"/>
                </a:spcBef>
                <a:defRPr/>
              </a:pPr>
              <a:r>
                <a:rPr lang="en-US" sz="1568">
                  <a:solidFill>
                    <a:srgbClr val="FFFFFF"/>
                  </a:solidFill>
                  <a:latin typeface="Segoe UI"/>
                </a:rPr>
                <a:t>Centralize all your web sites on one platform</a:t>
              </a:r>
            </a:p>
          </p:txBody>
        </p:sp>
        <p:sp>
          <p:nvSpPr>
            <p:cNvPr id="167" name="Content Placeholder 2"/>
            <p:cNvSpPr txBox="1">
              <a:spLocks/>
            </p:cNvSpPr>
            <p:nvPr/>
          </p:nvSpPr>
          <p:spPr>
            <a:xfrm>
              <a:off x="9370114" y="3870952"/>
              <a:ext cx="3021274" cy="2680505"/>
            </a:xfrm>
            <a:prstGeom prst="rect">
              <a:avLst/>
            </a:prstGeom>
          </p:spPr>
          <p:txBody>
            <a:bodyPr vert="horz" lIns="89642" tIns="44821" rIns="89642" bIns="44821"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spcBef>
                  <a:spcPts val="1567"/>
                </a:spcBef>
                <a:defRPr/>
              </a:pPr>
              <a:r>
                <a:rPr lang="en-US" sz="1568">
                  <a:solidFill>
                    <a:srgbClr val="FFFFFF"/>
                  </a:solidFill>
                  <a:latin typeface="Segoe UI"/>
                </a:rPr>
                <a:t>Deploy popular CMS’s from Azure Marketplace </a:t>
              </a:r>
            </a:p>
            <a:p>
              <a:pPr defTabSz="914192">
                <a:spcBef>
                  <a:spcPts val="1567"/>
                </a:spcBef>
                <a:defRPr/>
              </a:pPr>
              <a:r>
                <a:rPr lang="en-US" sz="1568">
                  <a:solidFill>
                    <a:srgbClr val="FFFFFF"/>
                  </a:solidFill>
                  <a:latin typeface="Segoe UI"/>
                </a:rPr>
                <a:t>Quickly launch and update your digital marketing experience</a:t>
              </a:r>
            </a:p>
          </p:txBody>
        </p:sp>
      </p:grpSp>
      <p:grpSp>
        <p:nvGrpSpPr>
          <p:cNvPr id="3" name="Group 2"/>
          <p:cNvGrpSpPr/>
          <p:nvPr/>
        </p:nvGrpSpPr>
        <p:grpSpPr>
          <a:xfrm>
            <a:off x="1" y="5670063"/>
            <a:ext cx="12192000" cy="1192031"/>
            <a:chOff x="0" y="5783263"/>
            <a:chExt cx="12436475" cy="1215934"/>
          </a:xfrm>
        </p:grpSpPr>
        <p:grpSp>
          <p:nvGrpSpPr>
            <p:cNvPr id="256" name="Group 255"/>
            <p:cNvGrpSpPr/>
            <p:nvPr/>
          </p:nvGrpSpPr>
          <p:grpSpPr>
            <a:xfrm>
              <a:off x="0" y="5783263"/>
              <a:ext cx="12436475" cy="1215934"/>
              <a:chOff x="0" y="5783263"/>
              <a:chExt cx="12436475" cy="1215934"/>
            </a:xfrm>
          </p:grpSpPr>
          <p:sp>
            <p:nvSpPr>
              <p:cNvPr id="11" name="Rectangle 10"/>
              <p:cNvSpPr/>
              <p:nvPr/>
            </p:nvSpPr>
            <p:spPr bwMode="auto">
              <a:xfrm>
                <a:off x="0" y="5783263"/>
                <a:ext cx="12436475" cy="121593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pic>
            <p:nvPicPr>
              <p:cNvPr id="170" name="Picture 1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66" y="6305529"/>
                <a:ext cx="1492747" cy="354338"/>
              </a:xfrm>
              <a:prstGeom prst="rect">
                <a:avLst/>
              </a:prstGeom>
            </p:spPr>
          </p:pic>
          <p:pic>
            <p:nvPicPr>
              <p:cNvPr id="171" name="Picture 1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8110" y="6288669"/>
                <a:ext cx="1176103" cy="361878"/>
              </a:xfrm>
              <a:prstGeom prst="rect">
                <a:avLst/>
              </a:prstGeom>
            </p:spPr>
          </p:pic>
          <p:pic>
            <p:nvPicPr>
              <p:cNvPr id="172" name="Picture 17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3510" y="6254743"/>
                <a:ext cx="1357043" cy="429730"/>
              </a:xfrm>
              <a:prstGeom prst="rect">
                <a:avLst/>
              </a:prstGeom>
            </p:spPr>
          </p:pic>
          <p:pic>
            <p:nvPicPr>
              <p:cNvPr id="173" name="Picture 1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9851" y="6307517"/>
                <a:ext cx="1583214" cy="324182"/>
              </a:xfrm>
              <a:prstGeom prst="rect">
                <a:avLst/>
              </a:prstGeom>
            </p:spPr>
          </p:pic>
          <p:pic>
            <p:nvPicPr>
              <p:cNvPr id="174" name="Picture 17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959" y="5905028"/>
                <a:ext cx="1129163" cy="1089498"/>
              </a:xfrm>
              <a:prstGeom prst="rect">
                <a:avLst/>
              </a:prstGeom>
            </p:spPr>
          </p:pic>
          <p:cxnSp>
            <p:nvCxnSpPr>
              <p:cNvPr id="20" name="Straight Connector 19"/>
              <p:cNvCxnSpPr/>
              <p:nvPr/>
            </p:nvCxnSpPr>
            <p:spPr>
              <a:xfrm>
                <a:off x="4164502" y="5905028"/>
                <a:ext cx="10160" cy="963132"/>
              </a:xfrm>
              <a:prstGeom prst="line">
                <a:avLst/>
              </a:prstGeom>
              <a:ln>
                <a:solidFill>
                  <a:schemeClr val="bg1">
                    <a:lumMod val="20000"/>
                    <a:lumOff val="80000"/>
                    <a:alpha val="50000"/>
                  </a:schemeClr>
                </a:solidFill>
                <a:headEnd type="none"/>
                <a:tailEnd type="none"/>
              </a:ln>
            </p:spPr>
            <p:style>
              <a:lnRef idx="3">
                <a:schemeClr val="dk1"/>
              </a:lnRef>
              <a:fillRef idx="0">
                <a:schemeClr val="dk1"/>
              </a:fillRef>
              <a:effectRef idx="2">
                <a:schemeClr val="dk1"/>
              </a:effectRef>
              <a:fontRef idx="minor">
                <a:schemeClr val="tx1"/>
              </a:fontRef>
            </p:style>
          </p:cxnSp>
        </p:grpSp>
        <p:pic>
          <p:nvPicPr>
            <p:cNvPr id="159" name="Picture 1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25900" y="6210129"/>
              <a:ext cx="1484400" cy="421570"/>
            </a:xfrm>
            <a:prstGeom prst="rect">
              <a:avLst/>
            </a:prstGeom>
          </p:spPr>
        </p:pic>
      </p:grpSp>
    </p:spTree>
    <p:extLst>
      <p:ext uri="{BB962C8B-B14F-4D97-AF65-F5344CB8AC3E}">
        <p14:creationId xmlns:p14="http://schemas.microsoft.com/office/powerpoint/2010/main" val="127791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499"/>
                                          </p:stCondLst>
                                        </p:cTn>
                                        <p:tgtEl>
                                          <p:spTgt spid="326"/>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500" fill="hold"/>
                                        <p:tgtEl>
                                          <p:spTgt spid="326"/>
                                        </p:tgtEl>
                                      </p:cBhvr>
                                      <p:by x="0" y="0"/>
                                    </p:animScale>
                                  </p:childTnLst>
                                </p:cTn>
                              </p:par>
                              <p:par>
                                <p:cTn id="13" presetID="2" presetClass="entr" presetSubtype="2"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145205" y="687157"/>
            <a:ext cx="3402713" cy="199441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3" name="TextBox 2"/>
          <p:cNvSpPr txBox="1"/>
          <p:nvPr/>
        </p:nvSpPr>
        <p:spPr>
          <a:xfrm>
            <a:off x="3547918" y="687157"/>
            <a:ext cx="8219193" cy="1994411"/>
          </a:xfrm>
          <a:prstGeom prst="rect">
            <a:avLst/>
          </a:prstGeom>
          <a:solidFill>
            <a:srgbClr val="0070C0"/>
          </a:solidFill>
        </p:spPr>
        <p:txBody>
          <a:bodyPr wrap="square" lIns="179285" tIns="143428" rIns="179285" bIns="143428" rtlCol="0">
            <a:spAutoFit/>
          </a:bodyPr>
          <a:lstStyle/>
          <a:p>
            <a:pPr defTabSz="896386">
              <a:lnSpc>
                <a:spcPct val="90000"/>
              </a:lnSpc>
              <a:spcAft>
                <a:spcPts val="588"/>
              </a:spcAft>
              <a:defRPr/>
            </a:pPr>
            <a:r>
              <a:rPr lang="en-US" sz="2353" kern="0">
                <a:solidFill>
                  <a:srgbClr val="FFFFFF"/>
                </a:solidFill>
                <a:latin typeface="Segoe UI"/>
              </a:rPr>
              <a:t>“We can create a one-to-one relationships with fans around the planet with the Microsoft solution, connecting this huge community of people and making the experience of being a supporter of Real Madrid much better.” </a:t>
            </a:r>
          </a:p>
          <a:p>
            <a:pPr defTabSz="896386">
              <a:lnSpc>
                <a:spcPct val="90000"/>
              </a:lnSpc>
              <a:spcAft>
                <a:spcPts val="588"/>
              </a:spcAft>
              <a:defRPr/>
            </a:pPr>
            <a:r>
              <a:rPr lang="en-US" sz="2353" i="1" kern="0">
                <a:solidFill>
                  <a:srgbClr val="FFFFFF"/>
                </a:solidFill>
                <a:latin typeface="Segoe UI"/>
              </a:rPr>
              <a:t>José </a:t>
            </a:r>
            <a:r>
              <a:rPr lang="en-US" sz="2353" i="1" kern="0" err="1">
                <a:solidFill>
                  <a:srgbClr val="FFFFFF"/>
                </a:solidFill>
                <a:latin typeface="Segoe UI"/>
              </a:rPr>
              <a:t>Ángel</a:t>
            </a:r>
            <a:r>
              <a:rPr lang="en-US" sz="2353" i="1" kern="0">
                <a:solidFill>
                  <a:srgbClr val="FFFFFF"/>
                </a:solidFill>
                <a:latin typeface="Segoe UI"/>
              </a:rPr>
              <a:t> Sánchez – CEO Real Madrid</a:t>
            </a:r>
            <a:endParaRPr lang="en-US" sz="2353" kern="0">
              <a:solidFill>
                <a:srgbClr val="FFFFFF"/>
              </a:solidFill>
              <a:latin typeface="Segoe UI"/>
            </a:endParaRPr>
          </a:p>
        </p:txBody>
      </p:sp>
      <p:pic>
        <p:nvPicPr>
          <p:cNvPr id="158" name="Picture 157"/>
          <p:cNvPicPr/>
          <p:nvPr/>
        </p:nvPicPr>
        <p:blipFill>
          <a:blip r:embed="rId3"/>
          <a:stretch>
            <a:fillRect/>
          </a:stretch>
        </p:blipFill>
        <p:spPr>
          <a:xfrm>
            <a:off x="639402" y="1244006"/>
            <a:ext cx="2171011" cy="862115"/>
          </a:xfrm>
          <a:prstGeom prst="rect">
            <a:avLst/>
          </a:prstGeom>
        </p:spPr>
      </p:pic>
      <p:sp>
        <p:nvSpPr>
          <p:cNvPr id="9" name="TextBox 8"/>
          <p:cNvSpPr txBox="1"/>
          <p:nvPr/>
        </p:nvSpPr>
        <p:spPr>
          <a:xfrm>
            <a:off x="145205" y="3336700"/>
            <a:ext cx="3225071" cy="2249872"/>
          </a:xfrm>
          <a:prstGeom prst="rect">
            <a:avLst/>
          </a:prstGeom>
          <a:noFill/>
        </p:spPr>
        <p:txBody>
          <a:bodyPr wrap="square" lIns="179285" tIns="143428" rIns="179285" bIns="143428" rtlCol="0">
            <a:spAutoFit/>
          </a:bodyPr>
          <a:lstStyle/>
          <a:p>
            <a:pPr defTabSz="896386">
              <a:lnSpc>
                <a:spcPct val="90000"/>
              </a:lnSpc>
              <a:spcAft>
                <a:spcPts val="980"/>
              </a:spcAft>
              <a:defRPr/>
            </a:pPr>
            <a:r>
              <a:rPr lang="en-US" sz="2353" kern="0">
                <a:gradFill>
                  <a:gsLst>
                    <a:gs pos="2917">
                      <a:srgbClr val="FFFFFF"/>
                    </a:gs>
                    <a:gs pos="30000">
                      <a:srgbClr val="FFFFFF"/>
                    </a:gs>
                  </a:gsLst>
                  <a:lin ang="5400000" scaled="0"/>
                </a:gradFill>
                <a:latin typeface="Segoe UI"/>
              </a:rPr>
              <a:t>Challenge</a:t>
            </a:r>
          </a:p>
          <a:p>
            <a:pPr defTabSz="896386">
              <a:lnSpc>
                <a:spcPct val="90000"/>
              </a:lnSpc>
              <a:spcAft>
                <a:spcPts val="588"/>
              </a:spcAft>
              <a:defRPr/>
            </a:pPr>
            <a:r>
              <a:rPr lang="en-US" sz="1961" kern="0">
                <a:gradFill>
                  <a:gsLst>
                    <a:gs pos="2917">
                      <a:srgbClr val="FFFFFF"/>
                    </a:gs>
                    <a:gs pos="30000">
                      <a:srgbClr val="FFFFFF"/>
                    </a:gs>
                  </a:gsLst>
                  <a:lin ang="5400000" scaled="0"/>
                </a:gradFill>
                <a:latin typeface="Segoe UI"/>
              </a:rPr>
              <a:t>Ability to directly engage with Real Madrid’s 450 million global supporters</a:t>
            </a:r>
          </a:p>
          <a:p>
            <a:pPr defTabSz="896386">
              <a:lnSpc>
                <a:spcPct val="90000"/>
              </a:lnSpc>
              <a:spcAft>
                <a:spcPts val="588"/>
              </a:spcAft>
              <a:defRPr/>
            </a:pPr>
            <a:endParaRPr lang="en-US" sz="1961" kern="0">
              <a:gradFill>
                <a:gsLst>
                  <a:gs pos="2917">
                    <a:srgbClr val="FFFFFF"/>
                  </a:gs>
                  <a:gs pos="30000">
                    <a:srgbClr val="FFFFFF"/>
                  </a:gs>
                </a:gsLst>
                <a:lin ang="5400000" scaled="0"/>
              </a:gradFill>
              <a:latin typeface="Segoe UI"/>
            </a:endParaRPr>
          </a:p>
          <a:p>
            <a:pPr defTabSz="896386">
              <a:lnSpc>
                <a:spcPct val="90000"/>
              </a:lnSpc>
              <a:spcAft>
                <a:spcPts val="588"/>
              </a:spcAft>
              <a:defRPr/>
            </a:pPr>
            <a:endParaRPr lang="en-US" sz="1961" kern="0">
              <a:gradFill>
                <a:gsLst>
                  <a:gs pos="2917">
                    <a:srgbClr val="FFFFFF"/>
                  </a:gs>
                  <a:gs pos="30000">
                    <a:srgbClr val="FFFFFF"/>
                  </a:gs>
                </a:gsLst>
                <a:lin ang="5400000" scaled="0"/>
              </a:gradFill>
              <a:latin typeface="Segoe UI"/>
            </a:endParaRPr>
          </a:p>
        </p:txBody>
      </p:sp>
      <p:sp>
        <p:nvSpPr>
          <p:cNvPr id="160" name="TextBox 159"/>
          <p:cNvSpPr txBox="1"/>
          <p:nvPr/>
        </p:nvSpPr>
        <p:spPr>
          <a:xfrm>
            <a:off x="3960444" y="3333167"/>
            <a:ext cx="5252811" cy="3713246"/>
          </a:xfrm>
          <a:prstGeom prst="rect">
            <a:avLst/>
          </a:prstGeom>
          <a:noFill/>
        </p:spPr>
        <p:txBody>
          <a:bodyPr wrap="square" lIns="179285" tIns="143428" rIns="179285" bIns="143428" rtlCol="0">
            <a:spAutoFit/>
          </a:bodyPr>
          <a:lstStyle/>
          <a:p>
            <a:pPr defTabSz="896386">
              <a:lnSpc>
                <a:spcPct val="90000"/>
              </a:lnSpc>
              <a:spcAft>
                <a:spcPts val="980"/>
              </a:spcAft>
              <a:defRPr/>
            </a:pPr>
            <a:r>
              <a:rPr lang="en-US" sz="2353" kern="0">
                <a:gradFill>
                  <a:gsLst>
                    <a:gs pos="2917">
                      <a:srgbClr val="FFFFFF"/>
                    </a:gs>
                    <a:gs pos="30000">
                      <a:srgbClr val="FFFFFF"/>
                    </a:gs>
                  </a:gsLst>
                  <a:lin ang="5400000" scaled="0"/>
                </a:gradFill>
                <a:latin typeface="Segoe UI"/>
              </a:rPr>
              <a:t>Benefits</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Collect and analyze fan data</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Social media engagement</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Scalability</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Rich media services</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Identity &amp; registration mgmt.</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Create near-real-time marketing campaigns</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Integrated tools and DevOps</a:t>
            </a:r>
          </a:p>
          <a:p>
            <a:pPr defTabSz="896386">
              <a:lnSpc>
                <a:spcPct val="90000"/>
              </a:lnSpc>
              <a:spcAft>
                <a:spcPts val="588"/>
              </a:spcAft>
              <a:defRPr/>
            </a:pPr>
            <a:endParaRPr lang="en-US" sz="1961" kern="0">
              <a:gradFill>
                <a:gsLst>
                  <a:gs pos="2917">
                    <a:srgbClr val="FFFFFF"/>
                  </a:gs>
                  <a:gs pos="30000">
                    <a:srgbClr val="FFFFFF"/>
                  </a:gs>
                </a:gsLst>
                <a:lin ang="5400000" scaled="0"/>
              </a:gradFill>
              <a:latin typeface="Segoe UI"/>
            </a:endParaRPr>
          </a:p>
        </p:txBody>
      </p:sp>
      <p:pic>
        <p:nvPicPr>
          <p:cNvPr id="162" name="Picture 161"/>
          <p:cNvPicPr>
            <a:picLocks noChangeAspect="1"/>
          </p:cNvPicPr>
          <p:nvPr/>
        </p:nvPicPr>
        <p:blipFill>
          <a:blip r:embed="rId4"/>
          <a:stretch>
            <a:fillRect/>
          </a:stretch>
        </p:blipFill>
        <p:spPr>
          <a:xfrm>
            <a:off x="9527533" y="3786820"/>
            <a:ext cx="2239578" cy="2241674"/>
          </a:xfrm>
          <a:prstGeom prst="rect">
            <a:avLst/>
          </a:prstGeom>
        </p:spPr>
      </p:pic>
    </p:spTree>
    <p:extLst>
      <p:ext uri="{BB962C8B-B14F-4D97-AF65-F5344CB8AC3E}">
        <p14:creationId xmlns:p14="http://schemas.microsoft.com/office/powerpoint/2010/main" val="67098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60"/>
                                        </p:tgtEl>
                                        <p:attrNameLst>
                                          <p:attrName>style.visibility</p:attrName>
                                        </p:attrNameLst>
                                      </p:cBhvr>
                                      <p:to>
                                        <p:strVal val="visible"/>
                                      </p:to>
                                    </p:set>
                                    <p:animEffect transition="in" filter="fade">
                                      <p:cBhvr>
                                        <p:cTn id="16" dur="500"/>
                                        <p:tgtEl>
                                          <p:spTgt spid="160"/>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162"/>
                                        </p:tgtEl>
                                        <p:attrNameLst>
                                          <p:attrName>style.visibility</p:attrName>
                                        </p:attrNameLst>
                                      </p:cBhvr>
                                      <p:to>
                                        <p:strVal val="visible"/>
                                      </p:to>
                                    </p:set>
                                    <p:animEffect transition="in" filter="fade">
                                      <p:cBhvr>
                                        <p:cTn id="20"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16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3083550" y="1208055"/>
            <a:ext cx="9108451" cy="1522906"/>
          </a:xfrm>
          <a:prstGeom prst="rect">
            <a:avLst/>
          </a:prstGeom>
          <a:solidFill>
            <a:srgbClr val="005AA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179285" bIns="45720" numCol="1" rtlCol="0" anchor="ctr" anchorCtr="0" compatLnSpc="1">
            <a:prstTxWarp prst="textNoShape">
              <a:avLst/>
            </a:prstTxWarp>
          </a:bodyPr>
          <a:lstStyle/>
          <a:p>
            <a:pPr marL="336145" indent="-336145" defTabSz="896386">
              <a:lnSpc>
                <a:spcPct val="90000"/>
              </a:lnSpc>
              <a:spcAft>
                <a:spcPts val="588"/>
              </a:spcAft>
              <a:buFont typeface="Wingdings" panose="05000000000000000000" pitchFamily="2" charset="2"/>
              <a:buChar char="ü"/>
              <a:defRPr/>
            </a:pPr>
            <a:r>
              <a:rPr lang="en-US" sz="2255" kern="0">
                <a:gradFill>
                  <a:gsLst>
                    <a:gs pos="2917">
                      <a:srgbClr val="FFFFFF"/>
                    </a:gs>
                    <a:gs pos="30000">
                      <a:srgbClr val="FFFFFF"/>
                    </a:gs>
                  </a:gsLst>
                  <a:lin ang="5400000" scaled="0"/>
                </a:gradFill>
                <a:latin typeface="Segoe UI"/>
              </a:rPr>
              <a:t>Smartphone adoption is 10X faster than the PC boom of the 80s</a:t>
            </a:r>
          </a:p>
          <a:p>
            <a:pPr marL="336145" indent="-336145" defTabSz="914367">
              <a:lnSpc>
                <a:spcPct val="90000"/>
              </a:lnSpc>
              <a:spcAft>
                <a:spcPts val="588"/>
              </a:spcAft>
              <a:buFont typeface="Wingdings" panose="05000000000000000000" pitchFamily="2" charset="2"/>
              <a:buChar char="ü"/>
            </a:pPr>
            <a:r>
              <a:rPr lang="en-US" sz="2353">
                <a:gradFill>
                  <a:gsLst>
                    <a:gs pos="2917">
                      <a:srgbClr val="FFFFFF"/>
                    </a:gs>
                    <a:gs pos="30000">
                      <a:srgbClr val="FFFFFF"/>
                    </a:gs>
                  </a:gsLst>
                  <a:lin ang="5400000" scaled="0"/>
                </a:gradFill>
                <a:latin typeface="Segoe UI"/>
              </a:rPr>
              <a:t>Demand for mobile app development services will grow at least 5x faster than internal IT capacity</a:t>
            </a:r>
          </a:p>
        </p:txBody>
      </p:sp>
      <p:sp>
        <p:nvSpPr>
          <p:cNvPr id="28" name="Title 8"/>
          <p:cNvSpPr>
            <a:spLocks noGrp="1"/>
          </p:cNvSpPr>
          <p:nvPr>
            <p:ph type="title"/>
          </p:nvPr>
        </p:nvSpPr>
        <p:spPr/>
        <p:txBody>
          <a:bodyPr/>
          <a:lstStyle/>
          <a:p>
            <a:r>
              <a:rPr lang="en-US"/>
              <a:t>Mobile apps</a:t>
            </a:r>
          </a:p>
        </p:txBody>
      </p:sp>
      <p:grpSp>
        <p:nvGrpSpPr>
          <p:cNvPr id="4" name="Group 3"/>
          <p:cNvGrpSpPr/>
          <p:nvPr/>
        </p:nvGrpSpPr>
        <p:grpSpPr>
          <a:xfrm>
            <a:off x="3083550" y="2771013"/>
            <a:ext cx="9079051" cy="3686465"/>
            <a:chOff x="3145381" y="2826081"/>
            <a:chExt cx="9261105" cy="3760386"/>
          </a:xfrm>
        </p:grpSpPr>
        <p:sp>
          <p:nvSpPr>
            <p:cNvPr id="164" name="Rectangle 163"/>
            <p:cNvSpPr/>
            <p:nvPr/>
          </p:nvSpPr>
          <p:spPr bwMode="auto">
            <a:xfrm>
              <a:off x="6250199" y="2826081"/>
              <a:ext cx="3051469" cy="1025939"/>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179285" bIns="45720" numCol="1" rtlCol="0" anchor="ctr" anchorCtr="0" compatLnSpc="1">
              <a:prstTxWarp prst="textNoShape">
                <a:avLst/>
              </a:prstTxWarp>
            </a:bodyPr>
            <a:lstStyle/>
            <a:p>
              <a:pPr algn="ctr" defTabSz="896386">
                <a:lnSpc>
                  <a:spcPct val="90000"/>
                </a:lnSpc>
                <a:spcAft>
                  <a:spcPts val="588"/>
                </a:spcAft>
                <a:defRPr/>
              </a:pPr>
              <a:r>
                <a:rPr lang="en-US" sz="1765" kern="0">
                  <a:gradFill>
                    <a:gsLst>
                      <a:gs pos="2917">
                        <a:srgbClr val="FFFFFF"/>
                      </a:gs>
                      <a:gs pos="30000">
                        <a:srgbClr val="FFFFFF"/>
                      </a:gs>
                    </a:gsLst>
                    <a:lin ang="5400000" scaled="0"/>
                  </a:gradFill>
                  <a:latin typeface="Segoe UI"/>
                </a:rPr>
                <a:t>Create cross-platform mobile apps</a:t>
              </a:r>
            </a:p>
          </p:txBody>
        </p:sp>
        <p:sp>
          <p:nvSpPr>
            <p:cNvPr id="165" name="Rectangle 164"/>
            <p:cNvSpPr/>
            <p:nvPr/>
          </p:nvSpPr>
          <p:spPr bwMode="auto">
            <a:xfrm>
              <a:off x="9355017" y="2826081"/>
              <a:ext cx="3051469" cy="1025939"/>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179285" bIns="45720" numCol="1" rtlCol="0" anchor="ctr" anchorCtr="0" compatLnSpc="1">
              <a:prstTxWarp prst="textNoShape">
                <a:avLst/>
              </a:prstTxWarp>
            </a:bodyPr>
            <a:lstStyle/>
            <a:p>
              <a:pPr algn="ctr" defTabSz="896386">
                <a:lnSpc>
                  <a:spcPct val="90000"/>
                </a:lnSpc>
                <a:spcAft>
                  <a:spcPts val="588"/>
                </a:spcAft>
                <a:defRPr/>
              </a:pPr>
              <a:r>
                <a:rPr lang="en-US" sz="1765" kern="0">
                  <a:gradFill>
                    <a:gsLst>
                      <a:gs pos="2917">
                        <a:srgbClr val="FFFFFF"/>
                      </a:gs>
                      <a:gs pos="30000">
                        <a:srgbClr val="FFFFFF"/>
                      </a:gs>
                    </a:gsLst>
                    <a:lin ang="5400000" scaled="0"/>
                  </a:gradFill>
                  <a:latin typeface="Segoe UI"/>
                </a:rPr>
                <a:t>DevOps to build mobile apps</a:t>
              </a:r>
            </a:p>
          </p:txBody>
        </p:sp>
        <p:sp>
          <p:nvSpPr>
            <p:cNvPr id="8" name="Rectangle 7"/>
            <p:cNvSpPr/>
            <p:nvPr/>
          </p:nvSpPr>
          <p:spPr bwMode="auto">
            <a:xfrm>
              <a:off x="3145381" y="2826081"/>
              <a:ext cx="3051469" cy="1025939"/>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179285" bIns="45720" numCol="1" rtlCol="0" anchor="ctr" anchorCtr="0" compatLnSpc="1">
              <a:prstTxWarp prst="textNoShape">
                <a:avLst/>
              </a:prstTxWarp>
            </a:bodyPr>
            <a:lstStyle/>
            <a:p>
              <a:pPr algn="ctr" defTabSz="896386">
                <a:lnSpc>
                  <a:spcPct val="90000"/>
                </a:lnSpc>
                <a:spcAft>
                  <a:spcPts val="588"/>
                </a:spcAft>
                <a:defRPr/>
              </a:pPr>
              <a:r>
                <a:rPr lang="en-US" sz="1765" kern="0">
                  <a:gradFill>
                    <a:gsLst>
                      <a:gs pos="2917">
                        <a:srgbClr val="FFFFFF"/>
                      </a:gs>
                      <a:gs pos="30000">
                        <a:srgbClr val="FFFFFF"/>
                      </a:gs>
                    </a:gsLst>
                    <a:lin ang="5400000" scaled="0"/>
                  </a:gradFill>
                  <a:latin typeface="Segoe UI"/>
                </a:rPr>
                <a:t>Build powerful mobile back ends</a:t>
              </a:r>
            </a:p>
          </p:txBody>
        </p:sp>
        <p:sp>
          <p:nvSpPr>
            <p:cNvPr id="153" name="Content Placeholder 2"/>
            <p:cNvSpPr txBox="1">
              <a:spLocks/>
            </p:cNvSpPr>
            <p:nvPr/>
          </p:nvSpPr>
          <p:spPr>
            <a:xfrm>
              <a:off x="3185112" y="3905962"/>
              <a:ext cx="3021274" cy="2680505"/>
            </a:xfrm>
            <a:prstGeom prst="rect">
              <a:avLst/>
            </a:prstGeom>
          </p:spPr>
          <p:txBody>
            <a:bodyPr vert="horz" lIns="89642" tIns="44821" rIns="89642" bIns="44821"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spcBef>
                  <a:spcPts val="1567"/>
                </a:spcBef>
                <a:defRPr/>
              </a:pPr>
              <a:r>
                <a:rPr lang="en-US" sz="1568">
                  <a:solidFill>
                    <a:srgbClr val="FFFFFF"/>
                  </a:solidFill>
                  <a:latin typeface="Segoe UI"/>
                </a:rPr>
                <a:t>Offline data sync</a:t>
              </a:r>
            </a:p>
            <a:p>
              <a:pPr defTabSz="914192">
                <a:spcBef>
                  <a:spcPts val="1567"/>
                </a:spcBef>
                <a:defRPr/>
              </a:pPr>
              <a:r>
                <a:rPr lang="en-US" sz="1568">
                  <a:solidFill>
                    <a:srgbClr val="FFFFFF"/>
                  </a:solidFill>
                  <a:latin typeface="Segoe UI"/>
                </a:rPr>
                <a:t>Push notifications</a:t>
              </a:r>
            </a:p>
            <a:p>
              <a:pPr defTabSz="914192">
                <a:spcBef>
                  <a:spcPts val="1567"/>
                </a:spcBef>
                <a:defRPr/>
              </a:pPr>
              <a:r>
                <a:rPr lang="en-US" sz="1568">
                  <a:solidFill>
                    <a:srgbClr val="FFFFFF"/>
                  </a:solidFill>
                  <a:latin typeface="Segoe UI"/>
                </a:rPr>
                <a:t>Single Sign-on</a:t>
              </a:r>
            </a:p>
          </p:txBody>
        </p:sp>
        <p:sp>
          <p:nvSpPr>
            <p:cNvPr id="166" name="Content Placeholder 2"/>
            <p:cNvSpPr txBox="1">
              <a:spLocks/>
            </p:cNvSpPr>
            <p:nvPr/>
          </p:nvSpPr>
          <p:spPr>
            <a:xfrm>
              <a:off x="6196850" y="3905962"/>
              <a:ext cx="3021274" cy="2680505"/>
            </a:xfrm>
            <a:prstGeom prst="rect">
              <a:avLst/>
            </a:prstGeom>
          </p:spPr>
          <p:txBody>
            <a:bodyPr vert="horz" lIns="89642" tIns="44821" rIns="89642" bIns="44821"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spcBef>
                  <a:spcPts val="1567"/>
                </a:spcBef>
                <a:defRPr/>
              </a:pPr>
              <a:r>
                <a:rPr lang="en-US" sz="1568">
                  <a:solidFill>
                    <a:srgbClr val="FFFFFF"/>
                  </a:solidFill>
                  <a:latin typeface="Segoe UI"/>
                </a:rPr>
                <a:t>Cross-platform development</a:t>
              </a:r>
            </a:p>
            <a:p>
              <a:pPr defTabSz="914192">
                <a:spcBef>
                  <a:spcPts val="1567"/>
                </a:spcBef>
                <a:defRPr/>
              </a:pPr>
              <a:r>
                <a:rPr lang="en-US" sz="1568">
                  <a:solidFill>
                    <a:srgbClr val="FFFFFF"/>
                  </a:solidFill>
                  <a:latin typeface="Segoe UI"/>
                </a:rPr>
                <a:t>Leverage your existing skills</a:t>
              </a:r>
            </a:p>
            <a:p>
              <a:pPr defTabSz="914192">
                <a:spcBef>
                  <a:spcPts val="1567"/>
                </a:spcBef>
                <a:defRPr/>
              </a:pPr>
              <a:r>
                <a:rPr lang="en-US" sz="1568">
                  <a:solidFill>
                    <a:srgbClr val="FFFFFF"/>
                  </a:solidFill>
                  <a:latin typeface="Segoe UI"/>
                </a:rPr>
                <a:t>Target every device</a:t>
              </a:r>
            </a:p>
          </p:txBody>
        </p:sp>
        <p:sp>
          <p:nvSpPr>
            <p:cNvPr id="167" name="Content Placeholder 2"/>
            <p:cNvSpPr txBox="1">
              <a:spLocks/>
            </p:cNvSpPr>
            <p:nvPr/>
          </p:nvSpPr>
          <p:spPr>
            <a:xfrm>
              <a:off x="9370114" y="3870952"/>
              <a:ext cx="3021274" cy="2680505"/>
            </a:xfrm>
            <a:prstGeom prst="rect">
              <a:avLst/>
            </a:prstGeom>
          </p:spPr>
          <p:txBody>
            <a:bodyPr vert="horz" lIns="89642" tIns="44821" rIns="89642" bIns="44821"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spcBef>
                  <a:spcPts val="1567"/>
                </a:spcBef>
                <a:defRPr/>
              </a:pPr>
              <a:r>
                <a:rPr lang="en-US" sz="1568">
                  <a:solidFill>
                    <a:srgbClr val="FFFFFF"/>
                  </a:solidFill>
                  <a:latin typeface="Segoe UI"/>
                </a:rPr>
                <a:t>Plan, build, test, deploy, and monitor mobile apps </a:t>
              </a:r>
            </a:p>
            <a:p>
              <a:pPr defTabSz="914192">
                <a:spcBef>
                  <a:spcPts val="1567"/>
                </a:spcBef>
                <a:defRPr/>
              </a:pPr>
              <a:r>
                <a:rPr lang="en-US" sz="1568">
                  <a:solidFill>
                    <a:srgbClr val="FFFFFF"/>
                  </a:solidFill>
                  <a:latin typeface="Segoe UI"/>
                </a:rPr>
                <a:t>Deliver mobile apps quickly</a:t>
              </a:r>
            </a:p>
            <a:p>
              <a:pPr defTabSz="914192">
                <a:spcBef>
                  <a:spcPts val="1567"/>
                </a:spcBef>
                <a:defRPr/>
              </a:pPr>
              <a:r>
                <a:rPr lang="en-US" sz="1568">
                  <a:solidFill>
                    <a:srgbClr val="FFFFFF"/>
                  </a:solidFill>
                  <a:latin typeface="Segoe UI"/>
                </a:rPr>
                <a:t>Connect business data and LOB apps to mobile</a:t>
              </a:r>
            </a:p>
          </p:txBody>
        </p:sp>
      </p:grpSp>
      <p:grpSp>
        <p:nvGrpSpPr>
          <p:cNvPr id="159" name="Group 158"/>
          <p:cNvGrpSpPr>
            <a:grpSpLocks noChangeAspect="1"/>
          </p:cNvGrpSpPr>
          <p:nvPr/>
        </p:nvGrpSpPr>
        <p:grpSpPr>
          <a:xfrm>
            <a:off x="269241" y="2011078"/>
            <a:ext cx="2525639" cy="2525640"/>
            <a:chOff x="484508" y="1618856"/>
            <a:chExt cx="3504722" cy="3504723"/>
          </a:xfrm>
        </p:grpSpPr>
        <p:sp>
          <p:nvSpPr>
            <p:cNvPr id="160" name="Oval 159"/>
            <p:cNvSpPr/>
            <p:nvPr/>
          </p:nvSpPr>
          <p:spPr bwMode="auto">
            <a:xfrm>
              <a:off x="484508" y="1618857"/>
              <a:ext cx="3504722" cy="3504722"/>
            </a:xfrm>
            <a:prstGeom prst="ellipse">
              <a:avLst/>
            </a:prstGeom>
            <a:solidFill>
              <a:schemeClr val="bg2">
                <a:lumMod val="75000"/>
              </a:schemeClr>
            </a:solidFill>
            <a:ln w="222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161" name="Freeform 311"/>
            <p:cNvSpPr>
              <a:spLocks/>
            </p:cNvSpPr>
            <p:nvPr/>
          </p:nvSpPr>
          <p:spPr bwMode="auto">
            <a:xfrm>
              <a:off x="651437" y="3130631"/>
              <a:ext cx="1040541" cy="1515747"/>
            </a:xfrm>
            <a:custGeom>
              <a:avLst/>
              <a:gdLst>
                <a:gd name="connsiteX0" fmla="*/ 69185 w 1040541"/>
                <a:gd name="connsiteY0" fmla="*/ 0 h 1515747"/>
                <a:gd name="connsiteX1" fmla="*/ 971356 w 1040541"/>
                <a:gd name="connsiteY1" fmla="*/ 0 h 1515747"/>
                <a:gd name="connsiteX2" fmla="*/ 1040541 w 1040541"/>
                <a:gd name="connsiteY2" fmla="*/ 69149 h 1515747"/>
                <a:gd name="connsiteX3" fmla="*/ 1040541 w 1040541"/>
                <a:gd name="connsiteY3" fmla="*/ 1449364 h 1515747"/>
                <a:gd name="connsiteX4" fmla="*/ 971356 w 1040541"/>
                <a:gd name="connsiteY4" fmla="*/ 1515747 h 1515747"/>
                <a:gd name="connsiteX5" fmla="*/ 487452 w 1040541"/>
                <a:gd name="connsiteY5" fmla="*/ 1515747 h 1515747"/>
                <a:gd name="connsiteX6" fmla="*/ 385995 w 1040541"/>
                <a:gd name="connsiteY6" fmla="*/ 1515747 h 1515747"/>
                <a:gd name="connsiteX7" fmla="*/ 346326 w 1040541"/>
                <a:gd name="connsiteY7" fmla="*/ 1479694 h 1515747"/>
                <a:gd name="connsiteX8" fmla="*/ 44572 w 1040541"/>
                <a:gd name="connsiteY8" fmla="*/ 1075866 h 1515747"/>
                <a:gd name="connsiteX9" fmla="*/ 0 w 1040541"/>
                <a:gd name="connsiteY9" fmla="*/ 983341 h 1515747"/>
                <a:gd name="connsiteX10" fmla="*/ 0 w 1040541"/>
                <a:gd name="connsiteY10" fmla="*/ 947207 h 1515747"/>
                <a:gd name="connsiteX11" fmla="*/ 0 w 1040541"/>
                <a:gd name="connsiteY11" fmla="*/ 699788 h 1515747"/>
                <a:gd name="connsiteX12" fmla="*/ 0 w 1040541"/>
                <a:gd name="connsiteY12" fmla="*/ 478512 h 1515747"/>
                <a:gd name="connsiteX13" fmla="*/ 0 w 1040541"/>
                <a:gd name="connsiteY13" fmla="*/ 69149 h 1515747"/>
                <a:gd name="connsiteX14" fmla="*/ 69185 w 1040541"/>
                <a:gd name="connsiteY14" fmla="*/ 0 h 151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541" h="1515747">
                  <a:moveTo>
                    <a:pt x="69185" y="0"/>
                  </a:moveTo>
                  <a:cubicBezTo>
                    <a:pt x="69185" y="0"/>
                    <a:pt x="69185" y="0"/>
                    <a:pt x="971356" y="0"/>
                  </a:cubicBezTo>
                  <a:cubicBezTo>
                    <a:pt x="1010100" y="0"/>
                    <a:pt x="1040541" y="30426"/>
                    <a:pt x="1040541" y="69149"/>
                  </a:cubicBezTo>
                  <a:cubicBezTo>
                    <a:pt x="1040541" y="69149"/>
                    <a:pt x="1040541" y="69149"/>
                    <a:pt x="1040541" y="1449364"/>
                  </a:cubicBezTo>
                  <a:cubicBezTo>
                    <a:pt x="1040541" y="1485322"/>
                    <a:pt x="1010100" y="1515747"/>
                    <a:pt x="971356" y="1515747"/>
                  </a:cubicBezTo>
                  <a:cubicBezTo>
                    <a:pt x="971356" y="1515747"/>
                    <a:pt x="971356" y="1515747"/>
                    <a:pt x="487452" y="1515747"/>
                  </a:cubicBezTo>
                  <a:lnTo>
                    <a:pt x="385995" y="1515747"/>
                  </a:lnTo>
                  <a:lnTo>
                    <a:pt x="346326" y="1479694"/>
                  </a:lnTo>
                  <a:cubicBezTo>
                    <a:pt x="227408" y="1360775"/>
                    <a:pt x="125502" y="1224845"/>
                    <a:pt x="44572" y="1075866"/>
                  </a:cubicBezTo>
                  <a:lnTo>
                    <a:pt x="0" y="983341"/>
                  </a:lnTo>
                  <a:lnTo>
                    <a:pt x="0" y="947207"/>
                  </a:lnTo>
                  <a:cubicBezTo>
                    <a:pt x="0" y="875470"/>
                    <a:pt x="0" y="793485"/>
                    <a:pt x="0" y="699788"/>
                  </a:cubicBezTo>
                  <a:lnTo>
                    <a:pt x="0" y="478512"/>
                  </a:lnTo>
                  <a:cubicBezTo>
                    <a:pt x="0" y="478512"/>
                    <a:pt x="0" y="478512"/>
                    <a:pt x="0" y="69149"/>
                  </a:cubicBezTo>
                  <a:cubicBezTo>
                    <a:pt x="0" y="30426"/>
                    <a:pt x="30441" y="0"/>
                    <a:pt x="69185"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sp>
          <p:nvSpPr>
            <p:cNvPr id="162" name="Freeform 313"/>
            <p:cNvSpPr>
              <a:spLocks noChangeArrowheads="1"/>
            </p:cNvSpPr>
            <p:nvPr/>
          </p:nvSpPr>
          <p:spPr bwMode="auto">
            <a:xfrm>
              <a:off x="750926" y="3230120"/>
              <a:ext cx="841562" cy="1319110"/>
            </a:xfrm>
            <a:custGeom>
              <a:avLst/>
              <a:gdLst>
                <a:gd name="connsiteX0" fmla="*/ 0 w 841562"/>
                <a:gd name="connsiteY0" fmla="*/ 0 h 1319110"/>
                <a:gd name="connsiteX1" fmla="*/ 841562 w 841562"/>
                <a:gd name="connsiteY1" fmla="*/ 0 h 1319110"/>
                <a:gd name="connsiteX2" fmla="*/ 841562 w 841562"/>
                <a:gd name="connsiteY2" fmla="*/ 1319110 h 1319110"/>
                <a:gd name="connsiteX3" fmla="*/ 191311 w 841562"/>
                <a:gd name="connsiteY3" fmla="*/ 1319110 h 1319110"/>
                <a:gd name="connsiteX4" fmla="*/ 133736 w 841562"/>
                <a:gd name="connsiteY4" fmla="*/ 1255762 h 1319110"/>
                <a:gd name="connsiteX5" fmla="*/ 32858 w 841562"/>
                <a:gd name="connsiteY5" fmla="*/ 1120860 h 1319110"/>
                <a:gd name="connsiteX6" fmla="*/ 0 w 841562"/>
                <a:gd name="connsiteY6" fmla="*/ 1066774 h 131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1562" h="1319110">
                  <a:moveTo>
                    <a:pt x="0" y="0"/>
                  </a:moveTo>
                  <a:lnTo>
                    <a:pt x="841562" y="0"/>
                  </a:lnTo>
                  <a:lnTo>
                    <a:pt x="841562" y="1319110"/>
                  </a:lnTo>
                  <a:lnTo>
                    <a:pt x="191311" y="1319110"/>
                  </a:lnTo>
                  <a:lnTo>
                    <a:pt x="133736" y="1255762"/>
                  </a:lnTo>
                  <a:cubicBezTo>
                    <a:pt x="98024" y="1212489"/>
                    <a:pt x="64349" y="1167473"/>
                    <a:pt x="32858" y="1120860"/>
                  </a:cubicBezTo>
                  <a:lnTo>
                    <a:pt x="0" y="1066774"/>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grpSp>
          <p:nvGrpSpPr>
            <p:cNvPr id="163" name="Group 162"/>
            <p:cNvGrpSpPr/>
            <p:nvPr/>
          </p:nvGrpSpPr>
          <p:grpSpPr>
            <a:xfrm>
              <a:off x="1751150" y="3488302"/>
              <a:ext cx="658023" cy="1126894"/>
              <a:chOff x="1703525" y="3488302"/>
              <a:chExt cx="658023" cy="1126894"/>
            </a:xfrm>
          </p:grpSpPr>
          <p:sp>
            <p:nvSpPr>
              <p:cNvPr id="193" name="Freeform 161"/>
              <p:cNvSpPr>
                <a:spLocks/>
              </p:cNvSpPr>
              <p:nvPr/>
            </p:nvSpPr>
            <p:spPr bwMode="auto">
              <a:xfrm>
                <a:off x="1703525" y="3488302"/>
                <a:ext cx="658023" cy="1126894"/>
              </a:xfrm>
              <a:custGeom>
                <a:avLst/>
                <a:gdLst>
                  <a:gd name="T0" fmla="*/ 243 w 243"/>
                  <a:gd name="T1" fmla="*/ 400 h 416"/>
                  <a:gd name="T2" fmla="*/ 227 w 243"/>
                  <a:gd name="T3" fmla="*/ 416 h 416"/>
                  <a:gd name="T4" fmla="*/ 15 w 243"/>
                  <a:gd name="T5" fmla="*/ 416 h 416"/>
                  <a:gd name="T6" fmla="*/ 0 w 243"/>
                  <a:gd name="T7" fmla="*/ 400 h 416"/>
                  <a:gd name="T8" fmla="*/ 0 w 243"/>
                  <a:gd name="T9" fmla="*/ 15 h 416"/>
                  <a:gd name="T10" fmla="*/ 15 w 243"/>
                  <a:gd name="T11" fmla="*/ 0 h 416"/>
                  <a:gd name="T12" fmla="*/ 227 w 243"/>
                  <a:gd name="T13" fmla="*/ 0 h 416"/>
                  <a:gd name="T14" fmla="*/ 243 w 243"/>
                  <a:gd name="T15" fmla="*/ 15 h 416"/>
                  <a:gd name="T16" fmla="*/ 243 w 243"/>
                  <a:gd name="T17" fmla="*/ 40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6">
                    <a:moveTo>
                      <a:pt x="243" y="400"/>
                    </a:moveTo>
                    <a:cubicBezTo>
                      <a:pt x="243" y="409"/>
                      <a:pt x="236" y="416"/>
                      <a:pt x="227" y="416"/>
                    </a:cubicBezTo>
                    <a:cubicBezTo>
                      <a:pt x="15" y="416"/>
                      <a:pt x="15" y="416"/>
                      <a:pt x="15" y="416"/>
                    </a:cubicBezTo>
                    <a:cubicBezTo>
                      <a:pt x="7" y="416"/>
                      <a:pt x="0" y="409"/>
                      <a:pt x="0" y="400"/>
                    </a:cubicBezTo>
                    <a:cubicBezTo>
                      <a:pt x="0" y="15"/>
                      <a:pt x="0" y="15"/>
                      <a:pt x="0" y="15"/>
                    </a:cubicBezTo>
                    <a:cubicBezTo>
                      <a:pt x="0" y="7"/>
                      <a:pt x="7" y="0"/>
                      <a:pt x="15" y="0"/>
                    </a:cubicBezTo>
                    <a:cubicBezTo>
                      <a:pt x="227" y="0"/>
                      <a:pt x="227" y="0"/>
                      <a:pt x="227" y="0"/>
                    </a:cubicBezTo>
                    <a:cubicBezTo>
                      <a:pt x="236" y="0"/>
                      <a:pt x="243" y="7"/>
                      <a:pt x="243" y="15"/>
                    </a:cubicBezTo>
                    <a:lnTo>
                      <a:pt x="243" y="40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4" name="Rectangle 162"/>
              <p:cNvSpPr>
                <a:spLocks noChangeArrowheads="1"/>
              </p:cNvSpPr>
              <p:nvPr/>
            </p:nvSpPr>
            <p:spPr bwMode="auto">
              <a:xfrm>
                <a:off x="1766577" y="3551354"/>
                <a:ext cx="530774" cy="887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168" name="Group 167"/>
            <p:cNvGrpSpPr/>
            <p:nvPr/>
          </p:nvGrpSpPr>
          <p:grpSpPr>
            <a:xfrm>
              <a:off x="1745857" y="2424984"/>
              <a:ext cx="554849" cy="950350"/>
              <a:chOff x="1717282" y="2472609"/>
              <a:chExt cx="554849" cy="950350"/>
            </a:xfrm>
          </p:grpSpPr>
          <p:sp>
            <p:nvSpPr>
              <p:cNvPr id="191" name="Freeform 148"/>
              <p:cNvSpPr>
                <a:spLocks/>
              </p:cNvSpPr>
              <p:nvPr/>
            </p:nvSpPr>
            <p:spPr bwMode="auto">
              <a:xfrm>
                <a:off x="1717282" y="2472609"/>
                <a:ext cx="554849" cy="950350"/>
              </a:xfrm>
              <a:custGeom>
                <a:avLst/>
                <a:gdLst>
                  <a:gd name="T0" fmla="*/ 205 w 205"/>
                  <a:gd name="T1" fmla="*/ 116 h 351"/>
                  <a:gd name="T2" fmla="*/ 205 w 205"/>
                  <a:gd name="T3" fmla="*/ 13 h 351"/>
                  <a:gd name="T4" fmla="*/ 191 w 205"/>
                  <a:gd name="T5" fmla="*/ 0 h 351"/>
                  <a:gd name="T6" fmla="*/ 13 w 205"/>
                  <a:gd name="T7" fmla="*/ 0 h 351"/>
                  <a:gd name="T8" fmla="*/ 0 w 205"/>
                  <a:gd name="T9" fmla="*/ 13 h 351"/>
                  <a:gd name="T10" fmla="*/ 0 w 205"/>
                  <a:gd name="T11" fmla="*/ 338 h 351"/>
                  <a:gd name="T12" fmla="*/ 13 w 205"/>
                  <a:gd name="T13" fmla="*/ 351 h 351"/>
                  <a:gd name="T14" fmla="*/ 191 w 205"/>
                  <a:gd name="T15" fmla="*/ 351 h 351"/>
                  <a:gd name="T16" fmla="*/ 205 w 205"/>
                  <a:gd name="T17" fmla="*/ 338 h 351"/>
                  <a:gd name="T18" fmla="*/ 205 w 205"/>
                  <a:gd name="T19" fmla="*/ 187 h 351"/>
                  <a:gd name="T20" fmla="*/ 205 w 205"/>
                  <a:gd name="T21" fmla="*/ 11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351">
                    <a:moveTo>
                      <a:pt x="205" y="116"/>
                    </a:moveTo>
                    <a:cubicBezTo>
                      <a:pt x="205" y="13"/>
                      <a:pt x="205" y="13"/>
                      <a:pt x="205" y="13"/>
                    </a:cubicBezTo>
                    <a:cubicBezTo>
                      <a:pt x="205" y="6"/>
                      <a:pt x="199" y="0"/>
                      <a:pt x="191" y="0"/>
                    </a:cubicBezTo>
                    <a:cubicBezTo>
                      <a:pt x="13" y="0"/>
                      <a:pt x="13" y="0"/>
                      <a:pt x="13" y="0"/>
                    </a:cubicBezTo>
                    <a:cubicBezTo>
                      <a:pt x="6" y="0"/>
                      <a:pt x="0" y="6"/>
                      <a:pt x="0" y="13"/>
                    </a:cubicBezTo>
                    <a:cubicBezTo>
                      <a:pt x="0" y="338"/>
                      <a:pt x="0" y="338"/>
                      <a:pt x="0" y="338"/>
                    </a:cubicBezTo>
                    <a:cubicBezTo>
                      <a:pt x="0" y="345"/>
                      <a:pt x="6" y="351"/>
                      <a:pt x="13" y="351"/>
                    </a:cubicBezTo>
                    <a:cubicBezTo>
                      <a:pt x="191" y="351"/>
                      <a:pt x="191" y="351"/>
                      <a:pt x="191" y="351"/>
                    </a:cubicBezTo>
                    <a:cubicBezTo>
                      <a:pt x="199" y="351"/>
                      <a:pt x="205" y="345"/>
                      <a:pt x="205" y="338"/>
                    </a:cubicBezTo>
                    <a:cubicBezTo>
                      <a:pt x="205" y="187"/>
                      <a:pt x="205" y="187"/>
                      <a:pt x="205" y="187"/>
                    </a:cubicBezTo>
                    <a:lnTo>
                      <a:pt x="205" y="1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2" name="Rectangle 168"/>
              <p:cNvSpPr>
                <a:spLocks noChangeArrowheads="1"/>
              </p:cNvSpPr>
              <p:nvPr/>
            </p:nvSpPr>
            <p:spPr bwMode="auto">
              <a:xfrm>
                <a:off x="1768870" y="2527636"/>
                <a:ext cx="449381" cy="747440"/>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
          <p:nvSpPr>
            <p:cNvPr id="169" name="Freeform 298"/>
            <p:cNvSpPr>
              <a:spLocks/>
            </p:cNvSpPr>
            <p:nvPr/>
          </p:nvSpPr>
          <p:spPr bwMode="auto">
            <a:xfrm rot="5400000">
              <a:off x="2618436" y="2180281"/>
              <a:ext cx="1019134" cy="1484564"/>
            </a:xfrm>
            <a:custGeom>
              <a:avLst/>
              <a:gdLst>
                <a:gd name="connsiteX0" fmla="*/ 0 w 1019134"/>
                <a:gd name="connsiteY0" fmla="*/ 1419547 h 1484564"/>
                <a:gd name="connsiteX1" fmla="*/ 0 w 1019134"/>
                <a:gd name="connsiteY1" fmla="*/ 685392 h 1484564"/>
                <a:gd name="connsiteX2" fmla="*/ 0 w 1019134"/>
                <a:gd name="connsiteY2" fmla="*/ 468667 h 1484564"/>
                <a:gd name="connsiteX3" fmla="*/ 0 w 1019134"/>
                <a:gd name="connsiteY3" fmla="*/ 200068 h 1484564"/>
                <a:gd name="connsiteX4" fmla="*/ 0 w 1019134"/>
                <a:gd name="connsiteY4" fmla="*/ 167245 h 1484564"/>
                <a:gd name="connsiteX5" fmla="*/ 122943 w 1019134"/>
                <a:gd name="connsiteY5" fmla="*/ 92556 h 1484564"/>
                <a:gd name="connsiteX6" fmla="*/ 276124 w 1019134"/>
                <a:gd name="connsiteY6" fmla="*/ 18764 h 1484564"/>
                <a:gd name="connsiteX7" fmla="*/ 327392 w 1019134"/>
                <a:gd name="connsiteY7" fmla="*/ 0 h 1484564"/>
                <a:gd name="connsiteX8" fmla="*/ 354892 w 1019134"/>
                <a:gd name="connsiteY8" fmla="*/ 0 h 1484564"/>
                <a:gd name="connsiteX9" fmla="*/ 951373 w 1019134"/>
                <a:gd name="connsiteY9" fmla="*/ 0 h 1484564"/>
                <a:gd name="connsiteX10" fmla="*/ 1019134 w 1019134"/>
                <a:gd name="connsiteY10" fmla="*/ 67727 h 1484564"/>
                <a:gd name="connsiteX11" fmla="*/ 1019134 w 1019134"/>
                <a:gd name="connsiteY11" fmla="*/ 1419547 h 1484564"/>
                <a:gd name="connsiteX12" fmla="*/ 951372 w 1019134"/>
                <a:gd name="connsiteY12" fmla="*/ 1484564 h 1484564"/>
                <a:gd name="connsiteX13" fmla="*/ 67761 w 1019134"/>
                <a:gd name="connsiteY13" fmla="*/ 1484564 h 1484564"/>
                <a:gd name="connsiteX14" fmla="*/ 0 w 1019134"/>
                <a:gd name="connsiteY14" fmla="*/ 1419547 h 148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9134" h="1484564">
                  <a:moveTo>
                    <a:pt x="0" y="1419547"/>
                  </a:moveTo>
                  <a:cubicBezTo>
                    <a:pt x="0" y="1419547"/>
                    <a:pt x="0" y="1419547"/>
                    <a:pt x="0" y="685392"/>
                  </a:cubicBezTo>
                  <a:lnTo>
                    <a:pt x="0" y="468667"/>
                  </a:lnTo>
                  <a:cubicBezTo>
                    <a:pt x="0" y="468667"/>
                    <a:pt x="0" y="468667"/>
                    <a:pt x="0" y="200068"/>
                  </a:cubicBezTo>
                  <a:lnTo>
                    <a:pt x="0" y="167245"/>
                  </a:lnTo>
                  <a:lnTo>
                    <a:pt x="122943" y="92556"/>
                  </a:lnTo>
                  <a:cubicBezTo>
                    <a:pt x="172602" y="65579"/>
                    <a:pt x="223712" y="40933"/>
                    <a:pt x="276124" y="18764"/>
                  </a:cubicBezTo>
                  <a:lnTo>
                    <a:pt x="327392" y="0"/>
                  </a:lnTo>
                  <a:lnTo>
                    <a:pt x="354892" y="0"/>
                  </a:lnTo>
                  <a:cubicBezTo>
                    <a:pt x="485406" y="0"/>
                    <a:pt x="675244" y="0"/>
                    <a:pt x="951373" y="0"/>
                  </a:cubicBezTo>
                  <a:cubicBezTo>
                    <a:pt x="989319" y="0"/>
                    <a:pt x="1019134" y="29800"/>
                    <a:pt x="1019134" y="67727"/>
                  </a:cubicBezTo>
                  <a:cubicBezTo>
                    <a:pt x="1019134" y="67727"/>
                    <a:pt x="1019134" y="67727"/>
                    <a:pt x="1019134" y="1419547"/>
                  </a:cubicBezTo>
                  <a:cubicBezTo>
                    <a:pt x="1019134" y="1454765"/>
                    <a:pt x="989319" y="1484564"/>
                    <a:pt x="951372" y="1484564"/>
                  </a:cubicBezTo>
                  <a:cubicBezTo>
                    <a:pt x="951372" y="1484564"/>
                    <a:pt x="951372" y="1484564"/>
                    <a:pt x="67761" y="1484564"/>
                  </a:cubicBezTo>
                  <a:cubicBezTo>
                    <a:pt x="29815" y="1484564"/>
                    <a:pt x="0" y="1454765"/>
                    <a:pt x="0" y="141954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sp>
          <p:nvSpPr>
            <p:cNvPr id="176" name="Rectangle 150"/>
            <p:cNvSpPr>
              <a:spLocks noChangeArrowheads="1"/>
            </p:cNvSpPr>
            <p:nvPr/>
          </p:nvSpPr>
          <p:spPr bwMode="auto">
            <a:xfrm rot="5400000">
              <a:off x="2714733" y="2276577"/>
              <a:ext cx="824249" cy="1291972"/>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77" name="Freeform 301"/>
            <p:cNvSpPr>
              <a:spLocks/>
            </p:cNvSpPr>
            <p:nvPr/>
          </p:nvSpPr>
          <p:spPr bwMode="auto">
            <a:xfrm rot="5400000">
              <a:off x="2430055" y="3551728"/>
              <a:ext cx="1603442" cy="1501810"/>
            </a:xfrm>
            <a:custGeom>
              <a:avLst/>
              <a:gdLst>
                <a:gd name="connsiteX0" fmla="*/ 0 w 1603442"/>
                <a:gd name="connsiteY0" fmla="*/ 1392877 h 1501810"/>
                <a:gd name="connsiteX1" fmla="*/ 0 w 1603442"/>
                <a:gd name="connsiteY1" fmla="*/ 162845 h 1501810"/>
                <a:gd name="connsiteX2" fmla="*/ 0 w 1603442"/>
                <a:gd name="connsiteY2" fmla="*/ 0 h 1501810"/>
                <a:gd name="connsiteX3" fmla="*/ 49475 w 1603442"/>
                <a:gd name="connsiteY3" fmla="*/ 2498 h 1501810"/>
                <a:gd name="connsiteX4" fmla="*/ 1587065 w 1603442"/>
                <a:gd name="connsiteY4" fmla="*/ 1392650 h 1501810"/>
                <a:gd name="connsiteX5" fmla="*/ 1603442 w 1603442"/>
                <a:gd name="connsiteY5" fmla="*/ 1499955 h 1501810"/>
                <a:gd name="connsiteX6" fmla="*/ 1593967 w 1603442"/>
                <a:gd name="connsiteY6" fmla="*/ 1501810 h 1501810"/>
                <a:gd name="connsiteX7" fmla="*/ 113530 w 1603442"/>
                <a:gd name="connsiteY7" fmla="*/ 1501810 h 1501810"/>
                <a:gd name="connsiteX8" fmla="*/ 0 w 1603442"/>
                <a:gd name="connsiteY8" fmla="*/ 1392877 h 1501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3442" h="1501810">
                  <a:moveTo>
                    <a:pt x="0" y="1392877"/>
                  </a:moveTo>
                  <a:cubicBezTo>
                    <a:pt x="0" y="1392877"/>
                    <a:pt x="0" y="1392877"/>
                    <a:pt x="0" y="162845"/>
                  </a:cubicBezTo>
                  <a:lnTo>
                    <a:pt x="0" y="0"/>
                  </a:lnTo>
                  <a:lnTo>
                    <a:pt x="49475" y="2498"/>
                  </a:lnTo>
                  <a:cubicBezTo>
                    <a:pt x="815294" y="80272"/>
                    <a:pt x="1435335" y="651166"/>
                    <a:pt x="1587065" y="1392650"/>
                  </a:cubicBezTo>
                  <a:lnTo>
                    <a:pt x="1603442" y="1499955"/>
                  </a:lnTo>
                  <a:lnTo>
                    <a:pt x="1593967" y="1501810"/>
                  </a:lnTo>
                  <a:cubicBezTo>
                    <a:pt x="1593967" y="1501810"/>
                    <a:pt x="1593967" y="1501810"/>
                    <a:pt x="113530" y="1501810"/>
                  </a:cubicBezTo>
                  <a:cubicBezTo>
                    <a:pt x="49953" y="1501810"/>
                    <a:pt x="0" y="1451883"/>
                    <a:pt x="0" y="139287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sp>
          <p:nvSpPr>
            <p:cNvPr id="178" name="Freeform 303"/>
            <p:cNvSpPr>
              <a:spLocks noChangeArrowheads="1"/>
            </p:cNvSpPr>
            <p:nvPr/>
          </p:nvSpPr>
          <p:spPr bwMode="auto">
            <a:xfrm rot="5400000">
              <a:off x="2611063" y="3693397"/>
              <a:ext cx="1380980" cy="1322528"/>
            </a:xfrm>
            <a:custGeom>
              <a:avLst/>
              <a:gdLst>
                <a:gd name="connsiteX0" fmla="*/ 0 w 1380980"/>
                <a:gd name="connsiteY0" fmla="*/ 1322528 h 1322528"/>
                <a:gd name="connsiteX1" fmla="*/ 0 w 1380980"/>
                <a:gd name="connsiteY1" fmla="*/ 0 h 1322528"/>
                <a:gd name="connsiteX2" fmla="*/ 60209 w 1380980"/>
                <a:gd name="connsiteY2" fmla="*/ 9189 h 1322528"/>
                <a:gd name="connsiteX3" fmla="*/ 1380625 w 1380980"/>
                <a:gd name="connsiteY3" fmla="*/ 1204850 h 1322528"/>
                <a:gd name="connsiteX4" fmla="*/ 1380980 w 1380980"/>
                <a:gd name="connsiteY4" fmla="*/ 1206229 h 1322528"/>
                <a:gd name="connsiteX5" fmla="*/ 1380980 w 1380980"/>
                <a:gd name="connsiteY5" fmla="*/ 1322528 h 132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0980" h="1322528">
                  <a:moveTo>
                    <a:pt x="0" y="1322528"/>
                  </a:moveTo>
                  <a:lnTo>
                    <a:pt x="0" y="0"/>
                  </a:lnTo>
                  <a:lnTo>
                    <a:pt x="60209" y="9189"/>
                  </a:lnTo>
                  <a:cubicBezTo>
                    <a:pt x="687618" y="137575"/>
                    <a:pt x="1192890" y="601262"/>
                    <a:pt x="1380625" y="1204850"/>
                  </a:cubicBezTo>
                  <a:lnTo>
                    <a:pt x="1380980" y="1206229"/>
                  </a:lnTo>
                  <a:lnTo>
                    <a:pt x="1380980" y="1322528"/>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sp>
          <p:nvSpPr>
            <p:cNvPr id="179" name="Freeform 292"/>
            <p:cNvSpPr>
              <a:spLocks/>
            </p:cNvSpPr>
            <p:nvPr/>
          </p:nvSpPr>
          <p:spPr bwMode="auto">
            <a:xfrm rot="16200000" flipH="1">
              <a:off x="426687" y="1807557"/>
              <a:ext cx="1323969" cy="1144342"/>
            </a:xfrm>
            <a:custGeom>
              <a:avLst/>
              <a:gdLst>
                <a:gd name="connsiteX0" fmla="*/ 0 w 1323969"/>
                <a:gd name="connsiteY0" fmla="*/ 1144342 h 1144342"/>
                <a:gd name="connsiteX1" fmla="*/ 201270 w 1323969"/>
                <a:gd name="connsiteY1" fmla="*/ 1144342 h 1144342"/>
                <a:gd name="connsiteX2" fmla="*/ 1228377 w 1323969"/>
                <a:gd name="connsiteY2" fmla="*/ 1144342 h 1144342"/>
                <a:gd name="connsiteX3" fmla="*/ 1323969 w 1323969"/>
                <a:gd name="connsiteY3" fmla="*/ 1052621 h 1144342"/>
                <a:gd name="connsiteX4" fmla="*/ 1323969 w 1323969"/>
                <a:gd name="connsiteY4" fmla="*/ 168474 h 1144342"/>
                <a:gd name="connsiteX5" fmla="*/ 1323969 w 1323969"/>
                <a:gd name="connsiteY5" fmla="*/ 0 h 1144342"/>
                <a:gd name="connsiteX6" fmla="*/ 1300312 w 1323969"/>
                <a:gd name="connsiteY6" fmla="*/ 3610 h 1144342"/>
                <a:gd name="connsiteX7" fmla="*/ 38822 w 1323969"/>
                <a:gd name="connsiteY7" fmla="*/ 1038272 h 114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69" h="1144342">
                  <a:moveTo>
                    <a:pt x="0" y="1144342"/>
                  </a:moveTo>
                  <a:lnTo>
                    <a:pt x="201270" y="1144342"/>
                  </a:lnTo>
                  <a:cubicBezTo>
                    <a:pt x="1228377" y="1144342"/>
                    <a:pt x="1228377" y="1144342"/>
                    <a:pt x="1228377" y="1144342"/>
                  </a:cubicBezTo>
                  <a:cubicBezTo>
                    <a:pt x="1281908" y="1144342"/>
                    <a:pt x="1323969" y="1102303"/>
                    <a:pt x="1323969" y="1052621"/>
                  </a:cubicBezTo>
                  <a:cubicBezTo>
                    <a:pt x="1323969" y="695051"/>
                    <a:pt x="1323969" y="404526"/>
                    <a:pt x="1323969" y="168474"/>
                  </a:cubicBezTo>
                  <a:lnTo>
                    <a:pt x="1323969" y="0"/>
                  </a:lnTo>
                  <a:lnTo>
                    <a:pt x="1300312" y="3610"/>
                  </a:lnTo>
                  <a:cubicBezTo>
                    <a:pt x="729939" y="120325"/>
                    <a:pt x="260508" y="514148"/>
                    <a:pt x="38822" y="1038272"/>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sp>
          <p:nvSpPr>
            <p:cNvPr id="180" name="Freeform 290"/>
            <p:cNvSpPr>
              <a:spLocks noChangeArrowheads="1"/>
            </p:cNvSpPr>
            <p:nvPr/>
          </p:nvSpPr>
          <p:spPr bwMode="auto">
            <a:xfrm rot="16200000" flipH="1">
              <a:off x="470934" y="1848571"/>
              <a:ext cx="1134117" cy="977238"/>
            </a:xfrm>
            <a:custGeom>
              <a:avLst/>
              <a:gdLst>
                <a:gd name="connsiteX0" fmla="*/ 0 w 1134117"/>
                <a:gd name="connsiteY0" fmla="*/ 977238 h 977238"/>
                <a:gd name="connsiteX1" fmla="*/ 1134117 w 1134117"/>
                <a:gd name="connsiteY1" fmla="*/ 977238 h 977238"/>
                <a:gd name="connsiteX2" fmla="*/ 1134117 w 1134117"/>
                <a:gd name="connsiteY2" fmla="*/ 0 h 977238"/>
                <a:gd name="connsiteX3" fmla="*/ 1079988 w 1134117"/>
                <a:gd name="connsiteY3" fmla="*/ 13918 h 977238"/>
                <a:gd name="connsiteX4" fmla="*/ 60226 w 1134117"/>
                <a:gd name="connsiteY4" fmla="*/ 852217 h 977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4117" h="977238">
                  <a:moveTo>
                    <a:pt x="0" y="977238"/>
                  </a:moveTo>
                  <a:lnTo>
                    <a:pt x="1134117" y="977238"/>
                  </a:lnTo>
                  <a:lnTo>
                    <a:pt x="1134117" y="0"/>
                  </a:lnTo>
                  <a:lnTo>
                    <a:pt x="1079988" y="13918"/>
                  </a:lnTo>
                  <a:cubicBezTo>
                    <a:pt x="641015" y="150453"/>
                    <a:pt x="276039" y="454940"/>
                    <a:pt x="60226" y="852217"/>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sp>
          <p:nvSpPr>
            <p:cNvPr id="181" name="Freeform 308"/>
            <p:cNvSpPr>
              <a:spLocks/>
            </p:cNvSpPr>
            <p:nvPr/>
          </p:nvSpPr>
          <p:spPr bwMode="auto">
            <a:xfrm rot="16200000">
              <a:off x="1594511" y="4337487"/>
              <a:ext cx="387550" cy="1184632"/>
            </a:xfrm>
            <a:custGeom>
              <a:avLst/>
              <a:gdLst>
                <a:gd name="connsiteX0" fmla="*/ 387550 w 387550"/>
                <a:gd name="connsiteY0" fmla="*/ 43021 h 1184632"/>
                <a:gd name="connsiteX1" fmla="*/ 387550 w 387550"/>
                <a:gd name="connsiteY1" fmla="*/ 390909 h 1184632"/>
                <a:gd name="connsiteX2" fmla="*/ 387550 w 387550"/>
                <a:gd name="connsiteY2" fmla="*/ 630714 h 1184632"/>
                <a:gd name="connsiteX3" fmla="*/ 387550 w 387550"/>
                <a:gd name="connsiteY3" fmla="*/ 1140724 h 1184632"/>
                <a:gd name="connsiteX4" fmla="*/ 340282 w 387550"/>
                <a:gd name="connsiteY4" fmla="*/ 1184632 h 1184632"/>
                <a:gd name="connsiteX5" fmla="*/ 17926 w 387550"/>
                <a:gd name="connsiteY5" fmla="*/ 1184632 h 1184632"/>
                <a:gd name="connsiteX6" fmla="*/ 7258 w 387550"/>
                <a:gd name="connsiteY6" fmla="*/ 1184632 h 1184632"/>
                <a:gd name="connsiteX7" fmla="*/ 0 w 387550"/>
                <a:gd name="connsiteY7" fmla="*/ 1040899 h 1184632"/>
                <a:gd name="connsiteX8" fmla="*/ 299276 w 387550"/>
                <a:gd name="connsiteY8" fmla="*/ 61138 h 1184632"/>
                <a:gd name="connsiteX9" fmla="*/ 344994 w 387550"/>
                <a:gd name="connsiteY9" fmla="*/ 0 h 1184632"/>
                <a:gd name="connsiteX10" fmla="*/ 359063 w 387550"/>
                <a:gd name="connsiteY10" fmla="*/ 2649 h 1184632"/>
                <a:gd name="connsiteX11" fmla="*/ 387550 w 387550"/>
                <a:gd name="connsiteY11" fmla="*/ 43021 h 118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550" h="1184632">
                  <a:moveTo>
                    <a:pt x="387550" y="43021"/>
                  </a:moveTo>
                  <a:cubicBezTo>
                    <a:pt x="387550" y="43021"/>
                    <a:pt x="387550" y="43021"/>
                    <a:pt x="387550" y="390909"/>
                  </a:cubicBezTo>
                  <a:lnTo>
                    <a:pt x="387550" y="630714"/>
                  </a:lnTo>
                  <a:cubicBezTo>
                    <a:pt x="387550" y="630714"/>
                    <a:pt x="387550" y="630714"/>
                    <a:pt x="387550" y="1140724"/>
                  </a:cubicBezTo>
                  <a:cubicBezTo>
                    <a:pt x="387550" y="1164367"/>
                    <a:pt x="367292" y="1184632"/>
                    <a:pt x="340282" y="1184632"/>
                  </a:cubicBezTo>
                  <a:cubicBezTo>
                    <a:pt x="340282" y="1184632"/>
                    <a:pt x="340282" y="1184632"/>
                    <a:pt x="17926" y="1184632"/>
                  </a:cubicBezTo>
                  <a:lnTo>
                    <a:pt x="7258" y="1184632"/>
                  </a:lnTo>
                  <a:lnTo>
                    <a:pt x="0" y="1040899"/>
                  </a:lnTo>
                  <a:cubicBezTo>
                    <a:pt x="0" y="677973"/>
                    <a:pt x="110329" y="340816"/>
                    <a:pt x="299276" y="61138"/>
                  </a:cubicBezTo>
                  <a:lnTo>
                    <a:pt x="344994" y="0"/>
                  </a:lnTo>
                  <a:lnTo>
                    <a:pt x="359063" y="2649"/>
                  </a:lnTo>
                  <a:cubicBezTo>
                    <a:pt x="376155" y="9457"/>
                    <a:pt x="387550" y="25289"/>
                    <a:pt x="387550" y="43021"/>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sp>
          <p:nvSpPr>
            <p:cNvPr id="182" name="Freeform 306"/>
            <p:cNvSpPr>
              <a:spLocks noChangeArrowheads="1"/>
            </p:cNvSpPr>
            <p:nvPr/>
          </p:nvSpPr>
          <p:spPr bwMode="auto">
            <a:xfrm rot="16200000">
              <a:off x="1570786" y="4496182"/>
              <a:ext cx="318279" cy="932398"/>
            </a:xfrm>
            <a:custGeom>
              <a:avLst/>
              <a:gdLst>
                <a:gd name="connsiteX0" fmla="*/ 318279 w 318279"/>
                <a:gd name="connsiteY0" fmla="*/ 0 h 932398"/>
                <a:gd name="connsiteX1" fmla="*/ 318279 w 318279"/>
                <a:gd name="connsiteY1" fmla="*/ 932398 h 932398"/>
                <a:gd name="connsiteX2" fmla="*/ 0 w 318279"/>
                <a:gd name="connsiteY2" fmla="*/ 932398 h 932398"/>
                <a:gd name="connsiteX3" fmla="*/ 6989 w 318279"/>
                <a:gd name="connsiteY3" fmla="*/ 793974 h 932398"/>
                <a:gd name="connsiteX4" fmla="*/ 209443 w 318279"/>
                <a:gd name="connsiteY4" fmla="*/ 137864 h 932398"/>
                <a:gd name="connsiteX5" fmla="*/ 293197 w 318279"/>
                <a:gd name="connsiteY5" fmla="*/ 0 h 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279" h="932398">
                  <a:moveTo>
                    <a:pt x="318279" y="0"/>
                  </a:moveTo>
                  <a:lnTo>
                    <a:pt x="318279" y="932398"/>
                  </a:lnTo>
                  <a:lnTo>
                    <a:pt x="0" y="932398"/>
                  </a:lnTo>
                  <a:lnTo>
                    <a:pt x="6989" y="793974"/>
                  </a:lnTo>
                  <a:cubicBezTo>
                    <a:pt x="30920" y="558337"/>
                    <a:pt x="101536" y="336502"/>
                    <a:pt x="209443" y="137864"/>
                  </a:cubicBezTo>
                  <a:lnTo>
                    <a:pt x="293197"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sp>
          <p:nvSpPr>
            <p:cNvPr id="183" name="Freeform 296"/>
            <p:cNvSpPr>
              <a:spLocks/>
            </p:cNvSpPr>
            <p:nvPr/>
          </p:nvSpPr>
          <p:spPr bwMode="auto">
            <a:xfrm rot="16200000">
              <a:off x="2300053" y="1041651"/>
              <a:ext cx="726095" cy="1880506"/>
            </a:xfrm>
            <a:custGeom>
              <a:avLst/>
              <a:gdLst>
                <a:gd name="connsiteX0" fmla="*/ 726095 w 726095"/>
                <a:gd name="connsiteY0" fmla="*/ 514022 h 1880506"/>
                <a:gd name="connsiteX1" fmla="*/ 88398 w 726095"/>
                <a:gd name="connsiteY1" fmla="*/ 1866229 h 1880506"/>
                <a:gd name="connsiteX2" fmla="*/ 69306 w 726095"/>
                <a:gd name="connsiteY2" fmla="*/ 1880506 h 1880506"/>
                <a:gd name="connsiteX3" fmla="*/ 52235 w 726095"/>
                <a:gd name="connsiteY3" fmla="*/ 1877164 h 1880506"/>
                <a:gd name="connsiteX4" fmla="*/ 0 w 726095"/>
                <a:gd name="connsiteY4" fmla="*/ 1801269 h 1880506"/>
                <a:gd name="connsiteX5" fmla="*/ 0 w 726095"/>
                <a:gd name="connsiteY5" fmla="*/ 869697 h 1880506"/>
                <a:gd name="connsiteX6" fmla="*/ 0 w 726095"/>
                <a:gd name="connsiteY6" fmla="*/ 594694 h 1880506"/>
                <a:gd name="connsiteX7" fmla="*/ 0 w 726095"/>
                <a:gd name="connsiteY7" fmla="*/ 85938 h 1880506"/>
                <a:gd name="connsiteX8" fmla="*/ 85983 w 726095"/>
                <a:gd name="connsiteY8" fmla="*/ 0 h 1880506"/>
                <a:gd name="connsiteX9" fmla="*/ 558997 w 726095"/>
                <a:gd name="connsiteY9" fmla="*/ 0 h 1880506"/>
                <a:gd name="connsiteX10" fmla="*/ 649132 w 726095"/>
                <a:gd name="connsiteY10" fmla="*/ 0 h 1880506"/>
                <a:gd name="connsiteX11" fmla="*/ 690493 w 726095"/>
                <a:gd name="connsiteY11" fmla="*/ 160860 h 1880506"/>
                <a:gd name="connsiteX12" fmla="*/ 726095 w 726095"/>
                <a:gd name="connsiteY12" fmla="*/ 514022 h 188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6095" h="1880506">
                  <a:moveTo>
                    <a:pt x="726095" y="514022"/>
                  </a:moveTo>
                  <a:cubicBezTo>
                    <a:pt x="726095" y="1058411"/>
                    <a:pt x="477855" y="1544820"/>
                    <a:pt x="88398" y="1866229"/>
                  </a:cubicBezTo>
                  <a:lnTo>
                    <a:pt x="69306" y="1880506"/>
                  </a:lnTo>
                  <a:lnTo>
                    <a:pt x="52235" y="1877164"/>
                  </a:lnTo>
                  <a:cubicBezTo>
                    <a:pt x="21281" y="1864434"/>
                    <a:pt x="0" y="1834785"/>
                    <a:pt x="0" y="1801269"/>
                  </a:cubicBezTo>
                  <a:cubicBezTo>
                    <a:pt x="0" y="1801269"/>
                    <a:pt x="0" y="1801269"/>
                    <a:pt x="0" y="869697"/>
                  </a:cubicBezTo>
                  <a:lnTo>
                    <a:pt x="0" y="594694"/>
                  </a:lnTo>
                  <a:cubicBezTo>
                    <a:pt x="0" y="594694"/>
                    <a:pt x="0" y="594694"/>
                    <a:pt x="0" y="85938"/>
                  </a:cubicBezTo>
                  <a:cubicBezTo>
                    <a:pt x="0" y="37813"/>
                    <a:pt x="37833" y="0"/>
                    <a:pt x="85983" y="0"/>
                  </a:cubicBezTo>
                  <a:cubicBezTo>
                    <a:pt x="85983" y="0"/>
                    <a:pt x="85983" y="0"/>
                    <a:pt x="558997" y="0"/>
                  </a:cubicBezTo>
                  <a:lnTo>
                    <a:pt x="649132" y="0"/>
                  </a:lnTo>
                  <a:lnTo>
                    <a:pt x="690493" y="160860"/>
                  </a:lnTo>
                  <a:cubicBezTo>
                    <a:pt x="713836" y="274935"/>
                    <a:pt x="726095" y="393047"/>
                    <a:pt x="726095" y="51402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sp>
          <p:nvSpPr>
            <p:cNvPr id="184" name="Freeform 294"/>
            <p:cNvSpPr>
              <a:spLocks noChangeArrowheads="1"/>
            </p:cNvSpPr>
            <p:nvPr/>
          </p:nvSpPr>
          <p:spPr bwMode="auto">
            <a:xfrm rot="16200000">
              <a:off x="2364960" y="1100387"/>
              <a:ext cx="602450" cy="1639389"/>
            </a:xfrm>
            <a:custGeom>
              <a:avLst/>
              <a:gdLst>
                <a:gd name="connsiteX0" fmla="*/ 602450 w 602450"/>
                <a:gd name="connsiteY0" fmla="*/ 390378 h 1639389"/>
                <a:gd name="connsiteX1" fmla="*/ 89195 w 602450"/>
                <a:gd name="connsiteY1" fmla="*/ 1629484 h 1639389"/>
                <a:gd name="connsiteX2" fmla="*/ 78297 w 602450"/>
                <a:gd name="connsiteY2" fmla="*/ 1639389 h 1639389"/>
                <a:gd name="connsiteX3" fmla="*/ 0 w 602450"/>
                <a:gd name="connsiteY3" fmla="*/ 1639389 h 1639389"/>
                <a:gd name="connsiteX4" fmla="*/ 0 w 602450"/>
                <a:gd name="connsiteY4" fmla="*/ 0 h 1639389"/>
                <a:gd name="connsiteX5" fmla="*/ 557279 w 602450"/>
                <a:gd name="connsiteY5" fmla="*/ 0 h 1639389"/>
                <a:gd name="connsiteX6" fmla="*/ 566848 w 602450"/>
                <a:gd name="connsiteY6" fmla="*/ 37216 h 1639389"/>
                <a:gd name="connsiteX7" fmla="*/ 602450 w 602450"/>
                <a:gd name="connsiteY7" fmla="*/ 390378 h 163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2450" h="1639389">
                  <a:moveTo>
                    <a:pt x="602450" y="390378"/>
                  </a:moveTo>
                  <a:cubicBezTo>
                    <a:pt x="602450" y="874279"/>
                    <a:pt x="406310" y="1312369"/>
                    <a:pt x="89195" y="1629484"/>
                  </a:cubicBezTo>
                  <a:lnTo>
                    <a:pt x="78297" y="1639389"/>
                  </a:lnTo>
                  <a:lnTo>
                    <a:pt x="0" y="1639389"/>
                  </a:lnTo>
                  <a:lnTo>
                    <a:pt x="0" y="0"/>
                  </a:lnTo>
                  <a:lnTo>
                    <a:pt x="557279" y="0"/>
                  </a:lnTo>
                  <a:lnTo>
                    <a:pt x="566848" y="37216"/>
                  </a:lnTo>
                  <a:cubicBezTo>
                    <a:pt x="590191" y="151291"/>
                    <a:pt x="602450" y="269403"/>
                    <a:pt x="602450" y="390378"/>
                  </a:cubicBezTo>
                  <a:close/>
                </a:path>
              </a:pathLst>
            </a:cu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sp>
          <p:nvSpPr>
            <p:cNvPr id="185" name="Oval 184"/>
            <p:cNvSpPr/>
            <p:nvPr/>
          </p:nvSpPr>
          <p:spPr bwMode="auto">
            <a:xfrm>
              <a:off x="484508" y="1618857"/>
              <a:ext cx="3504722" cy="3504722"/>
            </a:xfrm>
            <a:prstGeom prst="ellipse">
              <a:avLst/>
            </a:prstGeom>
            <a:noFill/>
            <a:ln w="222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186" name="Freeform 11"/>
            <p:cNvSpPr>
              <a:spLocks noEditPoints="1"/>
            </p:cNvSpPr>
            <p:nvPr/>
          </p:nvSpPr>
          <p:spPr bwMode="black">
            <a:xfrm>
              <a:off x="1958470" y="3845799"/>
              <a:ext cx="243383" cy="29964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7C03D"/>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nvGrpSpPr>
            <p:cNvPr id="187" name="Group 186"/>
            <p:cNvGrpSpPr>
              <a:grpSpLocks noChangeAspect="1"/>
            </p:cNvGrpSpPr>
            <p:nvPr/>
          </p:nvGrpSpPr>
          <p:grpSpPr bwMode="black">
            <a:xfrm>
              <a:off x="968817" y="3652970"/>
              <a:ext cx="405781" cy="473411"/>
              <a:chOff x="396875" y="1300163"/>
              <a:chExt cx="1162051" cy="1355725"/>
            </a:xfrm>
            <a:solidFill>
              <a:schemeClr val="bg1"/>
            </a:solidFill>
          </p:grpSpPr>
          <p:sp>
            <p:nvSpPr>
              <p:cNvPr id="189" name="Freeform 317"/>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grp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0" name="Freeform 318"/>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grp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
          <p:nvSpPr>
            <p:cNvPr id="188" name="Freeform 319"/>
            <p:cNvSpPr>
              <a:spLocks noChangeAspect="1" noEditPoints="1"/>
            </p:cNvSpPr>
            <p:nvPr/>
          </p:nvSpPr>
          <p:spPr bwMode="black">
            <a:xfrm>
              <a:off x="3013386" y="2809553"/>
              <a:ext cx="226942" cy="22602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3" name="Group 2"/>
          <p:cNvGrpSpPr/>
          <p:nvPr/>
        </p:nvGrpSpPr>
        <p:grpSpPr>
          <a:xfrm>
            <a:off x="1" y="5670063"/>
            <a:ext cx="12192000" cy="1208073"/>
            <a:chOff x="0" y="5783263"/>
            <a:chExt cx="12436475" cy="1232297"/>
          </a:xfrm>
        </p:grpSpPr>
        <p:sp>
          <p:nvSpPr>
            <p:cNvPr id="11" name="Rectangle 10"/>
            <p:cNvSpPr/>
            <p:nvPr/>
          </p:nvSpPr>
          <p:spPr bwMode="auto">
            <a:xfrm>
              <a:off x="0" y="5783263"/>
              <a:ext cx="12436475" cy="121593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cxnSp>
          <p:nvCxnSpPr>
            <p:cNvPr id="20" name="Straight Connector 19"/>
            <p:cNvCxnSpPr/>
            <p:nvPr/>
          </p:nvCxnSpPr>
          <p:spPr>
            <a:xfrm>
              <a:off x="6261451" y="5970421"/>
              <a:ext cx="10160" cy="963132"/>
            </a:xfrm>
            <a:prstGeom prst="line">
              <a:avLst/>
            </a:prstGeom>
            <a:ln>
              <a:solidFill>
                <a:schemeClr val="bg1">
                  <a:lumMod val="20000"/>
                  <a:lumOff val="80000"/>
                  <a:alpha val="50000"/>
                </a:schemeClr>
              </a:solidFill>
              <a:headEnd type="none"/>
              <a:tailEnd type="none"/>
            </a:ln>
          </p:spPr>
          <p:style>
            <a:lnRef idx="3">
              <a:schemeClr val="dk1"/>
            </a:lnRef>
            <a:fillRef idx="0">
              <a:schemeClr val="dk1"/>
            </a:fillRef>
            <a:effectRef idx="2">
              <a:schemeClr val="dk1"/>
            </a:effectRef>
            <a:fontRef idx="minor">
              <a:schemeClr val="tx1"/>
            </a:fontRef>
          </p:style>
        </p:cxnSp>
        <p:pic>
          <p:nvPicPr>
            <p:cNvPr id="195" name="Picture 194" descr="New Relic"/>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6909" y="6046510"/>
              <a:ext cx="752078" cy="752078"/>
            </a:xfrm>
            <a:prstGeom prst="rect">
              <a:avLst/>
            </a:prstGeom>
            <a:noFill/>
            <a:ln>
              <a:noFill/>
            </a:ln>
          </p:spPr>
        </p:pic>
        <p:pic>
          <p:nvPicPr>
            <p:cNvPr id="196" name="Picture 195" descr="AppDynamic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83882" y="6046510"/>
              <a:ext cx="771869" cy="771869"/>
            </a:xfrm>
            <a:prstGeom prst="rect">
              <a:avLst/>
            </a:prstGeom>
            <a:noFill/>
            <a:ln>
              <a:noFill/>
            </a:ln>
          </p:spPr>
        </p:pic>
        <p:pic>
          <p:nvPicPr>
            <p:cNvPr id="197" name="Picture 196" descr="Raygun"/>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0646" y="6032708"/>
              <a:ext cx="764137" cy="764137"/>
            </a:xfrm>
            <a:prstGeom prst="rect">
              <a:avLst/>
            </a:prstGeom>
            <a:noFill/>
            <a:ln>
              <a:noFill/>
            </a:ln>
          </p:spPr>
        </p:pic>
        <p:pic>
          <p:nvPicPr>
            <p:cNvPr id="2" name="Picture 1"/>
            <p:cNvPicPr>
              <a:picLocks noChangeAspect="1"/>
            </p:cNvPicPr>
            <p:nvPr/>
          </p:nvPicPr>
          <p:blipFill>
            <a:blip r:embed="rId6"/>
            <a:stretch>
              <a:fillRect/>
            </a:stretch>
          </p:blipFill>
          <p:spPr>
            <a:xfrm>
              <a:off x="366640" y="6199575"/>
              <a:ext cx="1905000" cy="504825"/>
            </a:xfrm>
            <a:prstGeom prst="rect">
              <a:avLst/>
            </a:prstGeom>
          </p:spPr>
        </p:pic>
        <p:pic>
          <p:nvPicPr>
            <p:cNvPr id="199" name="Picture 198" descr="IOTAP"/>
            <p:cNvPicPr/>
            <p:nvPr/>
          </p:nvPicPr>
          <p:blipFill>
            <a:blip r:embed="rId7">
              <a:extLst>
                <a:ext uri="{28A0092B-C50C-407E-A947-70E740481C1C}">
                  <a14:useLocalDpi xmlns:a14="http://schemas.microsoft.com/office/drawing/2010/main" val="0"/>
                </a:ext>
              </a:extLst>
            </a:blip>
            <a:srcRect/>
            <a:stretch>
              <a:fillRect/>
            </a:stretch>
          </p:blipFill>
          <p:spPr bwMode="auto">
            <a:xfrm>
              <a:off x="2780198" y="5899233"/>
              <a:ext cx="1116327" cy="1116327"/>
            </a:xfrm>
            <a:prstGeom prst="rect">
              <a:avLst/>
            </a:prstGeom>
            <a:noFill/>
            <a:ln>
              <a:noFill/>
            </a:ln>
          </p:spPr>
        </p:pic>
        <p:pic>
          <p:nvPicPr>
            <p:cNvPr id="200" name="Picture 199" descr="Oxford Computer Group"/>
            <p:cNvPicPr/>
            <p:nvPr/>
          </p:nvPicPr>
          <p:blipFill>
            <a:blip r:embed="rId8">
              <a:extLst>
                <a:ext uri="{28A0092B-C50C-407E-A947-70E740481C1C}">
                  <a14:useLocalDpi xmlns:a14="http://schemas.microsoft.com/office/drawing/2010/main" val="0"/>
                </a:ext>
              </a:extLst>
            </a:blip>
            <a:srcRect/>
            <a:stretch>
              <a:fillRect/>
            </a:stretch>
          </p:blipFill>
          <p:spPr bwMode="auto">
            <a:xfrm>
              <a:off x="4667952" y="6037632"/>
              <a:ext cx="812426" cy="812426"/>
            </a:xfrm>
            <a:prstGeom prst="rect">
              <a:avLst/>
            </a:prstGeom>
            <a:noFill/>
            <a:ln>
              <a:noFill/>
            </a:ln>
          </p:spPr>
        </p:pic>
      </p:grpSp>
    </p:spTree>
    <p:extLst>
      <p:ext uri="{BB962C8B-B14F-4D97-AF65-F5344CB8AC3E}">
        <p14:creationId xmlns:p14="http://schemas.microsoft.com/office/powerpoint/2010/main" val="146342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499"/>
                                          </p:stCondLst>
                                        </p:cTn>
                                        <p:tgtEl>
                                          <p:spTgt spid="159"/>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500" fill="hold"/>
                                        <p:tgtEl>
                                          <p:spTgt spid="159"/>
                                        </p:tgtEl>
                                      </p:cBhvr>
                                      <p:by x="0" y="0"/>
                                    </p:animScale>
                                  </p:childTnLst>
                                </p:cTn>
                              </p:par>
                              <p:par>
                                <p:cTn id="13" presetID="2" presetClass="entr" presetSubtype="2"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145205" y="687157"/>
            <a:ext cx="3402713" cy="199441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3" name="TextBox 2"/>
          <p:cNvSpPr txBox="1"/>
          <p:nvPr/>
        </p:nvSpPr>
        <p:spPr>
          <a:xfrm>
            <a:off x="3547918" y="687157"/>
            <a:ext cx="8219193" cy="1918950"/>
          </a:xfrm>
          <a:prstGeom prst="rect">
            <a:avLst/>
          </a:prstGeom>
          <a:solidFill>
            <a:srgbClr val="0070C0"/>
          </a:solidFill>
        </p:spPr>
        <p:txBody>
          <a:bodyPr wrap="square" lIns="179285" tIns="143428" rIns="179285" bIns="143428" rtlCol="0">
            <a:spAutoFit/>
          </a:bodyPr>
          <a:lstStyle/>
          <a:p>
            <a:pPr defTabSz="896386">
              <a:lnSpc>
                <a:spcPct val="90000"/>
              </a:lnSpc>
              <a:spcAft>
                <a:spcPts val="588"/>
              </a:spcAft>
              <a:defRPr/>
            </a:pPr>
            <a:r>
              <a:rPr lang="en-US" sz="2353" kern="0">
                <a:solidFill>
                  <a:srgbClr val="FFFFFF"/>
                </a:solidFill>
                <a:latin typeface="Segoe UI"/>
              </a:rPr>
              <a:t>“Integration with </a:t>
            </a:r>
            <a:r>
              <a:rPr lang="en-US" sz="2353" kern="0" err="1">
                <a:solidFill>
                  <a:srgbClr val="FFFFFF"/>
                </a:solidFill>
                <a:latin typeface="Segoe UI"/>
              </a:rPr>
              <a:t>Xamarin</a:t>
            </a:r>
            <a:r>
              <a:rPr lang="en-US" sz="2353" kern="0">
                <a:solidFill>
                  <a:srgbClr val="FFFFFF"/>
                </a:solidFill>
                <a:latin typeface="Segoe UI"/>
              </a:rPr>
              <a:t> and Visual Studio, along with built-in functionality, made Azure the best choice. Having the right tools and capabilities to put a stable, robust, and functional solution together in two days is a great story.” </a:t>
            </a:r>
            <a:r>
              <a:rPr lang="en-US" sz="2353" i="1" kern="0">
                <a:solidFill>
                  <a:srgbClr val="FFFFFF"/>
                </a:solidFill>
                <a:latin typeface="Segoe UI"/>
              </a:rPr>
              <a:t>Jason Fox  – 3M</a:t>
            </a:r>
          </a:p>
        </p:txBody>
      </p:sp>
      <p:sp>
        <p:nvSpPr>
          <p:cNvPr id="9" name="TextBox 8"/>
          <p:cNvSpPr txBox="1"/>
          <p:nvPr/>
        </p:nvSpPr>
        <p:spPr>
          <a:xfrm>
            <a:off x="145205" y="3336700"/>
            <a:ext cx="3402713" cy="1827456"/>
          </a:xfrm>
          <a:prstGeom prst="rect">
            <a:avLst/>
          </a:prstGeom>
          <a:noFill/>
        </p:spPr>
        <p:txBody>
          <a:bodyPr wrap="square" lIns="179285" tIns="143428" rIns="179285" bIns="143428" rtlCol="0">
            <a:spAutoFit/>
          </a:bodyPr>
          <a:lstStyle/>
          <a:p>
            <a:pPr defTabSz="896386">
              <a:lnSpc>
                <a:spcPct val="90000"/>
              </a:lnSpc>
              <a:spcAft>
                <a:spcPts val="980"/>
              </a:spcAft>
              <a:defRPr/>
            </a:pPr>
            <a:r>
              <a:rPr lang="en-US" sz="2353" kern="0">
                <a:gradFill>
                  <a:gsLst>
                    <a:gs pos="2917">
                      <a:srgbClr val="FFFFFF"/>
                    </a:gs>
                    <a:gs pos="30000">
                      <a:srgbClr val="FFFFFF"/>
                    </a:gs>
                  </a:gsLst>
                  <a:lin ang="5400000" scaled="0"/>
                </a:gradFill>
                <a:latin typeface="Segoe UI"/>
              </a:rPr>
              <a:t>Challenge</a:t>
            </a:r>
          </a:p>
          <a:p>
            <a:pPr defTabSz="896386">
              <a:lnSpc>
                <a:spcPct val="90000"/>
              </a:lnSpc>
              <a:spcAft>
                <a:spcPts val="588"/>
              </a:spcAft>
              <a:defRPr/>
            </a:pPr>
            <a:r>
              <a:rPr lang="en-US" sz="1961" kern="0">
                <a:gradFill>
                  <a:gsLst>
                    <a:gs pos="2917">
                      <a:srgbClr val="FFFFFF"/>
                    </a:gs>
                    <a:gs pos="30000">
                      <a:srgbClr val="FFFFFF"/>
                    </a:gs>
                  </a:gsLst>
                  <a:lin ang="5400000" scaled="0"/>
                </a:gradFill>
                <a:latin typeface="Segoe UI"/>
              </a:rPr>
              <a:t>3M wanted a better way to track assets in business divisions and fast - created in a single weekend!</a:t>
            </a:r>
          </a:p>
        </p:txBody>
      </p:sp>
      <p:sp>
        <p:nvSpPr>
          <p:cNvPr id="160" name="TextBox 159"/>
          <p:cNvSpPr txBox="1"/>
          <p:nvPr/>
        </p:nvSpPr>
        <p:spPr>
          <a:xfrm>
            <a:off x="3960444" y="3333167"/>
            <a:ext cx="5252811" cy="3788677"/>
          </a:xfrm>
          <a:prstGeom prst="rect">
            <a:avLst/>
          </a:prstGeom>
          <a:noFill/>
        </p:spPr>
        <p:txBody>
          <a:bodyPr wrap="square" lIns="179285" tIns="143428" rIns="179285" bIns="143428" rtlCol="0">
            <a:spAutoFit/>
          </a:bodyPr>
          <a:lstStyle/>
          <a:p>
            <a:pPr defTabSz="896386">
              <a:lnSpc>
                <a:spcPct val="90000"/>
              </a:lnSpc>
              <a:spcAft>
                <a:spcPts val="980"/>
              </a:spcAft>
              <a:defRPr/>
            </a:pPr>
            <a:r>
              <a:rPr lang="en-US" sz="2353" kern="0">
                <a:gradFill>
                  <a:gsLst>
                    <a:gs pos="2917">
                      <a:srgbClr val="FFFFFF"/>
                    </a:gs>
                    <a:gs pos="30000">
                      <a:srgbClr val="FFFFFF"/>
                    </a:gs>
                  </a:gsLst>
                  <a:lin ang="5400000" scaled="0"/>
                </a:gradFill>
                <a:latin typeface="Segoe UI"/>
              </a:rPr>
              <a:t>Benefits</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Greater efficiency for sales teams</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Rapid development time </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Runs on multiple mobile devices</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Sync data with the cloud</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Ability to work offline/disconnected</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Full user authentication and security</a:t>
            </a:r>
          </a:p>
          <a:p>
            <a:pPr marL="336145" indent="-336145" defTabSz="896386">
              <a:lnSpc>
                <a:spcPct val="90000"/>
              </a:lnSpc>
              <a:spcAft>
                <a:spcPts val="588"/>
              </a:spcAft>
              <a:buFont typeface="Wingdings" panose="05000000000000000000" pitchFamily="2" charset="2"/>
              <a:buChar char="§"/>
              <a:defRPr/>
            </a:pPr>
            <a:endParaRPr lang="en-US" sz="1961" kern="0">
              <a:gradFill>
                <a:gsLst>
                  <a:gs pos="2917">
                    <a:srgbClr val="FFFFFF"/>
                  </a:gs>
                  <a:gs pos="30000">
                    <a:srgbClr val="FFFFFF"/>
                  </a:gs>
                </a:gsLst>
                <a:lin ang="5400000" scaled="0"/>
              </a:gradFill>
              <a:latin typeface="Segoe UI"/>
            </a:endParaRPr>
          </a:p>
          <a:p>
            <a:pPr marL="336145" indent="-336145" defTabSz="896386">
              <a:lnSpc>
                <a:spcPct val="90000"/>
              </a:lnSpc>
              <a:spcAft>
                <a:spcPts val="588"/>
              </a:spcAft>
              <a:buFont typeface="Wingdings" panose="05000000000000000000" pitchFamily="2" charset="2"/>
              <a:buChar char="§"/>
              <a:defRPr/>
            </a:pPr>
            <a:endParaRPr lang="en-US" sz="1961" kern="0">
              <a:gradFill>
                <a:gsLst>
                  <a:gs pos="2917">
                    <a:srgbClr val="FFFFFF"/>
                  </a:gs>
                  <a:gs pos="30000">
                    <a:srgbClr val="FFFFFF"/>
                  </a:gs>
                </a:gsLst>
                <a:lin ang="5400000" scaled="0"/>
              </a:gradFill>
              <a:latin typeface="Segoe UI"/>
            </a:endParaRPr>
          </a:p>
          <a:p>
            <a:pPr defTabSz="896386">
              <a:lnSpc>
                <a:spcPct val="90000"/>
              </a:lnSpc>
              <a:spcAft>
                <a:spcPts val="588"/>
              </a:spcAft>
              <a:defRPr/>
            </a:pPr>
            <a:endParaRPr lang="en-US" sz="1961" kern="0">
              <a:gradFill>
                <a:gsLst>
                  <a:gs pos="2917">
                    <a:srgbClr val="FFFFFF"/>
                  </a:gs>
                  <a:gs pos="30000">
                    <a:srgbClr val="FFFFFF"/>
                  </a:gs>
                </a:gsLst>
                <a:lin ang="5400000" scaled="0"/>
              </a:gradFill>
              <a:latin typeface="Segoe UI"/>
            </a:endParaRPr>
          </a:p>
        </p:txBody>
      </p:sp>
      <p:pic>
        <p:nvPicPr>
          <p:cNvPr id="8" name="Picture 7" descr="https://customers.microsoft.com/Assets/99f48a5a-a842-e411-b31d-acdc0af5c1c4/3M_Logo_RGB_5mm.jpg"/>
          <p:cNvPicPr/>
          <p:nvPr/>
        </p:nvPicPr>
        <p:blipFill>
          <a:blip r:embed="rId3">
            <a:extLst>
              <a:ext uri="{28A0092B-C50C-407E-A947-70E740481C1C}">
                <a14:useLocalDpi xmlns:a14="http://schemas.microsoft.com/office/drawing/2010/main" val="0"/>
              </a:ext>
            </a:extLst>
          </a:blip>
          <a:srcRect/>
          <a:stretch>
            <a:fillRect/>
          </a:stretch>
        </p:blipFill>
        <p:spPr bwMode="auto">
          <a:xfrm>
            <a:off x="907183" y="1282216"/>
            <a:ext cx="1483284" cy="809632"/>
          </a:xfrm>
          <a:prstGeom prst="rect">
            <a:avLst/>
          </a:prstGeom>
          <a:noFill/>
          <a:ln>
            <a:noFill/>
          </a:ln>
        </p:spPr>
      </p:pic>
      <p:pic>
        <p:nvPicPr>
          <p:cNvPr id="10" name="Picture 9"/>
          <p:cNvPicPr>
            <a:picLocks noChangeAspect="1"/>
          </p:cNvPicPr>
          <p:nvPr/>
        </p:nvPicPr>
        <p:blipFill>
          <a:blip r:embed="rId4"/>
          <a:stretch>
            <a:fillRect/>
          </a:stretch>
        </p:blipFill>
        <p:spPr>
          <a:xfrm>
            <a:off x="10053880" y="3984841"/>
            <a:ext cx="1104222" cy="1613075"/>
          </a:xfrm>
          <a:prstGeom prst="rect">
            <a:avLst/>
          </a:prstGeom>
        </p:spPr>
      </p:pic>
    </p:spTree>
    <p:extLst>
      <p:ext uri="{BB962C8B-B14F-4D97-AF65-F5344CB8AC3E}">
        <p14:creationId xmlns:p14="http://schemas.microsoft.com/office/powerpoint/2010/main" val="320294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60"/>
                                        </p:tgtEl>
                                        <p:attrNameLst>
                                          <p:attrName>style.visibility</p:attrName>
                                        </p:attrNameLst>
                                      </p:cBhvr>
                                      <p:to>
                                        <p:strVal val="visible"/>
                                      </p:to>
                                    </p:set>
                                    <p:animEffect transition="in" filter="fade">
                                      <p:cBhvr>
                                        <p:cTn id="14" dur="500"/>
                                        <p:tgtEl>
                                          <p:spTgt spid="160"/>
                                        </p:tgtEl>
                                      </p:cBhvr>
                                    </p:animEffect>
                                  </p:childTnLst>
                                </p:cTn>
                              </p:par>
                              <p:par>
                                <p:cTn id="15" presetID="10" presetClass="entr" presetSubtype="0" fill="hold"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16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3083550" y="1189495"/>
            <a:ext cx="9108451" cy="1541465"/>
          </a:xfrm>
          <a:prstGeom prst="rect">
            <a:avLst/>
          </a:prstGeom>
          <a:solidFill>
            <a:srgbClr val="005AA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179285" bIns="45720" numCol="1" rtlCol="0" anchor="ctr" anchorCtr="0" compatLnSpc="1">
            <a:prstTxWarp prst="textNoShape">
              <a:avLst/>
            </a:prstTxWarp>
          </a:bodyPr>
          <a:lstStyle/>
          <a:p>
            <a:pPr marL="336145" indent="-336145" defTabSz="896386">
              <a:lnSpc>
                <a:spcPct val="90000"/>
              </a:lnSpc>
              <a:spcAft>
                <a:spcPts val="588"/>
              </a:spcAft>
              <a:buFont typeface="Wingdings" panose="05000000000000000000" pitchFamily="2" charset="2"/>
              <a:buChar char="ü"/>
              <a:defRPr/>
            </a:pPr>
            <a:r>
              <a:rPr lang="en-US" sz="2353" kern="0">
                <a:solidFill>
                  <a:srgbClr val="FFFFFF"/>
                </a:solidFill>
                <a:latin typeface="Segoe UI"/>
              </a:rPr>
              <a:t>New gen employees demand consumer-like experiences</a:t>
            </a:r>
          </a:p>
          <a:p>
            <a:pPr marL="336145" indent="-336145" defTabSz="896386">
              <a:lnSpc>
                <a:spcPct val="90000"/>
              </a:lnSpc>
              <a:spcAft>
                <a:spcPts val="588"/>
              </a:spcAft>
              <a:buFont typeface="Wingdings" panose="05000000000000000000" pitchFamily="2" charset="2"/>
              <a:buChar char="ü"/>
              <a:defRPr/>
            </a:pPr>
            <a:r>
              <a:rPr lang="en-US" sz="2353">
                <a:solidFill>
                  <a:srgbClr val="FFFFFF"/>
                </a:solidFill>
                <a:latin typeface="Segoe UI"/>
              </a:rPr>
              <a:t>Top IT priorities: "modernization of installed on-premises core enterprise apps" and "extending capabilities of core enterprise apps" </a:t>
            </a:r>
            <a:endParaRPr lang="en-US" sz="2353">
              <a:gradFill>
                <a:gsLst>
                  <a:gs pos="2917">
                    <a:srgbClr val="FFFFFF"/>
                  </a:gs>
                  <a:gs pos="30000">
                    <a:srgbClr val="FFFFFF"/>
                  </a:gs>
                </a:gsLst>
                <a:lin ang="5400000" scaled="0"/>
              </a:gradFill>
              <a:latin typeface="Segoe UI"/>
            </a:endParaRPr>
          </a:p>
        </p:txBody>
      </p:sp>
      <p:sp>
        <p:nvSpPr>
          <p:cNvPr id="28" name="Title 8"/>
          <p:cNvSpPr>
            <a:spLocks noGrp="1"/>
          </p:cNvSpPr>
          <p:nvPr>
            <p:ph type="title"/>
          </p:nvPr>
        </p:nvSpPr>
        <p:spPr/>
        <p:txBody>
          <a:bodyPr/>
          <a:lstStyle/>
          <a:p>
            <a:r>
              <a:rPr lang="en-US"/>
              <a:t>Line of business apps</a:t>
            </a:r>
          </a:p>
        </p:txBody>
      </p:sp>
      <p:grpSp>
        <p:nvGrpSpPr>
          <p:cNvPr id="2" name="Group 1"/>
          <p:cNvGrpSpPr/>
          <p:nvPr/>
        </p:nvGrpSpPr>
        <p:grpSpPr>
          <a:xfrm>
            <a:off x="3083550" y="2771013"/>
            <a:ext cx="9079051" cy="3686465"/>
            <a:chOff x="3145381" y="2826081"/>
            <a:chExt cx="9261105" cy="3760386"/>
          </a:xfrm>
        </p:grpSpPr>
        <p:sp>
          <p:nvSpPr>
            <p:cNvPr id="164" name="Rectangle 163"/>
            <p:cNvSpPr/>
            <p:nvPr/>
          </p:nvSpPr>
          <p:spPr bwMode="auto">
            <a:xfrm>
              <a:off x="6250199" y="2826081"/>
              <a:ext cx="3051469" cy="1025939"/>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179285" bIns="45720" numCol="1" rtlCol="0" anchor="ctr" anchorCtr="0" compatLnSpc="1">
              <a:prstTxWarp prst="textNoShape">
                <a:avLst/>
              </a:prstTxWarp>
            </a:bodyPr>
            <a:lstStyle/>
            <a:p>
              <a:pPr algn="ctr" defTabSz="896386">
                <a:lnSpc>
                  <a:spcPct val="90000"/>
                </a:lnSpc>
                <a:spcAft>
                  <a:spcPts val="588"/>
                </a:spcAft>
                <a:defRPr/>
              </a:pPr>
              <a:r>
                <a:rPr lang="en-US" sz="1765" kern="0">
                  <a:gradFill>
                    <a:gsLst>
                      <a:gs pos="2917">
                        <a:srgbClr val="FFFFFF"/>
                      </a:gs>
                      <a:gs pos="30000">
                        <a:srgbClr val="FFFFFF"/>
                      </a:gs>
                    </a:gsLst>
                    <a:lin ang="5400000" scaled="0"/>
                  </a:gradFill>
                  <a:latin typeface="Segoe UI"/>
                </a:rPr>
                <a:t>Leverage existing investments</a:t>
              </a:r>
            </a:p>
          </p:txBody>
        </p:sp>
        <p:sp>
          <p:nvSpPr>
            <p:cNvPr id="165" name="Rectangle 164"/>
            <p:cNvSpPr/>
            <p:nvPr/>
          </p:nvSpPr>
          <p:spPr bwMode="auto">
            <a:xfrm>
              <a:off x="9355017" y="2826081"/>
              <a:ext cx="3051469" cy="1025939"/>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179285" bIns="45720" numCol="1" rtlCol="0" anchor="ctr" anchorCtr="0" compatLnSpc="1">
              <a:prstTxWarp prst="textNoShape">
                <a:avLst/>
              </a:prstTxWarp>
            </a:bodyPr>
            <a:lstStyle/>
            <a:p>
              <a:pPr algn="ctr" defTabSz="896386">
                <a:lnSpc>
                  <a:spcPct val="90000"/>
                </a:lnSpc>
                <a:spcAft>
                  <a:spcPts val="588"/>
                </a:spcAft>
                <a:defRPr/>
              </a:pPr>
              <a:r>
                <a:rPr lang="en-NZ" sz="1765" kern="0">
                  <a:gradFill>
                    <a:gsLst>
                      <a:gs pos="2917">
                        <a:srgbClr val="FFFFFF"/>
                      </a:gs>
                      <a:gs pos="30000">
                        <a:srgbClr val="FFFFFF"/>
                      </a:gs>
                    </a:gsLst>
                    <a:lin ang="5400000" scaled="0"/>
                  </a:gradFill>
                  <a:latin typeface="Segoe UI"/>
                </a:rPr>
                <a:t>Invest in innovation, not maintenance </a:t>
              </a:r>
            </a:p>
          </p:txBody>
        </p:sp>
        <p:sp>
          <p:nvSpPr>
            <p:cNvPr id="8" name="Rectangle 7"/>
            <p:cNvSpPr/>
            <p:nvPr/>
          </p:nvSpPr>
          <p:spPr bwMode="auto">
            <a:xfrm>
              <a:off x="3145381" y="2826081"/>
              <a:ext cx="3051469" cy="1025939"/>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179285" bIns="45720" numCol="1" rtlCol="0" anchor="ctr" anchorCtr="0" compatLnSpc="1">
              <a:prstTxWarp prst="textNoShape">
                <a:avLst/>
              </a:prstTxWarp>
            </a:bodyPr>
            <a:lstStyle/>
            <a:p>
              <a:pPr algn="ctr" defTabSz="896386">
                <a:lnSpc>
                  <a:spcPct val="90000"/>
                </a:lnSpc>
                <a:spcAft>
                  <a:spcPts val="588"/>
                </a:spcAft>
                <a:defRPr/>
              </a:pPr>
              <a:r>
                <a:rPr lang="en-US" sz="1765" kern="0">
                  <a:gradFill>
                    <a:gsLst>
                      <a:gs pos="2917">
                        <a:srgbClr val="FFFFFF"/>
                      </a:gs>
                      <a:gs pos="30000">
                        <a:srgbClr val="FFFFFF"/>
                      </a:gs>
                    </a:gsLst>
                    <a:lin ang="5400000" scaled="0"/>
                  </a:gradFill>
                  <a:latin typeface="Segoe UI"/>
                </a:rPr>
                <a:t>App modernization</a:t>
              </a:r>
            </a:p>
          </p:txBody>
        </p:sp>
        <p:sp>
          <p:nvSpPr>
            <p:cNvPr id="153" name="Content Placeholder 2"/>
            <p:cNvSpPr txBox="1">
              <a:spLocks/>
            </p:cNvSpPr>
            <p:nvPr/>
          </p:nvSpPr>
          <p:spPr>
            <a:xfrm>
              <a:off x="3185112" y="3905962"/>
              <a:ext cx="3021274" cy="2680505"/>
            </a:xfrm>
            <a:prstGeom prst="rect">
              <a:avLst/>
            </a:prstGeom>
          </p:spPr>
          <p:txBody>
            <a:bodyPr vert="horz" lIns="89642" tIns="44821" rIns="89642" bIns="44821"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spcBef>
                  <a:spcPts val="1567"/>
                </a:spcBef>
                <a:defRPr/>
              </a:pPr>
              <a:r>
                <a:rPr lang="en-NZ" sz="1568">
                  <a:solidFill>
                    <a:srgbClr val="FFFFFF"/>
                  </a:solidFill>
                  <a:latin typeface="Segoe UI"/>
                </a:rPr>
                <a:t>Modernize user interfaces  - browser or mobile</a:t>
              </a:r>
            </a:p>
            <a:p>
              <a:pPr defTabSz="914192">
                <a:spcBef>
                  <a:spcPts val="1567"/>
                </a:spcBef>
                <a:defRPr/>
              </a:pPr>
              <a:r>
                <a:rPr lang="en-NZ" sz="1568">
                  <a:solidFill>
                    <a:srgbClr val="FFFFFF"/>
                  </a:solidFill>
                  <a:latin typeface="Segoe UI"/>
                </a:rPr>
                <a:t>Update functionality to match how people work today</a:t>
              </a:r>
            </a:p>
          </p:txBody>
        </p:sp>
        <p:sp>
          <p:nvSpPr>
            <p:cNvPr id="166" name="Content Placeholder 2"/>
            <p:cNvSpPr txBox="1">
              <a:spLocks/>
            </p:cNvSpPr>
            <p:nvPr/>
          </p:nvSpPr>
          <p:spPr>
            <a:xfrm>
              <a:off x="6196850" y="3905962"/>
              <a:ext cx="3021274" cy="2680505"/>
            </a:xfrm>
            <a:prstGeom prst="rect">
              <a:avLst/>
            </a:prstGeom>
          </p:spPr>
          <p:txBody>
            <a:bodyPr vert="horz" lIns="89642" tIns="44821" rIns="89642" bIns="44821"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spcBef>
                  <a:spcPts val="1567"/>
                </a:spcBef>
                <a:defRPr/>
              </a:pPr>
              <a:r>
                <a:rPr lang="en-NZ" sz="1568">
                  <a:solidFill>
                    <a:srgbClr val="FFFFFF"/>
                  </a:solidFill>
                  <a:latin typeface="Segoe UI"/>
                </a:rPr>
                <a:t>Bring existing, on premises data and business processes to the web and mobile</a:t>
              </a:r>
            </a:p>
            <a:p>
              <a:pPr defTabSz="914192">
                <a:spcBef>
                  <a:spcPts val="1567"/>
                </a:spcBef>
                <a:defRPr/>
              </a:pPr>
              <a:r>
                <a:rPr lang="en-NZ" sz="1568">
                  <a:solidFill>
                    <a:srgbClr val="FFFFFF"/>
                  </a:solidFill>
                  <a:latin typeface="Segoe UI"/>
                </a:rPr>
                <a:t>Re-host existing applications in Azure</a:t>
              </a:r>
            </a:p>
          </p:txBody>
        </p:sp>
        <p:sp>
          <p:nvSpPr>
            <p:cNvPr id="167" name="Content Placeholder 2"/>
            <p:cNvSpPr txBox="1">
              <a:spLocks/>
            </p:cNvSpPr>
            <p:nvPr/>
          </p:nvSpPr>
          <p:spPr>
            <a:xfrm>
              <a:off x="9370114" y="3870952"/>
              <a:ext cx="3021274" cy="2680505"/>
            </a:xfrm>
            <a:prstGeom prst="rect">
              <a:avLst/>
            </a:prstGeom>
          </p:spPr>
          <p:txBody>
            <a:bodyPr vert="horz" lIns="89642" tIns="44821" rIns="89642" bIns="44821"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spcBef>
                  <a:spcPts val="1567"/>
                </a:spcBef>
                <a:defRPr/>
              </a:pPr>
              <a:r>
                <a:rPr lang="en-NZ" sz="1568">
                  <a:solidFill>
                    <a:srgbClr val="FFFFFF"/>
                  </a:solidFill>
                  <a:latin typeface="Segoe UI"/>
                </a:rPr>
                <a:t>Reduce costs of supporting old application hardware</a:t>
              </a:r>
            </a:p>
            <a:p>
              <a:pPr defTabSz="914192">
                <a:spcBef>
                  <a:spcPts val="1567"/>
                </a:spcBef>
                <a:defRPr/>
              </a:pPr>
              <a:r>
                <a:rPr lang="en-NZ" sz="1568">
                  <a:solidFill>
                    <a:srgbClr val="FFFFFF"/>
                  </a:solidFill>
                  <a:latin typeface="Segoe UI"/>
                </a:rPr>
                <a:t>Replace aging and unmaintainable code</a:t>
              </a:r>
            </a:p>
          </p:txBody>
        </p:sp>
      </p:grpSp>
      <p:grpSp>
        <p:nvGrpSpPr>
          <p:cNvPr id="175" name="Group 174"/>
          <p:cNvGrpSpPr>
            <a:grpSpLocks noChangeAspect="1"/>
          </p:cNvGrpSpPr>
          <p:nvPr/>
        </p:nvGrpSpPr>
        <p:grpSpPr>
          <a:xfrm>
            <a:off x="289699" y="2017861"/>
            <a:ext cx="2512074" cy="2512074"/>
            <a:chOff x="484508" y="1618857"/>
            <a:chExt cx="3504722" cy="3504722"/>
          </a:xfrm>
        </p:grpSpPr>
        <p:sp>
          <p:nvSpPr>
            <p:cNvPr id="176" name="Oval 175"/>
            <p:cNvSpPr/>
            <p:nvPr/>
          </p:nvSpPr>
          <p:spPr bwMode="auto">
            <a:xfrm>
              <a:off x="484508" y="1618857"/>
              <a:ext cx="3504722" cy="3504722"/>
            </a:xfrm>
            <a:prstGeom prst="ellipse">
              <a:avLst/>
            </a:prstGeom>
            <a:solidFill>
              <a:schemeClr val="bg2">
                <a:lumMod val="75000"/>
              </a:schemeClr>
            </a:solidFill>
            <a:ln w="222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grpSp>
          <p:nvGrpSpPr>
            <p:cNvPr id="177" name="Group 176"/>
            <p:cNvGrpSpPr/>
            <p:nvPr/>
          </p:nvGrpSpPr>
          <p:grpSpPr>
            <a:xfrm>
              <a:off x="888427" y="2331707"/>
              <a:ext cx="2676304" cy="2642924"/>
              <a:chOff x="888427" y="2331707"/>
              <a:chExt cx="2676304" cy="2642924"/>
            </a:xfrm>
          </p:grpSpPr>
          <p:grpSp>
            <p:nvGrpSpPr>
              <p:cNvPr id="178" name="Group 177"/>
              <p:cNvGrpSpPr/>
              <p:nvPr/>
            </p:nvGrpSpPr>
            <p:grpSpPr>
              <a:xfrm>
                <a:off x="888427" y="2331707"/>
                <a:ext cx="1551167" cy="2155679"/>
                <a:chOff x="-2165350" y="2309813"/>
                <a:chExt cx="1389063" cy="1930401"/>
              </a:xfrm>
            </p:grpSpPr>
            <p:sp>
              <p:nvSpPr>
                <p:cNvPr id="236" name="Freeform 68"/>
                <p:cNvSpPr>
                  <a:spLocks/>
                </p:cNvSpPr>
                <p:nvPr/>
              </p:nvSpPr>
              <p:spPr bwMode="auto">
                <a:xfrm>
                  <a:off x="-1514475" y="2568576"/>
                  <a:ext cx="738188" cy="1671638"/>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7" name="Freeform 69"/>
                <p:cNvSpPr>
                  <a:spLocks/>
                </p:cNvSpPr>
                <p:nvPr/>
              </p:nvSpPr>
              <p:spPr bwMode="auto">
                <a:xfrm>
                  <a:off x="-1730375" y="2657476"/>
                  <a:ext cx="528638" cy="1582738"/>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8" name="Freeform 71"/>
                <p:cNvSpPr>
                  <a:spLocks/>
                </p:cNvSpPr>
                <p:nvPr/>
              </p:nvSpPr>
              <p:spPr bwMode="auto">
                <a:xfrm>
                  <a:off x="-1843088" y="2309813"/>
                  <a:ext cx="244475" cy="206375"/>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9" name="Freeform 72"/>
                <p:cNvSpPr>
                  <a:spLocks/>
                </p:cNvSpPr>
                <p:nvPr/>
              </p:nvSpPr>
              <p:spPr bwMode="auto">
                <a:xfrm>
                  <a:off x="-1782763" y="2549526"/>
                  <a:ext cx="123825" cy="134938"/>
                </a:xfrm>
                <a:custGeom>
                  <a:avLst/>
                  <a:gdLst>
                    <a:gd name="T0" fmla="*/ 78 w 78"/>
                    <a:gd name="T1" fmla="*/ 64 h 85"/>
                    <a:gd name="T2" fmla="*/ 39 w 78"/>
                    <a:gd name="T3" fmla="*/ 85 h 85"/>
                    <a:gd name="T4" fmla="*/ 0 w 78"/>
                    <a:gd name="T5" fmla="*/ 64 h 85"/>
                    <a:gd name="T6" fmla="*/ 0 w 78"/>
                    <a:gd name="T7" fmla="*/ 0 h 85"/>
                    <a:gd name="T8" fmla="*/ 78 w 78"/>
                    <a:gd name="T9" fmla="*/ 0 h 85"/>
                    <a:gd name="T10" fmla="*/ 78 w 78"/>
                    <a:gd name="T11" fmla="*/ 64 h 85"/>
                  </a:gdLst>
                  <a:ahLst/>
                  <a:cxnLst>
                    <a:cxn ang="0">
                      <a:pos x="T0" y="T1"/>
                    </a:cxn>
                    <a:cxn ang="0">
                      <a:pos x="T2" y="T3"/>
                    </a:cxn>
                    <a:cxn ang="0">
                      <a:pos x="T4" y="T5"/>
                    </a:cxn>
                    <a:cxn ang="0">
                      <a:pos x="T6" y="T7"/>
                    </a:cxn>
                    <a:cxn ang="0">
                      <a:pos x="T8" y="T9"/>
                    </a:cxn>
                    <a:cxn ang="0">
                      <a:pos x="T10" y="T11"/>
                    </a:cxn>
                  </a:cxnLst>
                  <a:rect l="0" t="0" r="r" b="b"/>
                  <a:pathLst>
                    <a:path w="78" h="85">
                      <a:moveTo>
                        <a:pt x="78" y="64"/>
                      </a:moveTo>
                      <a:lnTo>
                        <a:pt x="39" y="85"/>
                      </a:lnTo>
                      <a:lnTo>
                        <a:pt x="0" y="64"/>
                      </a:lnTo>
                      <a:lnTo>
                        <a:pt x="0" y="0"/>
                      </a:lnTo>
                      <a:lnTo>
                        <a:pt x="78" y="0"/>
                      </a:lnTo>
                      <a:lnTo>
                        <a:pt x="78"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0" name="Freeform 73"/>
                <p:cNvSpPr>
                  <a:spLocks/>
                </p:cNvSpPr>
                <p:nvPr/>
              </p:nvSpPr>
              <p:spPr bwMode="auto">
                <a:xfrm>
                  <a:off x="-1779588" y="2684463"/>
                  <a:ext cx="117475" cy="582613"/>
                </a:xfrm>
                <a:custGeom>
                  <a:avLst/>
                  <a:gdLst>
                    <a:gd name="T0" fmla="*/ 45 w 74"/>
                    <a:gd name="T1" fmla="*/ 39 h 367"/>
                    <a:gd name="T2" fmla="*/ 66 w 74"/>
                    <a:gd name="T3" fmla="*/ 21 h 367"/>
                    <a:gd name="T4" fmla="*/ 37 w 74"/>
                    <a:gd name="T5" fmla="*/ 0 h 367"/>
                    <a:gd name="T6" fmla="*/ 6 w 74"/>
                    <a:gd name="T7" fmla="*/ 21 h 367"/>
                    <a:gd name="T8" fmla="*/ 29 w 74"/>
                    <a:gd name="T9" fmla="*/ 39 h 367"/>
                    <a:gd name="T10" fmla="*/ 0 w 74"/>
                    <a:gd name="T11" fmla="*/ 338 h 367"/>
                    <a:gd name="T12" fmla="*/ 37 w 74"/>
                    <a:gd name="T13" fmla="*/ 367 h 367"/>
                    <a:gd name="T14" fmla="*/ 74 w 74"/>
                    <a:gd name="T15" fmla="*/ 338 h 367"/>
                    <a:gd name="T16" fmla="*/ 45 w 74"/>
                    <a:gd name="T17" fmla="*/ 39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67">
                      <a:moveTo>
                        <a:pt x="45" y="39"/>
                      </a:moveTo>
                      <a:lnTo>
                        <a:pt x="66" y="21"/>
                      </a:lnTo>
                      <a:lnTo>
                        <a:pt x="37" y="0"/>
                      </a:lnTo>
                      <a:lnTo>
                        <a:pt x="6" y="21"/>
                      </a:lnTo>
                      <a:lnTo>
                        <a:pt x="29" y="39"/>
                      </a:lnTo>
                      <a:lnTo>
                        <a:pt x="0" y="338"/>
                      </a:lnTo>
                      <a:lnTo>
                        <a:pt x="37" y="367"/>
                      </a:lnTo>
                      <a:lnTo>
                        <a:pt x="74" y="338"/>
                      </a:lnTo>
                      <a:lnTo>
                        <a:pt x="45" y="3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1" name="Freeform 74"/>
                <p:cNvSpPr>
                  <a:spLocks/>
                </p:cNvSpPr>
                <p:nvPr/>
              </p:nvSpPr>
              <p:spPr bwMode="auto">
                <a:xfrm>
                  <a:off x="-2165350" y="2667001"/>
                  <a:ext cx="296863" cy="692150"/>
                </a:xfrm>
                <a:custGeom>
                  <a:avLst/>
                  <a:gdLst>
                    <a:gd name="T0" fmla="*/ 97 w 97"/>
                    <a:gd name="T1" fmla="*/ 9 h 226"/>
                    <a:gd name="T2" fmla="*/ 63 w 97"/>
                    <a:gd name="T3" fmla="*/ 0 h 226"/>
                    <a:gd name="T4" fmla="*/ 0 w 97"/>
                    <a:gd name="T5" fmla="*/ 226 h 226"/>
                    <a:gd name="T6" fmla="*/ 36 w 97"/>
                    <a:gd name="T7" fmla="*/ 226 h 226"/>
                    <a:gd name="T8" fmla="*/ 97 w 97"/>
                    <a:gd name="T9" fmla="*/ 9 h 226"/>
                  </a:gdLst>
                  <a:ahLst/>
                  <a:cxnLst>
                    <a:cxn ang="0">
                      <a:pos x="T0" y="T1"/>
                    </a:cxn>
                    <a:cxn ang="0">
                      <a:pos x="T2" y="T3"/>
                    </a:cxn>
                    <a:cxn ang="0">
                      <a:pos x="T4" y="T5"/>
                    </a:cxn>
                    <a:cxn ang="0">
                      <a:pos x="T6" y="T7"/>
                    </a:cxn>
                    <a:cxn ang="0">
                      <a:pos x="T8" y="T9"/>
                    </a:cxn>
                  </a:cxnLst>
                  <a:rect l="0" t="0" r="r" b="b"/>
                  <a:pathLst>
                    <a:path w="97" h="226">
                      <a:moveTo>
                        <a:pt x="97" y="9"/>
                      </a:moveTo>
                      <a:cubicBezTo>
                        <a:pt x="86" y="6"/>
                        <a:pt x="74" y="3"/>
                        <a:pt x="63" y="0"/>
                      </a:cubicBezTo>
                      <a:cubicBezTo>
                        <a:pt x="29" y="73"/>
                        <a:pt x="8" y="146"/>
                        <a:pt x="0" y="226"/>
                      </a:cubicBezTo>
                      <a:cubicBezTo>
                        <a:pt x="36" y="226"/>
                        <a:pt x="36" y="226"/>
                        <a:pt x="36" y="226"/>
                      </a:cubicBezTo>
                      <a:cubicBezTo>
                        <a:pt x="44" y="149"/>
                        <a:pt x="65" y="79"/>
                        <a:pt x="97" y="9"/>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2" name="Freeform 75"/>
                <p:cNvSpPr>
                  <a:spLocks/>
                </p:cNvSpPr>
                <p:nvPr/>
              </p:nvSpPr>
              <p:spPr bwMode="auto">
                <a:xfrm>
                  <a:off x="-1570038" y="2667001"/>
                  <a:ext cx="296863" cy="692150"/>
                </a:xfrm>
                <a:custGeom>
                  <a:avLst/>
                  <a:gdLst>
                    <a:gd name="T0" fmla="*/ 0 w 97"/>
                    <a:gd name="T1" fmla="*/ 9 h 226"/>
                    <a:gd name="T2" fmla="*/ 34 w 97"/>
                    <a:gd name="T3" fmla="*/ 0 h 226"/>
                    <a:gd name="T4" fmla="*/ 97 w 97"/>
                    <a:gd name="T5" fmla="*/ 226 h 226"/>
                    <a:gd name="T6" fmla="*/ 61 w 97"/>
                    <a:gd name="T7" fmla="*/ 226 h 226"/>
                    <a:gd name="T8" fmla="*/ 0 w 97"/>
                    <a:gd name="T9" fmla="*/ 9 h 226"/>
                  </a:gdLst>
                  <a:ahLst/>
                  <a:cxnLst>
                    <a:cxn ang="0">
                      <a:pos x="T0" y="T1"/>
                    </a:cxn>
                    <a:cxn ang="0">
                      <a:pos x="T2" y="T3"/>
                    </a:cxn>
                    <a:cxn ang="0">
                      <a:pos x="T4" y="T5"/>
                    </a:cxn>
                    <a:cxn ang="0">
                      <a:pos x="T6" y="T7"/>
                    </a:cxn>
                    <a:cxn ang="0">
                      <a:pos x="T8" y="T9"/>
                    </a:cxn>
                  </a:cxnLst>
                  <a:rect l="0" t="0" r="r" b="b"/>
                  <a:pathLst>
                    <a:path w="97" h="226">
                      <a:moveTo>
                        <a:pt x="0" y="9"/>
                      </a:moveTo>
                      <a:cubicBezTo>
                        <a:pt x="11" y="6"/>
                        <a:pt x="23" y="3"/>
                        <a:pt x="34" y="0"/>
                      </a:cubicBezTo>
                      <a:cubicBezTo>
                        <a:pt x="68" y="73"/>
                        <a:pt x="89" y="146"/>
                        <a:pt x="97" y="226"/>
                      </a:cubicBezTo>
                      <a:cubicBezTo>
                        <a:pt x="61" y="226"/>
                        <a:pt x="61" y="226"/>
                        <a:pt x="61" y="226"/>
                      </a:cubicBezTo>
                      <a:cubicBezTo>
                        <a:pt x="53" y="149"/>
                        <a:pt x="32" y="79"/>
                        <a:pt x="0" y="9"/>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3" name="Freeform 76"/>
                <p:cNvSpPr>
                  <a:spLocks/>
                </p:cNvSpPr>
                <p:nvPr/>
              </p:nvSpPr>
              <p:spPr bwMode="auto">
                <a:xfrm>
                  <a:off x="-1908175" y="3522663"/>
                  <a:ext cx="180975" cy="652463"/>
                </a:xfrm>
                <a:custGeom>
                  <a:avLst/>
                  <a:gdLst>
                    <a:gd name="T0" fmla="*/ 99 w 114"/>
                    <a:gd name="T1" fmla="*/ 411 h 411"/>
                    <a:gd name="T2" fmla="*/ 16 w 114"/>
                    <a:gd name="T3" fmla="*/ 411 h 411"/>
                    <a:gd name="T4" fmla="*/ 0 w 114"/>
                    <a:gd name="T5" fmla="*/ 0 h 411"/>
                    <a:gd name="T6" fmla="*/ 114 w 114"/>
                    <a:gd name="T7" fmla="*/ 0 h 411"/>
                    <a:gd name="T8" fmla="*/ 99 w 114"/>
                    <a:gd name="T9" fmla="*/ 411 h 411"/>
                  </a:gdLst>
                  <a:ahLst/>
                  <a:cxnLst>
                    <a:cxn ang="0">
                      <a:pos x="T0" y="T1"/>
                    </a:cxn>
                    <a:cxn ang="0">
                      <a:pos x="T2" y="T3"/>
                    </a:cxn>
                    <a:cxn ang="0">
                      <a:pos x="T4" y="T5"/>
                    </a:cxn>
                    <a:cxn ang="0">
                      <a:pos x="T6" y="T7"/>
                    </a:cxn>
                    <a:cxn ang="0">
                      <a:pos x="T8" y="T9"/>
                    </a:cxn>
                  </a:cxnLst>
                  <a:rect l="0" t="0" r="r" b="b"/>
                  <a:pathLst>
                    <a:path w="114" h="411">
                      <a:moveTo>
                        <a:pt x="99" y="411"/>
                      </a:moveTo>
                      <a:lnTo>
                        <a:pt x="16" y="411"/>
                      </a:lnTo>
                      <a:lnTo>
                        <a:pt x="0" y="0"/>
                      </a:lnTo>
                      <a:lnTo>
                        <a:pt x="114" y="0"/>
                      </a:lnTo>
                      <a:lnTo>
                        <a:pt x="99" y="41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4" name="Freeform 77"/>
                <p:cNvSpPr>
                  <a:spLocks/>
                </p:cNvSpPr>
                <p:nvPr/>
              </p:nvSpPr>
              <p:spPr bwMode="auto">
                <a:xfrm>
                  <a:off x="-1717675" y="3522663"/>
                  <a:ext cx="184150" cy="652463"/>
                </a:xfrm>
                <a:custGeom>
                  <a:avLst/>
                  <a:gdLst>
                    <a:gd name="T0" fmla="*/ 101 w 116"/>
                    <a:gd name="T1" fmla="*/ 411 h 411"/>
                    <a:gd name="T2" fmla="*/ 16 w 116"/>
                    <a:gd name="T3" fmla="*/ 411 h 411"/>
                    <a:gd name="T4" fmla="*/ 0 w 116"/>
                    <a:gd name="T5" fmla="*/ 0 h 411"/>
                    <a:gd name="T6" fmla="*/ 116 w 116"/>
                    <a:gd name="T7" fmla="*/ 0 h 411"/>
                    <a:gd name="T8" fmla="*/ 101 w 116"/>
                    <a:gd name="T9" fmla="*/ 411 h 411"/>
                  </a:gdLst>
                  <a:ahLst/>
                  <a:cxnLst>
                    <a:cxn ang="0">
                      <a:pos x="T0" y="T1"/>
                    </a:cxn>
                    <a:cxn ang="0">
                      <a:pos x="T2" y="T3"/>
                    </a:cxn>
                    <a:cxn ang="0">
                      <a:pos x="T4" y="T5"/>
                    </a:cxn>
                    <a:cxn ang="0">
                      <a:pos x="T6" y="T7"/>
                    </a:cxn>
                    <a:cxn ang="0">
                      <a:pos x="T8" y="T9"/>
                    </a:cxn>
                  </a:cxnLst>
                  <a:rect l="0" t="0" r="r" b="b"/>
                  <a:pathLst>
                    <a:path w="116" h="411">
                      <a:moveTo>
                        <a:pt x="101" y="411"/>
                      </a:moveTo>
                      <a:lnTo>
                        <a:pt x="16" y="411"/>
                      </a:lnTo>
                      <a:lnTo>
                        <a:pt x="0" y="0"/>
                      </a:lnTo>
                      <a:lnTo>
                        <a:pt x="116" y="0"/>
                      </a:lnTo>
                      <a:lnTo>
                        <a:pt x="101" y="41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5" name="Freeform 78"/>
                <p:cNvSpPr>
                  <a:spLocks/>
                </p:cNvSpPr>
                <p:nvPr/>
              </p:nvSpPr>
              <p:spPr bwMode="auto">
                <a:xfrm>
                  <a:off x="-1895475" y="4160838"/>
                  <a:ext cx="157163" cy="79375"/>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6" name="Freeform 79"/>
                <p:cNvSpPr>
                  <a:spLocks/>
                </p:cNvSpPr>
                <p:nvPr/>
              </p:nvSpPr>
              <p:spPr bwMode="auto">
                <a:xfrm>
                  <a:off x="-1701800" y="4160838"/>
                  <a:ext cx="155575" cy="79375"/>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7" name="Freeform 80"/>
                <p:cNvSpPr>
                  <a:spLocks/>
                </p:cNvSpPr>
                <p:nvPr/>
              </p:nvSpPr>
              <p:spPr bwMode="auto">
                <a:xfrm>
                  <a:off x="-2149475" y="3359151"/>
                  <a:ext cx="79375" cy="88900"/>
                </a:xfrm>
                <a:custGeom>
                  <a:avLst/>
                  <a:gdLst>
                    <a:gd name="T0" fmla="*/ 0 w 26"/>
                    <a:gd name="T1" fmla="*/ 0 h 29"/>
                    <a:gd name="T2" fmla="*/ 0 w 26"/>
                    <a:gd name="T3" fmla="*/ 16 h 29"/>
                    <a:gd name="T4" fmla="*/ 13 w 26"/>
                    <a:gd name="T5" fmla="*/ 29 h 29"/>
                    <a:gd name="T6" fmla="*/ 26 w 26"/>
                    <a:gd name="T7" fmla="*/ 16 h 29"/>
                    <a:gd name="T8" fmla="*/ 26 w 26"/>
                    <a:gd name="T9" fmla="*/ 0 h 29"/>
                    <a:gd name="T10" fmla="*/ 0 w 26"/>
                    <a:gd name="T11" fmla="*/ 0 h 29"/>
                  </a:gdLst>
                  <a:ahLst/>
                  <a:cxnLst>
                    <a:cxn ang="0">
                      <a:pos x="T0" y="T1"/>
                    </a:cxn>
                    <a:cxn ang="0">
                      <a:pos x="T2" y="T3"/>
                    </a:cxn>
                    <a:cxn ang="0">
                      <a:pos x="T4" y="T5"/>
                    </a:cxn>
                    <a:cxn ang="0">
                      <a:pos x="T6" y="T7"/>
                    </a:cxn>
                    <a:cxn ang="0">
                      <a:pos x="T8" y="T9"/>
                    </a:cxn>
                    <a:cxn ang="0">
                      <a:pos x="T10" y="T11"/>
                    </a:cxn>
                  </a:cxnLst>
                  <a:rect l="0" t="0" r="r" b="b"/>
                  <a:pathLst>
                    <a:path w="26" h="29">
                      <a:moveTo>
                        <a:pt x="0" y="0"/>
                      </a:moveTo>
                      <a:cubicBezTo>
                        <a:pt x="0" y="16"/>
                        <a:pt x="0" y="16"/>
                        <a:pt x="0" y="16"/>
                      </a:cubicBezTo>
                      <a:cubicBezTo>
                        <a:pt x="0" y="23"/>
                        <a:pt x="6" y="29"/>
                        <a:pt x="13" y="29"/>
                      </a:cubicBezTo>
                      <a:cubicBezTo>
                        <a:pt x="20" y="29"/>
                        <a:pt x="26" y="23"/>
                        <a:pt x="26" y="16"/>
                      </a:cubicBezTo>
                      <a:cubicBezTo>
                        <a:pt x="26" y="0"/>
                        <a:pt x="26" y="0"/>
                        <a:pt x="2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8" name="Freeform 81"/>
                <p:cNvSpPr>
                  <a:spLocks/>
                </p:cNvSpPr>
                <p:nvPr/>
              </p:nvSpPr>
              <p:spPr bwMode="auto">
                <a:xfrm>
                  <a:off x="-1368425" y="3359151"/>
                  <a:ext cx="80963" cy="88900"/>
                </a:xfrm>
                <a:custGeom>
                  <a:avLst/>
                  <a:gdLst>
                    <a:gd name="T0" fmla="*/ 0 w 26"/>
                    <a:gd name="T1" fmla="*/ 0 h 29"/>
                    <a:gd name="T2" fmla="*/ 0 w 26"/>
                    <a:gd name="T3" fmla="*/ 16 h 29"/>
                    <a:gd name="T4" fmla="*/ 13 w 26"/>
                    <a:gd name="T5" fmla="*/ 29 h 29"/>
                    <a:gd name="T6" fmla="*/ 26 w 26"/>
                    <a:gd name="T7" fmla="*/ 16 h 29"/>
                    <a:gd name="T8" fmla="*/ 26 w 26"/>
                    <a:gd name="T9" fmla="*/ 0 h 29"/>
                    <a:gd name="T10" fmla="*/ 0 w 26"/>
                    <a:gd name="T11" fmla="*/ 0 h 29"/>
                  </a:gdLst>
                  <a:ahLst/>
                  <a:cxnLst>
                    <a:cxn ang="0">
                      <a:pos x="T0" y="T1"/>
                    </a:cxn>
                    <a:cxn ang="0">
                      <a:pos x="T2" y="T3"/>
                    </a:cxn>
                    <a:cxn ang="0">
                      <a:pos x="T4" y="T5"/>
                    </a:cxn>
                    <a:cxn ang="0">
                      <a:pos x="T6" y="T7"/>
                    </a:cxn>
                    <a:cxn ang="0">
                      <a:pos x="T8" y="T9"/>
                    </a:cxn>
                    <a:cxn ang="0">
                      <a:pos x="T10" y="T11"/>
                    </a:cxn>
                  </a:cxnLst>
                  <a:rect l="0" t="0" r="r" b="b"/>
                  <a:pathLst>
                    <a:path w="26" h="29">
                      <a:moveTo>
                        <a:pt x="0" y="0"/>
                      </a:moveTo>
                      <a:cubicBezTo>
                        <a:pt x="0" y="16"/>
                        <a:pt x="0" y="16"/>
                        <a:pt x="0" y="16"/>
                      </a:cubicBezTo>
                      <a:cubicBezTo>
                        <a:pt x="0" y="23"/>
                        <a:pt x="6" y="29"/>
                        <a:pt x="13" y="29"/>
                      </a:cubicBezTo>
                      <a:cubicBezTo>
                        <a:pt x="20" y="29"/>
                        <a:pt x="26" y="23"/>
                        <a:pt x="26" y="16"/>
                      </a:cubicBezTo>
                      <a:cubicBezTo>
                        <a:pt x="26" y="0"/>
                        <a:pt x="26" y="0"/>
                        <a:pt x="2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9" name="Freeform 82"/>
                <p:cNvSpPr>
                  <a:spLocks/>
                </p:cNvSpPr>
                <p:nvPr/>
              </p:nvSpPr>
              <p:spPr bwMode="auto">
                <a:xfrm>
                  <a:off x="-1974850" y="2651126"/>
                  <a:ext cx="509588" cy="871538"/>
                </a:xfrm>
                <a:custGeom>
                  <a:avLst/>
                  <a:gdLst>
                    <a:gd name="T0" fmla="*/ 199 w 321"/>
                    <a:gd name="T1" fmla="*/ 0 h 549"/>
                    <a:gd name="T2" fmla="*/ 160 w 321"/>
                    <a:gd name="T3" fmla="*/ 313 h 549"/>
                    <a:gd name="T4" fmla="*/ 121 w 321"/>
                    <a:gd name="T5" fmla="*/ 0 h 549"/>
                    <a:gd name="T6" fmla="*/ 0 w 321"/>
                    <a:gd name="T7" fmla="*/ 10 h 549"/>
                    <a:gd name="T8" fmla="*/ 0 w 321"/>
                    <a:gd name="T9" fmla="*/ 549 h 549"/>
                    <a:gd name="T10" fmla="*/ 321 w 321"/>
                    <a:gd name="T11" fmla="*/ 549 h 549"/>
                    <a:gd name="T12" fmla="*/ 321 w 321"/>
                    <a:gd name="T13" fmla="*/ 10 h 549"/>
                    <a:gd name="T14" fmla="*/ 199 w 321"/>
                    <a:gd name="T15" fmla="*/ 0 h 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1" h="549">
                      <a:moveTo>
                        <a:pt x="199" y="0"/>
                      </a:moveTo>
                      <a:lnTo>
                        <a:pt x="160" y="313"/>
                      </a:lnTo>
                      <a:lnTo>
                        <a:pt x="121" y="0"/>
                      </a:lnTo>
                      <a:lnTo>
                        <a:pt x="0" y="10"/>
                      </a:lnTo>
                      <a:lnTo>
                        <a:pt x="0" y="549"/>
                      </a:lnTo>
                      <a:lnTo>
                        <a:pt x="321" y="549"/>
                      </a:lnTo>
                      <a:lnTo>
                        <a:pt x="321" y="10"/>
                      </a:lnTo>
                      <a:lnTo>
                        <a:pt x="19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0" name="Freeform 83"/>
                <p:cNvSpPr>
                  <a:spLocks/>
                </p:cNvSpPr>
                <p:nvPr/>
              </p:nvSpPr>
              <p:spPr bwMode="auto">
                <a:xfrm>
                  <a:off x="-1619250" y="24241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1" name="Freeform 84"/>
                <p:cNvSpPr>
                  <a:spLocks/>
                </p:cNvSpPr>
                <p:nvPr/>
              </p:nvSpPr>
              <p:spPr bwMode="auto">
                <a:xfrm>
                  <a:off x="-1619250" y="24209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2" name="Freeform 85"/>
                <p:cNvSpPr>
                  <a:spLocks/>
                </p:cNvSpPr>
                <p:nvPr/>
              </p:nvSpPr>
              <p:spPr bwMode="auto">
                <a:xfrm>
                  <a:off x="-1625600" y="24114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3" name="Freeform 86"/>
                <p:cNvSpPr>
                  <a:spLocks/>
                </p:cNvSpPr>
                <p:nvPr/>
              </p:nvSpPr>
              <p:spPr bwMode="auto">
                <a:xfrm>
                  <a:off x="-1622425" y="24145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4" name="Freeform 87"/>
                <p:cNvSpPr>
                  <a:spLocks/>
                </p:cNvSpPr>
                <p:nvPr/>
              </p:nvSpPr>
              <p:spPr bwMode="auto">
                <a:xfrm>
                  <a:off x="-1822450" y="24114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5" name="Freeform 88"/>
                <p:cNvSpPr>
                  <a:spLocks/>
                </p:cNvSpPr>
                <p:nvPr/>
              </p:nvSpPr>
              <p:spPr bwMode="auto">
                <a:xfrm>
                  <a:off x="-1616075" y="242728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7" name="Freeform 89"/>
                <p:cNvSpPr>
                  <a:spLocks/>
                </p:cNvSpPr>
                <p:nvPr/>
              </p:nvSpPr>
              <p:spPr bwMode="auto">
                <a:xfrm>
                  <a:off x="-1616075" y="2433638"/>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8" name="Freeform 90"/>
                <p:cNvSpPr>
                  <a:spLocks/>
                </p:cNvSpPr>
                <p:nvPr/>
              </p:nvSpPr>
              <p:spPr bwMode="auto">
                <a:xfrm>
                  <a:off x="-1625600" y="24082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9" name="Freeform 91"/>
                <p:cNvSpPr>
                  <a:spLocks/>
                </p:cNvSpPr>
                <p:nvPr/>
              </p:nvSpPr>
              <p:spPr bwMode="auto">
                <a:xfrm>
                  <a:off x="-1827213" y="243046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0" name="Freeform 92"/>
                <p:cNvSpPr>
                  <a:spLocks/>
                </p:cNvSpPr>
                <p:nvPr/>
              </p:nvSpPr>
              <p:spPr bwMode="auto">
                <a:xfrm>
                  <a:off x="-1825625" y="24209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1" name="Freeform 93"/>
                <p:cNvSpPr>
                  <a:spLocks/>
                </p:cNvSpPr>
                <p:nvPr/>
              </p:nvSpPr>
              <p:spPr bwMode="auto">
                <a:xfrm>
                  <a:off x="-1825625" y="24177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2" name="Freeform 94"/>
                <p:cNvSpPr>
                  <a:spLocks/>
                </p:cNvSpPr>
                <p:nvPr/>
              </p:nvSpPr>
              <p:spPr bwMode="auto">
                <a:xfrm>
                  <a:off x="-1827213" y="24272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3" name="Freeform 95"/>
                <p:cNvSpPr>
                  <a:spLocks/>
                </p:cNvSpPr>
                <p:nvPr/>
              </p:nvSpPr>
              <p:spPr bwMode="auto">
                <a:xfrm>
                  <a:off x="-1846263" y="2398713"/>
                  <a:ext cx="247650" cy="222250"/>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4" name="Freeform 107"/>
                <p:cNvSpPr>
                  <a:spLocks/>
                </p:cNvSpPr>
                <p:nvPr/>
              </p:nvSpPr>
              <p:spPr bwMode="auto">
                <a:xfrm>
                  <a:off x="-793750" y="2562226"/>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5" name="Freeform 108"/>
                <p:cNvSpPr>
                  <a:spLocks/>
                </p:cNvSpPr>
                <p:nvPr/>
              </p:nvSpPr>
              <p:spPr bwMode="auto">
                <a:xfrm>
                  <a:off x="-793750" y="25590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6" name="Freeform 109"/>
                <p:cNvSpPr>
                  <a:spLocks/>
                </p:cNvSpPr>
                <p:nvPr/>
              </p:nvSpPr>
              <p:spPr bwMode="auto">
                <a:xfrm>
                  <a:off x="-800100" y="25495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7" name="Freeform 110"/>
                <p:cNvSpPr>
                  <a:spLocks/>
                </p:cNvSpPr>
                <p:nvPr/>
              </p:nvSpPr>
              <p:spPr bwMode="auto">
                <a:xfrm>
                  <a:off x="-796925" y="25527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8" name="Freeform 111"/>
                <p:cNvSpPr>
                  <a:spLocks/>
                </p:cNvSpPr>
                <p:nvPr/>
              </p:nvSpPr>
              <p:spPr bwMode="auto">
                <a:xfrm>
                  <a:off x="-981075" y="25495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9" name="Freeform 112"/>
                <p:cNvSpPr>
                  <a:spLocks/>
                </p:cNvSpPr>
                <p:nvPr/>
              </p:nvSpPr>
              <p:spPr bwMode="auto">
                <a:xfrm>
                  <a:off x="-793750" y="2565401"/>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0" name="Freeform 113"/>
                <p:cNvSpPr>
                  <a:spLocks/>
                </p:cNvSpPr>
                <p:nvPr/>
              </p:nvSpPr>
              <p:spPr bwMode="auto">
                <a:xfrm>
                  <a:off x="-793750" y="2571751"/>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1" name="Freeform 114"/>
                <p:cNvSpPr>
                  <a:spLocks/>
                </p:cNvSpPr>
                <p:nvPr/>
              </p:nvSpPr>
              <p:spPr bwMode="auto">
                <a:xfrm>
                  <a:off x="-800100" y="2546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2" name="Freeform 115"/>
                <p:cNvSpPr>
                  <a:spLocks/>
                </p:cNvSpPr>
                <p:nvPr/>
              </p:nvSpPr>
              <p:spPr bwMode="auto">
                <a:xfrm>
                  <a:off x="-987425" y="25685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3" name="Freeform 116"/>
                <p:cNvSpPr>
                  <a:spLocks/>
                </p:cNvSpPr>
                <p:nvPr/>
              </p:nvSpPr>
              <p:spPr bwMode="auto">
                <a:xfrm>
                  <a:off x="-984250" y="25590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4" name="Freeform 117"/>
                <p:cNvSpPr>
                  <a:spLocks/>
                </p:cNvSpPr>
                <p:nvPr/>
              </p:nvSpPr>
              <p:spPr bwMode="auto">
                <a:xfrm>
                  <a:off x="-984250" y="25558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5" name="Freeform 118"/>
                <p:cNvSpPr>
                  <a:spLocks/>
                </p:cNvSpPr>
                <p:nvPr/>
              </p:nvSpPr>
              <p:spPr bwMode="auto">
                <a:xfrm>
                  <a:off x="-987425" y="25654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
            <p:nvSpPr>
              <p:cNvPr id="179" name="Freeform 178"/>
              <p:cNvSpPr>
                <a:spLocks/>
              </p:cNvSpPr>
              <p:nvPr/>
            </p:nvSpPr>
            <p:spPr bwMode="auto">
              <a:xfrm>
                <a:off x="2144815" y="3401211"/>
                <a:ext cx="469675" cy="204315"/>
              </a:xfrm>
              <a:custGeom>
                <a:avLst/>
                <a:gdLst>
                  <a:gd name="T0" fmla="*/ 89 w 115"/>
                  <a:gd name="T1" fmla="*/ 0 h 50"/>
                  <a:gd name="T2" fmla="*/ 115 w 115"/>
                  <a:gd name="T3" fmla="*/ 25 h 50"/>
                  <a:gd name="T4" fmla="*/ 115 w 115"/>
                  <a:gd name="T5" fmla="*/ 25 h 50"/>
                  <a:gd name="T6" fmla="*/ 89 w 115"/>
                  <a:gd name="T7" fmla="*/ 50 h 50"/>
                  <a:gd name="T8" fmla="*/ 25 w 115"/>
                  <a:gd name="T9" fmla="*/ 50 h 50"/>
                  <a:gd name="T10" fmla="*/ 0 w 115"/>
                  <a:gd name="T11" fmla="*/ 25 h 50"/>
                  <a:gd name="T12" fmla="*/ 0 w 115"/>
                  <a:gd name="T13" fmla="*/ 25 h 50"/>
                  <a:gd name="T14" fmla="*/ 25 w 115"/>
                  <a:gd name="T15" fmla="*/ 0 h 50"/>
                  <a:gd name="T16" fmla="*/ 89 w 115"/>
                  <a:gd name="T1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50">
                    <a:moveTo>
                      <a:pt x="89" y="0"/>
                    </a:moveTo>
                    <a:cubicBezTo>
                      <a:pt x="104" y="0"/>
                      <a:pt x="115" y="11"/>
                      <a:pt x="115" y="25"/>
                    </a:cubicBezTo>
                    <a:cubicBezTo>
                      <a:pt x="115" y="25"/>
                      <a:pt x="115" y="25"/>
                      <a:pt x="115" y="25"/>
                    </a:cubicBezTo>
                    <a:cubicBezTo>
                      <a:pt x="115" y="39"/>
                      <a:pt x="104" y="50"/>
                      <a:pt x="89" y="50"/>
                    </a:cubicBezTo>
                    <a:cubicBezTo>
                      <a:pt x="25" y="50"/>
                      <a:pt x="25" y="50"/>
                      <a:pt x="25" y="50"/>
                    </a:cubicBezTo>
                    <a:cubicBezTo>
                      <a:pt x="11" y="50"/>
                      <a:pt x="0" y="39"/>
                      <a:pt x="0" y="25"/>
                    </a:cubicBezTo>
                    <a:cubicBezTo>
                      <a:pt x="0" y="25"/>
                      <a:pt x="0" y="25"/>
                      <a:pt x="0" y="25"/>
                    </a:cubicBezTo>
                    <a:cubicBezTo>
                      <a:pt x="0" y="11"/>
                      <a:pt x="11" y="0"/>
                      <a:pt x="25" y="0"/>
                    </a:cubicBezTo>
                    <a:lnTo>
                      <a:pt x="89"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0" name="Freeform 6"/>
              <p:cNvSpPr>
                <a:spLocks/>
              </p:cNvSpPr>
              <p:nvPr/>
            </p:nvSpPr>
            <p:spPr bwMode="auto">
              <a:xfrm>
                <a:off x="2144815" y="3715158"/>
                <a:ext cx="469675" cy="208053"/>
              </a:xfrm>
              <a:custGeom>
                <a:avLst/>
                <a:gdLst>
                  <a:gd name="T0" fmla="*/ 89 w 115"/>
                  <a:gd name="T1" fmla="*/ 0 h 51"/>
                  <a:gd name="T2" fmla="*/ 115 w 115"/>
                  <a:gd name="T3" fmla="*/ 26 h 51"/>
                  <a:gd name="T4" fmla="*/ 115 w 115"/>
                  <a:gd name="T5" fmla="*/ 26 h 51"/>
                  <a:gd name="T6" fmla="*/ 89 w 115"/>
                  <a:gd name="T7" fmla="*/ 51 h 51"/>
                  <a:gd name="T8" fmla="*/ 25 w 115"/>
                  <a:gd name="T9" fmla="*/ 51 h 51"/>
                  <a:gd name="T10" fmla="*/ 0 w 115"/>
                  <a:gd name="T11" fmla="*/ 26 h 51"/>
                  <a:gd name="T12" fmla="*/ 0 w 115"/>
                  <a:gd name="T13" fmla="*/ 26 h 51"/>
                  <a:gd name="T14" fmla="*/ 25 w 115"/>
                  <a:gd name="T15" fmla="*/ 0 h 51"/>
                  <a:gd name="T16" fmla="*/ 89 w 11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51">
                    <a:moveTo>
                      <a:pt x="89" y="0"/>
                    </a:moveTo>
                    <a:cubicBezTo>
                      <a:pt x="104" y="0"/>
                      <a:pt x="115" y="12"/>
                      <a:pt x="115" y="26"/>
                    </a:cubicBezTo>
                    <a:cubicBezTo>
                      <a:pt x="115" y="26"/>
                      <a:pt x="115" y="26"/>
                      <a:pt x="115" y="26"/>
                    </a:cubicBezTo>
                    <a:cubicBezTo>
                      <a:pt x="115" y="40"/>
                      <a:pt x="104" y="51"/>
                      <a:pt x="89" y="51"/>
                    </a:cubicBezTo>
                    <a:cubicBezTo>
                      <a:pt x="25" y="51"/>
                      <a:pt x="25" y="51"/>
                      <a:pt x="25" y="51"/>
                    </a:cubicBezTo>
                    <a:cubicBezTo>
                      <a:pt x="11" y="51"/>
                      <a:pt x="0" y="40"/>
                      <a:pt x="0" y="26"/>
                    </a:cubicBezTo>
                    <a:cubicBezTo>
                      <a:pt x="0" y="26"/>
                      <a:pt x="0" y="26"/>
                      <a:pt x="0" y="26"/>
                    </a:cubicBezTo>
                    <a:cubicBezTo>
                      <a:pt x="0" y="12"/>
                      <a:pt x="11" y="0"/>
                      <a:pt x="25" y="0"/>
                    </a:cubicBezTo>
                    <a:lnTo>
                      <a:pt x="89"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1" name="Freeform 180"/>
              <p:cNvSpPr>
                <a:spLocks/>
              </p:cNvSpPr>
              <p:nvPr/>
            </p:nvSpPr>
            <p:spPr bwMode="auto">
              <a:xfrm>
                <a:off x="2540987" y="3332690"/>
                <a:ext cx="1023744" cy="1641941"/>
              </a:xfrm>
              <a:custGeom>
                <a:avLst/>
                <a:gdLst>
                  <a:gd name="connsiteX0" fmla="*/ 534972 w 1023744"/>
                  <a:gd name="connsiteY0" fmla="*/ 0 h 1641941"/>
                  <a:gd name="connsiteX1" fmla="*/ 1000519 w 1023744"/>
                  <a:gd name="connsiteY1" fmla="*/ 533077 h 1641941"/>
                  <a:gd name="connsiteX2" fmla="*/ 1000519 w 1023744"/>
                  <a:gd name="connsiteY2" fmla="*/ 817927 h 1641941"/>
                  <a:gd name="connsiteX3" fmla="*/ 959682 w 1023744"/>
                  <a:gd name="connsiteY3" fmla="*/ 1053945 h 1641941"/>
                  <a:gd name="connsiteX4" fmla="*/ 1016374 w 1023744"/>
                  <a:gd name="connsiteY4" fmla="*/ 1165479 h 1641941"/>
                  <a:gd name="connsiteX5" fmla="*/ 1023744 w 1023744"/>
                  <a:gd name="connsiteY5" fmla="*/ 1179979 h 1641941"/>
                  <a:gd name="connsiteX6" fmla="*/ 934988 w 1023744"/>
                  <a:gd name="connsiteY6" fmla="*/ 1277635 h 1641941"/>
                  <a:gd name="connsiteX7" fmla="*/ 531161 w 1023744"/>
                  <a:gd name="connsiteY7" fmla="*/ 1579389 h 1641941"/>
                  <a:gd name="connsiteX8" fmla="*/ 401311 w 1023744"/>
                  <a:gd name="connsiteY8" fmla="*/ 1641941 h 1641941"/>
                  <a:gd name="connsiteX9" fmla="*/ 398676 w 1023744"/>
                  <a:gd name="connsiteY9" fmla="*/ 1632801 h 1641941"/>
                  <a:gd name="connsiteX10" fmla="*/ 302198 w 1023744"/>
                  <a:gd name="connsiteY10" fmla="*/ 1298102 h 1641941"/>
                  <a:gd name="connsiteX11" fmla="*/ 0 w 1023744"/>
                  <a:gd name="connsiteY11" fmla="*/ 817927 h 1641941"/>
                  <a:gd name="connsiteX12" fmla="*/ 0 w 1023744"/>
                  <a:gd name="connsiteY12" fmla="*/ 533077 h 1641941"/>
                  <a:gd name="connsiteX13" fmla="*/ 534972 w 1023744"/>
                  <a:gd name="connsiteY13" fmla="*/ 0 h 16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3744" h="1641941">
                    <a:moveTo>
                      <a:pt x="534972" y="0"/>
                    </a:moveTo>
                    <a:cubicBezTo>
                      <a:pt x="833085" y="0"/>
                      <a:pt x="1000519" y="240088"/>
                      <a:pt x="1000519" y="533077"/>
                    </a:cubicBezTo>
                    <a:cubicBezTo>
                      <a:pt x="1000519" y="533077"/>
                      <a:pt x="1000519" y="533077"/>
                      <a:pt x="1000519" y="817927"/>
                    </a:cubicBezTo>
                    <a:cubicBezTo>
                      <a:pt x="1000519" y="903382"/>
                      <a:pt x="988268" y="984767"/>
                      <a:pt x="959682" y="1053945"/>
                    </a:cubicBezTo>
                    <a:cubicBezTo>
                      <a:pt x="959682" y="1053945"/>
                      <a:pt x="959682" y="1053945"/>
                      <a:pt x="1016374" y="1165479"/>
                    </a:cubicBezTo>
                    <a:lnTo>
                      <a:pt x="1023744" y="1179979"/>
                    </a:lnTo>
                    <a:lnTo>
                      <a:pt x="934988" y="1277635"/>
                    </a:lnTo>
                    <a:cubicBezTo>
                      <a:pt x="816070" y="1396553"/>
                      <a:pt x="680140" y="1498459"/>
                      <a:pt x="531161" y="1579389"/>
                    </a:cubicBezTo>
                    <a:lnTo>
                      <a:pt x="401311" y="1641941"/>
                    </a:lnTo>
                    <a:lnTo>
                      <a:pt x="398676" y="1632801"/>
                    </a:lnTo>
                    <a:cubicBezTo>
                      <a:pt x="384894" y="1584987"/>
                      <a:pt x="357328" y="1489359"/>
                      <a:pt x="302198" y="1298102"/>
                    </a:cubicBezTo>
                    <a:cubicBezTo>
                      <a:pt x="122513" y="1212647"/>
                      <a:pt x="0" y="1029530"/>
                      <a:pt x="0" y="817927"/>
                    </a:cubicBezTo>
                    <a:cubicBezTo>
                      <a:pt x="0" y="817927"/>
                      <a:pt x="0" y="817927"/>
                      <a:pt x="0" y="533077"/>
                    </a:cubicBezTo>
                    <a:cubicBezTo>
                      <a:pt x="0" y="240088"/>
                      <a:pt x="240941" y="0"/>
                      <a:pt x="534972" y="0"/>
                    </a:cubicBez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sp>
            <p:nvSpPr>
              <p:cNvPr id="182" name="Rectangle 11"/>
              <p:cNvSpPr>
                <a:spLocks noChangeArrowheads="1"/>
              </p:cNvSpPr>
              <p:nvPr/>
            </p:nvSpPr>
            <p:spPr bwMode="auto">
              <a:xfrm>
                <a:off x="2332935" y="2392095"/>
                <a:ext cx="1016591" cy="189240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3" name="Freeform 12"/>
              <p:cNvSpPr>
                <a:spLocks/>
              </p:cNvSpPr>
              <p:nvPr/>
            </p:nvSpPr>
            <p:spPr bwMode="auto">
              <a:xfrm>
                <a:off x="2385259" y="2417011"/>
                <a:ext cx="910697" cy="1831359"/>
              </a:xfrm>
              <a:custGeom>
                <a:avLst/>
                <a:gdLst>
                  <a:gd name="T0" fmla="*/ 223 w 223"/>
                  <a:gd name="T1" fmla="*/ 441 h 450"/>
                  <a:gd name="T2" fmla="*/ 214 w 223"/>
                  <a:gd name="T3" fmla="*/ 450 h 450"/>
                  <a:gd name="T4" fmla="*/ 9 w 223"/>
                  <a:gd name="T5" fmla="*/ 450 h 450"/>
                  <a:gd name="T6" fmla="*/ 0 w 223"/>
                  <a:gd name="T7" fmla="*/ 441 h 450"/>
                  <a:gd name="T8" fmla="*/ 0 w 223"/>
                  <a:gd name="T9" fmla="*/ 10 h 450"/>
                  <a:gd name="T10" fmla="*/ 9 w 223"/>
                  <a:gd name="T11" fmla="*/ 0 h 450"/>
                  <a:gd name="T12" fmla="*/ 214 w 223"/>
                  <a:gd name="T13" fmla="*/ 0 h 450"/>
                  <a:gd name="T14" fmla="*/ 223 w 223"/>
                  <a:gd name="T15" fmla="*/ 10 h 450"/>
                  <a:gd name="T16" fmla="*/ 223 w 223"/>
                  <a:gd name="T17" fmla="*/ 441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50">
                    <a:moveTo>
                      <a:pt x="223" y="441"/>
                    </a:moveTo>
                    <a:cubicBezTo>
                      <a:pt x="223" y="446"/>
                      <a:pt x="219" y="450"/>
                      <a:pt x="214" y="450"/>
                    </a:cubicBezTo>
                    <a:cubicBezTo>
                      <a:pt x="9" y="450"/>
                      <a:pt x="9" y="450"/>
                      <a:pt x="9" y="450"/>
                    </a:cubicBezTo>
                    <a:cubicBezTo>
                      <a:pt x="4" y="450"/>
                      <a:pt x="0" y="446"/>
                      <a:pt x="0" y="441"/>
                    </a:cubicBezTo>
                    <a:cubicBezTo>
                      <a:pt x="0" y="10"/>
                      <a:pt x="0" y="10"/>
                      <a:pt x="0" y="10"/>
                    </a:cubicBezTo>
                    <a:cubicBezTo>
                      <a:pt x="0" y="4"/>
                      <a:pt x="4" y="0"/>
                      <a:pt x="9" y="0"/>
                    </a:cubicBezTo>
                    <a:cubicBezTo>
                      <a:pt x="214" y="0"/>
                      <a:pt x="214" y="0"/>
                      <a:pt x="214" y="0"/>
                    </a:cubicBezTo>
                    <a:cubicBezTo>
                      <a:pt x="219" y="0"/>
                      <a:pt x="223" y="4"/>
                      <a:pt x="223" y="10"/>
                    </a:cubicBezTo>
                    <a:lnTo>
                      <a:pt x="223" y="4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4" name="Rectangle 13"/>
              <p:cNvSpPr>
                <a:spLocks noChangeArrowheads="1"/>
              </p:cNvSpPr>
              <p:nvPr/>
            </p:nvSpPr>
            <p:spPr bwMode="auto">
              <a:xfrm>
                <a:off x="2463746" y="2701059"/>
                <a:ext cx="754968" cy="1265755"/>
              </a:xfrm>
              <a:prstGeom prst="rect">
                <a:avLst/>
              </a:prstGeom>
              <a:solidFill>
                <a:schemeClr val="bg1">
                  <a:lumMod val="50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5" name="Freeform 14"/>
              <p:cNvSpPr>
                <a:spLocks/>
              </p:cNvSpPr>
              <p:nvPr/>
            </p:nvSpPr>
            <p:spPr bwMode="auto">
              <a:xfrm>
                <a:off x="2463746" y="4049039"/>
                <a:ext cx="48587" cy="44850"/>
              </a:xfrm>
              <a:custGeom>
                <a:avLst/>
                <a:gdLst>
                  <a:gd name="T0" fmla="*/ 11 w 12"/>
                  <a:gd name="T1" fmla="*/ 4 h 11"/>
                  <a:gd name="T2" fmla="*/ 5 w 12"/>
                  <a:gd name="T3" fmla="*/ 4 h 11"/>
                  <a:gd name="T4" fmla="*/ 8 w 12"/>
                  <a:gd name="T5" fmla="*/ 2 h 11"/>
                  <a:gd name="T6" fmla="*/ 8 w 12"/>
                  <a:gd name="T7" fmla="*/ 0 h 11"/>
                  <a:gd name="T8" fmla="*/ 7 w 12"/>
                  <a:gd name="T9" fmla="*/ 0 h 11"/>
                  <a:gd name="T10" fmla="*/ 0 w 12"/>
                  <a:gd name="T11" fmla="*/ 5 h 11"/>
                  <a:gd name="T12" fmla="*/ 7 w 12"/>
                  <a:gd name="T13" fmla="*/ 11 h 11"/>
                  <a:gd name="T14" fmla="*/ 7 w 12"/>
                  <a:gd name="T15" fmla="*/ 11 h 11"/>
                  <a:gd name="T16" fmla="*/ 8 w 12"/>
                  <a:gd name="T17" fmla="*/ 10 h 11"/>
                  <a:gd name="T18" fmla="*/ 8 w 12"/>
                  <a:gd name="T19" fmla="*/ 9 h 11"/>
                  <a:gd name="T20" fmla="*/ 5 w 12"/>
                  <a:gd name="T21" fmla="*/ 6 h 11"/>
                  <a:gd name="T22" fmla="*/ 11 w 12"/>
                  <a:gd name="T23" fmla="*/ 6 h 11"/>
                  <a:gd name="T24" fmla="*/ 12 w 12"/>
                  <a:gd name="T25" fmla="*/ 5 h 11"/>
                  <a:gd name="T26" fmla="*/ 11 w 12"/>
                  <a:gd name="T2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11" y="4"/>
                    </a:moveTo>
                    <a:cubicBezTo>
                      <a:pt x="5" y="4"/>
                      <a:pt x="5" y="4"/>
                      <a:pt x="5" y="4"/>
                    </a:cubicBezTo>
                    <a:cubicBezTo>
                      <a:pt x="8" y="2"/>
                      <a:pt x="8" y="2"/>
                      <a:pt x="8" y="2"/>
                    </a:cubicBezTo>
                    <a:cubicBezTo>
                      <a:pt x="8" y="1"/>
                      <a:pt x="9" y="1"/>
                      <a:pt x="8" y="0"/>
                    </a:cubicBezTo>
                    <a:cubicBezTo>
                      <a:pt x="8" y="0"/>
                      <a:pt x="7" y="0"/>
                      <a:pt x="7" y="0"/>
                    </a:cubicBezTo>
                    <a:cubicBezTo>
                      <a:pt x="0" y="5"/>
                      <a:pt x="0" y="5"/>
                      <a:pt x="0" y="5"/>
                    </a:cubicBezTo>
                    <a:cubicBezTo>
                      <a:pt x="7" y="11"/>
                      <a:pt x="7" y="11"/>
                      <a:pt x="7" y="11"/>
                    </a:cubicBezTo>
                    <a:cubicBezTo>
                      <a:pt x="7" y="11"/>
                      <a:pt x="7" y="11"/>
                      <a:pt x="7" y="11"/>
                    </a:cubicBezTo>
                    <a:cubicBezTo>
                      <a:pt x="8" y="11"/>
                      <a:pt x="8" y="11"/>
                      <a:pt x="8" y="10"/>
                    </a:cubicBezTo>
                    <a:cubicBezTo>
                      <a:pt x="9" y="10"/>
                      <a:pt x="8" y="9"/>
                      <a:pt x="8" y="9"/>
                    </a:cubicBezTo>
                    <a:cubicBezTo>
                      <a:pt x="5" y="6"/>
                      <a:pt x="5" y="6"/>
                      <a:pt x="5" y="6"/>
                    </a:cubicBezTo>
                    <a:cubicBezTo>
                      <a:pt x="11" y="6"/>
                      <a:pt x="11" y="6"/>
                      <a:pt x="11" y="6"/>
                    </a:cubicBezTo>
                    <a:cubicBezTo>
                      <a:pt x="12" y="6"/>
                      <a:pt x="12" y="6"/>
                      <a:pt x="12" y="5"/>
                    </a:cubicBezTo>
                    <a:cubicBezTo>
                      <a:pt x="12" y="5"/>
                      <a:pt x="12" y="4"/>
                      <a:pt x="11"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6" name="Freeform 16"/>
              <p:cNvSpPr>
                <a:spLocks/>
              </p:cNvSpPr>
              <p:nvPr/>
            </p:nvSpPr>
            <p:spPr bwMode="auto">
              <a:xfrm>
                <a:off x="2838738" y="4040317"/>
                <a:ext cx="28654" cy="24916"/>
              </a:xfrm>
              <a:custGeom>
                <a:avLst/>
                <a:gdLst>
                  <a:gd name="T0" fmla="*/ 0 w 23"/>
                  <a:gd name="T1" fmla="*/ 20 h 20"/>
                  <a:gd name="T2" fmla="*/ 23 w 23"/>
                  <a:gd name="T3" fmla="*/ 20 h 20"/>
                  <a:gd name="T4" fmla="*/ 23 w 23"/>
                  <a:gd name="T5" fmla="*/ 0 h 20"/>
                  <a:gd name="T6" fmla="*/ 0 w 23"/>
                  <a:gd name="T7" fmla="*/ 4 h 20"/>
                  <a:gd name="T8" fmla="*/ 0 w 23"/>
                  <a:gd name="T9" fmla="*/ 20 h 20"/>
                </a:gdLst>
                <a:ahLst/>
                <a:cxnLst>
                  <a:cxn ang="0">
                    <a:pos x="T0" y="T1"/>
                  </a:cxn>
                  <a:cxn ang="0">
                    <a:pos x="T2" y="T3"/>
                  </a:cxn>
                  <a:cxn ang="0">
                    <a:pos x="T4" y="T5"/>
                  </a:cxn>
                  <a:cxn ang="0">
                    <a:pos x="T6" y="T7"/>
                  </a:cxn>
                  <a:cxn ang="0">
                    <a:pos x="T8" y="T9"/>
                  </a:cxn>
                </a:cxnLst>
                <a:rect l="0" t="0" r="r" b="b"/>
                <a:pathLst>
                  <a:path w="23" h="20">
                    <a:moveTo>
                      <a:pt x="0" y="20"/>
                    </a:moveTo>
                    <a:lnTo>
                      <a:pt x="23" y="20"/>
                    </a:lnTo>
                    <a:lnTo>
                      <a:pt x="23" y="0"/>
                    </a:lnTo>
                    <a:lnTo>
                      <a:pt x="0" y="4"/>
                    </a:lnTo>
                    <a:lnTo>
                      <a:pt x="0" y="2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7" name="Freeform 17"/>
              <p:cNvSpPr>
                <a:spLocks/>
              </p:cNvSpPr>
              <p:nvPr/>
            </p:nvSpPr>
            <p:spPr bwMode="auto">
              <a:xfrm>
                <a:off x="2810085" y="4045301"/>
                <a:ext cx="24916" cy="19933"/>
              </a:xfrm>
              <a:custGeom>
                <a:avLst/>
                <a:gdLst>
                  <a:gd name="T0" fmla="*/ 20 w 20"/>
                  <a:gd name="T1" fmla="*/ 16 h 16"/>
                  <a:gd name="T2" fmla="*/ 20 w 20"/>
                  <a:gd name="T3" fmla="*/ 0 h 16"/>
                  <a:gd name="T4" fmla="*/ 0 w 20"/>
                  <a:gd name="T5" fmla="*/ 3 h 16"/>
                  <a:gd name="T6" fmla="*/ 0 w 20"/>
                  <a:gd name="T7" fmla="*/ 16 h 16"/>
                  <a:gd name="T8" fmla="*/ 20 w 20"/>
                  <a:gd name="T9" fmla="*/ 16 h 16"/>
                </a:gdLst>
                <a:ahLst/>
                <a:cxnLst>
                  <a:cxn ang="0">
                    <a:pos x="T0" y="T1"/>
                  </a:cxn>
                  <a:cxn ang="0">
                    <a:pos x="T2" y="T3"/>
                  </a:cxn>
                  <a:cxn ang="0">
                    <a:pos x="T4" y="T5"/>
                  </a:cxn>
                  <a:cxn ang="0">
                    <a:pos x="T6" y="T7"/>
                  </a:cxn>
                  <a:cxn ang="0">
                    <a:pos x="T8" y="T9"/>
                  </a:cxn>
                </a:cxnLst>
                <a:rect l="0" t="0" r="r" b="b"/>
                <a:pathLst>
                  <a:path w="20" h="16">
                    <a:moveTo>
                      <a:pt x="20" y="16"/>
                    </a:moveTo>
                    <a:lnTo>
                      <a:pt x="20" y="0"/>
                    </a:lnTo>
                    <a:lnTo>
                      <a:pt x="0" y="3"/>
                    </a:lnTo>
                    <a:lnTo>
                      <a:pt x="0" y="16"/>
                    </a:lnTo>
                    <a:lnTo>
                      <a:pt x="20" y="1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8" name="Freeform 18"/>
              <p:cNvSpPr>
                <a:spLocks/>
              </p:cNvSpPr>
              <p:nvPr/>
            </p:nvSpPr>
            <p:spPr bwMode="auto">
              <a:xfrm>
                <a:off x="2838738" y="4072709"/>
                <a:ext cx="28654" cy="24916"/>
              </a:xfrm>
              <a:custGeom>
                <a:avLst/>
                <a:gdLst>
                  <a:gd name="T0" fmla="*/ 0 w 23"/>
                  <a:gd name="T1" fmla="*/ 0 h 20"/>
                  <a:gd name="T2" fmla="*/ 0 w 23"/>
                  <a:gd name="T3" fmla="*/ 17 h 20"/>
                  <a:gd name="T4" fmla="*/ 23 w 23"/>
                  <a:gd name="T5" fmla="*/ 20 h 20"/>
                  <a:gd name="T6" fmla="*/ 23 w 23"/>
                  <a:gd name="T7" fmla="*/ 0 h 20"/>
                  <a:gd name="T8" fmla="*/ 0 w 23"/>
                  <a:gd name="T9" fmla="*/ 0 h 20"/>
                </a:gdLst>
                <a:ahLst/>
                <a:cxnLst>
                  <a:cxn ang="0">
                    <a:pos x="T0" y="T1"/>
                  </a:cxn>
                  <a:cxn ang="0">
                    <a:pos x="T2" y="T3"/>
                  </a:cxn>
                  <a:cxn ang="0">
                    <a:pos x="T4" y="T5"/>
                  </a:cxn>
                  <a:cxn ang="0">
                    <a:pos x="T6" y="T7"/>
                  </a:cxn>
                  <a:cxn ang="0">
                    <a:pos x="T8" y="T9"/>
                  </a:cxn>
                </a:cxnLst>
                <a:rect l="0" t="0" r="r" b="b"/>
                <a:pathLst>
                  <a:path w="23" h="20">
                    <a:moveTo>
                      <a:pt x="0" y="0"/>
                    </a:moveTo>
                    <a:lnTo>
                      <a:pt x="0" y="17"/>
                    </a:lnTo>
                    <a:lnTo>
                      <a:pt x="23" y="20"/>
                    </a:lnTo>
                    <a:lnTo>
                      <a:pt x="23" y="0"/>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9" name="Freeform 19"/>
              <p:cNvSpPr>
                <a:spLocks/>
              </p:cNvSpPr>
              <p:nvPr/>
            </p:nvSpPr>
            <p:spPr bwMode="auto">
              <a:xfrm>
                <a:off x="2810085" y="4072709"/>
                <a:ext cx="24916" cy="21179"/>
              </a:xfrm>
              <a:custGeom>
                <a:avLst/>
                <a:gdLst>
                  <a:gd name="T0" fmla="*/ 20 w 20"/>
                  <a:gd name="T1" fmla="*/ 0 h 17"/>
                  <a:gd name="T2" fmla="*/ 0 w 20"/>
                  <a:gd name="T3" fmla="*/ 0 h 17"/>
                  <a:gd name="T4" fmla="*/ 0 w 20"/>
                  <a:gd name="T5" fmla="*/ 13 h 17"/>
                  <a:gd name="T6" fmla="*/ 20 w 20"/>
                  <a:gd name="T7" fmla="*/ 17 h 17"/>
                  <a:gd name="T8" fmla="*/ 20 w 20"/>
                  <a:gd name="T9" fmla="*/ 0 h 17"/>
                </a:gdLst>
                <a:ahLst/>
                <a:cxnLst>
                  <a:cxn ang="0">
                    <a:pos x="T0" y="T1"/>
                  </a:cxn>
                  <a:cxn ang="0">
                    <a:pos x="T2" y="T3"/>
                  </a:cxn>
                  <a:cxn ang="0">
                    <a:pos x="T4" y="T5"/>
                  </a:cxn>
                  <a:cxn ang="0">
                    <a:pos x="T6" y="T7"/>
                  </a:cxn>
                  <a:cxn ang="0">
                    <a:pos x="T8" y="T9"/>
                  </a:cxn>
                </a:cxnLst>
                <a:rect l="0" t="0" r="r" b="b"/>
                <a:pathLst>
                  <a:path w="20" h="17">
                    <a:moveTo>
                      <a:pt x="20" y="0"/>
                    </a:moveTo>
                    <a:lnTo>
                      <a:pt x="0" y="0"/>
                    </a:lnTo>
                    <a:lnTo>
                      <a:pt x="0" y="13"/>
                    </a:lnTo>
                    <a:lnTo>
                      <a:pt x="20" y="17"/>
                    </a:lnTo>
                    <a:lnTo>
                      <a:pt x="2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0" name="Oval 20"/>
              <p:cNvSpPr>
                <a:spLocks noChangeArrowheads="1"/>
              </p:cNvSpPr>
              <p:nvPr/>
            </p:nvSpPr>
            <p:spPr bwMode="auto">
              <a:xfrm>
                <a:off x="2471221" y="2465598"/>
                <a:ext cx="82224" cy="77241"/>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1" name="Freeform 23"/>
              <p:cNvSpPr>
                <a:spLocks/>
              </p:cNvSpPr>
              <p:nvPr/>
            </p:nvSpPr>
            <p:spPr bwMode="auto">
              <a:xfrm>
                <a:off x="2193402" y="3995468"/>
                <a:ext cx="232969" cy="208053"/>
              </a:xfrm>
              <a:custGeom>
                <a:avLst/>
                <a:gdLst>
                  <a:gd name="T0" fmla="*/ 32 w 57"/>
                  <a:gd name="T1" fmla="*/ 0 h 51"/>
                  <a:gd name="T2" fmla="*/ 57 w 57"/>
                  <a:gd name="T3" fmla="*/ 26 h 51"/>
                  <a:gd name="T4" fmla="*/ 57 w 57"/>
                  <a:gd name="T5" fmla="*/ 26 h 51"/>
                  <a:gd name="T6" fmla="*/ 32 w 57"/>
                  <a:gd name="T7" fmla="*/ 51 h 51"/>
                  <a:gd name="T8" fmla="*/ 25 w 57"/>
                  <a:gd name="T9" fmla="*/ 51 h 51"/>
                  <a:gd name="T10" fmla="*/ 0 w 57"/>
                  <a:gd name="T11" fmla="*/ 26 h 51"/>
                  <a:gd name="T12" fmla="*/ 0 w 57"/>
                  <a:gd name="T13" fmla="*/ 26 h 51"/>
                  <a:gd name="T14" fmla="*/ 25 w 57"/>
                  <a:gd name="T15" fmla="*/ 0 h 51"/>
                  <a:gd name="T16" fmla="*/ 32 w 57"/>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1">
                    <a:moveTo>
                      <a:pt x="32" y="0"/>
                    </a:moveTo>
                    <a:cubicBezTo>
                      <a:pt x="46" y="0"/>
                      <a:pt x="57" y="12"/>
                      <a:pt x="57" y="26"/>
                    </a:cubicBezTo>
                    <a:cubicBezTo>
                      <a:pt x="57" y="26"/>
                      <a:pt x="57" y="26"/>
                      <a:pt x="57" y="26"/>
                    </a:cubicBezTo>
                    <a:cubicBezTo>
                      <a:pt x="57" y="40"/>
                      <a:pt x="46" y="51"/>
                      <a:pt x="32" y="51"/>
                    </a:cubicBezTo>
                    <a:cubicBezTo>
                      <a:pt x="25" y="51"/>
                      <a:pt x="25" y="51"/>
                      <a:pt x="25" y="51"/>
                    </a:cubicBezTo>
                    <a:cubicBezTo>
                      <a:pt x="11" y="51"/>
                      <a:pt x="0" y="40"/>
                      <a:pt x="0" y="26"/>
                    </a:cubicBezTo>
                    <a:cubicBezTo>
                      <a:pt x="0" y="26"/>
                      <a:pt x="0" y="26"/>
                      <a:pt x="0" y="26"/>
                    </a:cubicBezTo>
                    <a:cubicBezTo>
                      <a:pt x="0" y="12"/>
                      <a:pt x="11" y="0"/>
                      <a:pt x="25" y="0"/>
                    </a:cubicBezTo>
                    <a:lnTo>
                      <a:pt x="32"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2" name="Freeform 26"/>
              <p:cNvSpPr>
                <a:spLocks/>
              </p:cNvSpPr>
              <p:nvPr/>
            </p:nvSpPr>
            <p:spPr bwMode="auto">
              <a:xfrm>
                <a:off x="2557183" y="4284499"/>
                <a:ext cx="371255" cy="236706"/>
              </a:xfrm>
              <a:custGeom>
                <a:avLst/>
                <a:gdLst>
                  <a:gd name="T0" fmla="*/ 33 w 91"/>
                  <a:gd name="T1" fmla="*/ 58 h 58"/>
                  <a:gd name="T2" fmla="*/ 91 w 91"/>
                  <a:gd name="T3" fmla="*/ 0 h 58"/>
                  <a:gd name="T4" fmla="*/ 0 w 91"/>
                  <a:gd name="T5" fmla="*/ 0 h 58"/>
                  <a:gd name="T6" fmla="*/ 33 w 91"/>
                  <a:gd name="T7" fmla="*/ 58 h 58"/>
                </a:gdLst>
                <a:ahLst/>
                <a:cxnLst>
                  <a:cxn ang="0">
                    <a:pos x="T0" y="T1"/>
                  </a:cxn>
                  <a:cxn ang="0">
                    <a:pos x="T2" y="T3"/>
                  </a:cxn>
                  <a:cxn ang="0">
                    <a:pos x="T4" y="T5"/>
                  </a:cxn>
                  <a:cxn ang="0">
                    <a:pos x="T6" y="T7"/>
                  </a:cxn>
                </a:cxnLst>
                <a:rect l="0" t="0" r="r" b="b"/>
                <a:pathLst>
                  <a:path w="91" h="58">
                    <a:moveTo>
                      <a:pt x="33" y="58"/>
                    </a:moveTo>
                    <a:cubicBezTo>
                      <a:pt x="91" y="0"/>
                      <a:pt x="91" y="0"/>
                      <a:pt x="91" y="0"/>
                    </a:cubicBezTo>
                    <a:cubicBezTo>
                      <a:pt x="0" y="0"/>
                      <a:pt x="0" y="0"/>
                      <a:pt x="0" y="0"/>
                    </a:cubicBezTo>
                    <a:cubicBezTo>
                      <a:pt x="6" y="22"/>
                      <a:pt x="18" y="42"/>
                      <a:pt x="33" y="58"/>
                    </a:cubicBezTo>
                    <a:close/>
                  </a:path>
                </a:pathLst>
              </a:custGeom>
              <a:solidFill>
                <a:srgbClr val="A06B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3" name="Rectangle 30"/>
              <p:cNvSpPr>
                <a:spLocks noChangeArrowheads="1"/>
              </p:cNvSpPr>
              <p:nvPr/>
            </p:nvSpPr>
            <p:spPr bwMode="auto">
              <a:xfrm>
                <a:off x="2472467" y="2966419"/>
                <a:ext cx="497084" cy="498329"/>
              </a:xfrm>
              <a:prstGeom prst="rect">
                <a:avLst/>
              </a:prstGeom>
              <a:solidFill>
                <a:schemeClr val="bg2"/>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4" name="Rectangle 31"/>
              <p:cNvSpPr>
                <a:spLocks noChangeArrowheads="1"/>
              </p:cNvSpPr>
              <p:nvPr/>
            </p:nvSpPr>
            <p:spPr bwMode="auto">
              <a:xfrm>
                <a:off x="2472467" y="2701059"/>
                <a:ext cx="754968" cy="250411"/>
              </a:xfrm>
              <a:prstGeom prst="rect">
                <a:avLst/>
              </a:prstGeom>
              <a:solidFill>
                <a:schemeClr val="accent2">
                  <a:lumMod val="75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5" name="Freeform 32"/>
              <p:cNvSpPr>
                <a:spLocks noEditPoints="1"/>
              </p:cNvSpPr>
              <p:nvPr/>
            </p:nvSpPr>
            <p:spPr bwMode="auto">
              <a:xfrm>
                <a:off x="2512334" y="3241746"/>
                <a:ext cx="107141" cy="183136"/>
              </a:xfrm>
              <a:custGeom>
                <a:avLst/>
                <a:gdLst>
                  <a:gd name="T0" fmla="*/ 69 w 86"/>
                  <a:gd name="T1" fmla="*/ 12 h 147"/>
                  <a:gd name="T2" fmla="*/ 69 w 86"/>
                  <a:gd name="T3" fmla="*/ 0 h 147"/>
                  <a:gd name="T4" fmla="*/ 60 w 86"/>
                  <a:gd name="T5" fmla="*/ 0 h 147"/>
                  <a:gd name="T6" fmla="*/ 60 w 86"/>
                  <a:gd name="T7" fmla="*/ 12 h 147"/>
                  <a:gd name="T8" fmla="*/ 56 w 86"/>
                  <a:gd name="T9" fmla="*/ 12 h 147"/>
                  <a:gd name="T10" fmla="*/ 56 w 86"/>
                  <a:gd name="T11" fmla="*/ 0 h 147"/>
                  <a:gd name="T12" fmla="*/ 47 w 86"/>
                  <a:gd name="T13" fmla="*/ 0 h 147"/>
                  <a:gd name="T14" fmla="*/ 47 w 86"/>
                  <a:gd name="T15" fmla="*/ 12 h 147"/>
                  <a:gd name="T16" fmla="*/ 0 w 86"/>
                  <a:gd name="T17" fmla="*/ 12 h 147"/>
                  <a:gd name="T18" fmla="*/ 0 w 86"/>
                  <a:gd name="T19" fmla="*/ 15 h 147"/>
                  <a:gd name="T20" fmla="*/ 4 w 86"/>
                  <a:gd name="T21" fmla="*/ 15 h 147"/>
                  <a:gd name="T22" fmla="*/ 4 w 86"/>
                  <a:gd name="T23" fmla="*/ 147 h 147"/>
                  <a:gd name="T24" fmla="*/ 29 w 86"/>
                  <a:gd name="T25" fmla="*/ 147 h 147"/>
                  <a:gd name="T26" fmla="*/ 29 w 86"/>
                  <a:gd name="T27" fmla="*/ 128 h 147"/>
                  <a:gd name="T28" fmla="*/ 39 w 86"/>
                  <a:gd name="T29" fmla="*/ 128 h 147"/>
                  <a:gd name="T30" fmla="*/ 39 w 86"/>
                  <a:gd name="T31" fmla="*/ 147 h 147"/>
                  <a:gd name="T32" fmla="*/ 47 w 86"/>
                  <a:gd name="T33" fmla="*/ 147 h 147"/>
                  <a:gd name="T34" fmla="*/ 47 w 86"/>
                  <a:gd name="T35" fmla="*/ 128 h 147"/>
                  <a:gd name="T36" fmla="*/ 57 w 86"/>
                  <a:gd name="T37" fmla="*/ 128 h 147"/>
                  <a:gd name="T38" fmla="*/ 57 w 86"/>
                  <a:gd name="T39" fmla="*/ 147 h 147"/>
                  <a:gd name="T40" fmla="*/ 82 w 86"/>
                  <a:gd name="T41" fmla="*/ 147 h 147"/>
                  <a:gd name="T42" fmla="*/ 82 w 86"/>
                  <a:gd name="T43" fmla="*/ 15 h 147"/>
                  <a:gd name="T44" fmla="*/ 86 w 86"/>
                  <a:gd name="T45" fmla="*/ 15 h 147"/>
                  <a:gd name="T46" fmla="*/ 86 w 86"/>
                  <a:gd name="T47" fmla="*/ 12 h 147"/>
                  <a:gd name="T48" fmla="*/ 69 w 86"/>
                  <a:gd name="T49" fmla="*/ 12 h 147"/>
                  <a:gd name="T50" fmla="*/ 75 w 86"/>
                  <a:gd name="T51" fmla="*/ 121 h 147"/>
                  <a:gd name="T52" fmla="*/ 11 w 86"/>
                  <a:gd name="T53" fmla="*/ 121 h 147"/>
                  <a:gd name="T54" fmla="*/ 11 w 86"/>
                  <a:gd name="T55" fmla="*/ 111 h 147"/>
                  <a:gd name="T56" fmla="*/ 75 w 86"/>
                  <a:gd name="T57" fmla="*/ 111 h 147"/>
                  <a:gd name="T58" fmla="*/ 75 w 86"/>
                  <a:gd name="T59" fmla="*/ 121 h 147"/>
                  <a:gd name="T60" fmla="*/ 75 w 86"/>
                  <a:gd name="T61" fmla="*/ 104 h 147"/>
                  <a:gd name="T62" fmla="*/ 11 w 86"/>
                  <a:gd name="T63" fmla="*/ 104 h 147"/>
                  <a:gd name="T64" fmla="*/ 11 w 86"/>
                  <a:gd name="T65" fmla="*/ 94 h 147"/>
                  <a:gd name="T66" fmla="*/ 75 w 86"/>
                  <a:gd name="T67" fmla="*/ 94 h 147"/>
                  <a:gd name="T68" fmla="*/ 75 w 86"/>
                  <a:gd name="T69" fmla="*/ 104 h 147"/>
                  <a:gd name="T70" fmla="*/ 75 w 86"/>
                  <a:gd name="T71" fmla="*/ 87 h 147"/>
                  <a:gd name="T72" fmla="*/ 11 w 86"/>
                  <a:gd name="T73" fmla="*/ 87 h 147"/>
                  <a:gd name="T74" fmla="*/ 11 w 86"/>
                  <a:gd name="T75" fmla="*/ 76 h 147"/>
                  <a:gd name="T76" fmla="*/ 75 w 86"/>
                  <a:gd name="T77" fmla="*/ 76 h 147"/>
                  <a:gd name="T78" fmla="*/ 75 w 86"/>
                  <a:gd name="T79" fmla="*/ 87 h 147"/>
                  <a:gd name="T80" fmla="*/ 75 w 86"/>
                  <a:gd name="T81" fmla="*/ 69 h 147"/>
                  <a:gd name="T82" fmla="*/ 11 w 86"/>
                  <a:gd name="T83" fmla="*/ 69 h 147"/>
                  <a:gd name="T84" fmla="*/ 11 w 86"/>
                  <a:gd name="T85" fmla="*/ 58 h 147"/>
                  <a:gd name="T86" fmla="*/ 75 w 86"/>
                  <a:gd name="T87" fmla="*/ 58 h 147"/>
                  <a:gd name="T88" fmla="*/ 75 w 86"/>
                  <a:gd name="T89" fmla="*/ 69 h 147"/>
                  <a:gd name="T90" fmla="*/ 75 w 86"/>
                  <a:gd name="T91" fmla="*/ 51 h 147"/>
                  <a:gd name="T92" fmla="*/ 11 w 86"/>
                  <a:gd name="T93" fmla="*/ 51 h 147"/>
                  <a:gd name="T94" fmla="*/ 11 w 86"/>
                  <a:gd name="T95" fmla="*/ 41 h 147"/>
                  <a:gd name="T96" fmla="*/ 75 w 86"/>
                  <a:gd name="T97" fmla="*/ 41 h 147"/>
                  <a:gd name="T98" fmla="*/ 75 w 86"/>
                  <a:gd name="T99" fmla="*/ 51 h 147"/>
                  <a:gd name="T100" fmla="*/ 75 w 86"/>
                  <a:gd name="T101" fmla="*/ 33 h 147"/>
                  <a:gd name="T102" fmla="*/ 11 w 86"/>
                  <a:gd name="T103" fmla="*/ 33 h 147"/>
                  <a:gd name="T104" fmla="*/ 11 w 86"/>
                  <a:gd name="T105" fmla="*/ 24 h 147"/>
                  <a:gd name="T106" fmla="*/ 75 w 86"/>
                  <a:gd name="T107" fmla="*/ 24 h 147"/>
                  <a:gd name="T108" fmla="*/ 75 w 86"/>
                  <a:gd name="T109" fmla="*/ 3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147">
                    <a:moveTo>
                      <a:pt x="69" y="12"/>
                    </a:moveTo>
                    <a:lnTo>
                      <a:pt x="69" y="0"/>
                    </a:lnTo>
                    <a:lnTo>
                      <a:pt x="60" y="0"/>
                    </a:lnTo>
                    <a:lnTo>
                      <a:pt x="60" y="12"/>
                    </a:lnTo>
                    <a:lnTo>
                      <a:pt x="56" y="12"/>
                    </a:lnTo>
                    <a:lnTo>
                      <a:pt x="56" y="0"/>
                    </a:lnTo>
                    <a:lnTo>
                      <a:pt x="47" y="0"/>
                    </a:lnTo>
                    <a:lnTo>
                      <a:pt x="47" y="12"/>
                    </a:lnTo>
                    <a:lnTo>
                      <a:pt x="0" y="12"/>
                    </a:lnTo>
                    <a:lnTo>
                      <a:pt x="0" y="15"/>
                    </a:lnTo>
                    <a:lnTo>
                      <a:pt x="4" y="15"/>
                    </a:lnTo>
                    <a:lnTo>
                      <a:pt x="4" y="147"/>
                    </a:lnTo>
                    <a:lnTo>
                      <a:pt x="29" y="147"/>
                    </a:lnTo>
                    <a:lnTo>
                      <a:pt x="29" y="128"/>
                    </a:lnTo>
                    <a:lnTo>
                      <a:pt x="39" y="128"/>
                    </a:lnTo>
                    <a:lnTo>
                      <a:pt x="39" y="147"/>
                    </a:lnTo>
                    <a:lnTo>
                      <a:pt x="47" y="147"/>
                    </a:lnTo>
                    <a:lnTo>
                      <a:pt x="47" y="128"/>
                    </a:lnTo>
                    <a:lnTo>
                      <a:pt x="57" y="128"/>
                    </a:lnTo>
                    <a:lnTo>
                      <a:pt x="57" y="147"/>
                    </a:lnTo>
                    <a:lnTo>
                      <a:pt x="82" y="147"/>
                    </a:lnTo>
                    <a:lnTo>
                      <a:pt x="82" y="15"/>
                    </a:lnTo>
                    <a:lnTo>
                      <a:pt x="86" y="15"/>
                    </a:lnTo>
                    <a:lnTo>
                      <a:pt x="86" y="12"/>
                    </a:lnTo>
                    <a:lnTo>
                      <a:pt x="69" y="12"/>
                    </a:lnTo>
                    <a:close/>
                    <a:moveTo>
                      <a:pt x="75" y="121"/>
                    </a:moveTo>
                    <a:lnTo>
                      <a:pt x="11" y="121"/>
                    </a:lnTo>
                    <a:lnTo>
                      <a:pt x="11" y="111"/>
                    </a:lnTo>
                    <a:lnTo>
                      <a:pt x="75" y="111"/>
                    </a:lnTo>
                    <a:lnTo>
                      <a:pt x="75" y="121"/>
                    </a:lnTo>
                    <a:close/>
                    <a:moveTo>
                      <a:pt x="75" y="104"/>
                    </a:moveTo>
                    <a:lnTo>
                      <a:pt x="11" y="104"/>
                    </a:lnTo>
                    <a:lnTo>
                      <a:pt x="11" y="94"/>
                    </a:lnTo>
                    <a:lnTo>
                      <a:pt x="75" y="94"/>
                    </a:lnTo>
                    <a:lnTo>
                      <a:pt x="75" y="104"/>
                    </a:lnTo>
                    <a:close/>
                    <a:moveTo>
                      <a:pt x="75" y="87"/>
                    </a:moveTo>
                    <a:lnTo>
                      <a:pt x="11" y="87"/>
                    </a:lnTo>
                    <a:lnTo>
                      <a:pt x="11" y="76"/>
                    </a:lnTo>
                    <a:lnTo>
                      <a:pt x="75" y="76"/>
                    </a:lnTo>
                    <a:lnTo>
                      <a:pt x="75" y="87"/>
                    </a:lnTo>
                    <a:close/>
                    <a:moveTo>
                      <a:pt x="75" y="69"/>
                    </a:moveTo>
                    <a:lnTo>
                      <a:pt x="11" y="69"/>
                    </a:lnTo>
                    <a:lnTo>
                      <a:pt x="11" y="58"/>
                    </a:lnTo>
                    <a:lnTo>
                      <a:pt x="75" y="58"/>
                    </a:lnTo>
                    <a:lnTo>
                      <a:pt x="75" y="69"/>
                    </a:lnTo>
                    <a:close/>
                    <a:moveTo>
                      <a:pt x="75" y="51"/>
                    </a:moveTo>
                    <a:lnTo>
                      <a:pt x="11" y="51"/>
                    </a:lnTo>
                    <a:lnTo>
                      <a:pt x="11" y="41"/>
                    </a:lnTo>
                    <a:lnTo>
                      <a:pt x="75" y="41"/>
                    </a:lnTo>
                    <a:lnTo>
                      <a:pt x="75" y="51"/>
                    </a:lnTo>
                    <a:close/>
                    <a:moveTo>
                      <a:pt x="75" y="33"/>
                    </a:moveTo>
                    <a:lnTo>
                      <a:pt x="11" y="33"/>
                    </a:lnTo>
                    <a:lnTo>
                      <a:pt x="11" y="24"/>
                    </a:lnTo>
                    <a:lnTo>
                      <a:pt x="75" y="24"/>
                    </a:lnTo>
                    <a:lnTo>
                      <a:pt x="75" y="3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6" name="Freeform 33"/>
              <p:cNvSpPr>
                <a:spLocks noEditPoints="1"/>
              </p:cNvSpPr>
              <p:nvPr/>
            </p:nvSpPr>
            <p:spPr bwMode="auto">
              <a:xfrm>
                <a:off x="2517317" y="3008777"/>
                <a:ext cx="31146" cy="42358"/>
              </a:xfrm>
              <a:custGeom>
                <a:avLst/>
                <a:gdLst>
                  <a:gd name="T0" fmla="*/ 0 w 21"/>
                  <a:gd name="T1" fmla="*/ 28 h 28"/>
                  <a:gd name="T2" fmla="*/ 0 w 21"/>
                  <a:gd name="T3" fmla="*/ 0 h 28"/>
                  <a:gd name="T4" fmla="*/ 10 w 21"/>
                  <a:gd name="T5" fmla="*/ 0 h 28"/>
                  <a:gd name="T6" fmla="*/ 17 w 21"/>
                  <a:gd name="T7" fmla="*/ 2 h 28"/>
                  <a:gd name="T8" fmla="*/ 20 w 21"/>
                  <a:gd name="T9" fmla="*/ 7 h 28"/>
                  <a:gd name="T10" fmla="*/ 18 w 21"/>
                  <a:gd name="T11" fmla="*/ 11 h 28"/>
                  <a:gd name="T12" fmla="*/ 14 w 21"/>
                  <a:gd name="T13" fmla="*/ 13 h 28"/>
                  <a:gd name="T14" fmla="*/ 14 w 21"/>
                  <a:gd name="T15" fmla="*/ 13 h 28"/>
                  <a:gd name="T16" fmla="*/ 19 w 21"/>
                  <a:gd name="T17" fmla="*/ 15 h 28"/>
                  <a:gd name="T18" fmla="*/ 21 w 21"/>
                  <a:gd name="T19" fmla="*/ 20 h 28"/>
                  <a:gd name="T20" fmla="*/ 18 w 21"/>
                  <a:gd name="T21" fmla="*/ 26 h 28"/>
                  <a:gd name="T22" fmla="*/ 11 w 21"/>
                  <a:gd name="T23" fmla="*/ 28 h 28"/>
                  <a:gd name="T24" fmla="*/ 0 w 21"/>
                  <a:gd name="T25" fmla="*/ 28 h 28"/>
                  <a:gd name="T26" fmla="*/ 6 w 21"/>
                  <a:gd name="T27" fmla="*/ 5 h 28"/>
                  <a:gd name="T28" fmla="*/ 6 w 21"/>
                  <a:gd name="T29" fmla="*/ 12 h 28"/>
                  <a:gd name="T30" fmla="*/ 9 w 21"/>
                  <a:gd name="T31" fmla="*/ 12 h 28"/>
                  <a:gd name="T32" fmla="*/ 12 w 21"/>
                  <a:gd name="T33" fmla="*/ 11 h 28"/>
                  <a:gd name="T34" fmla="*/ 13 w 21"/>
                  <a:gd name="T35" fmla="*/ 8 h 28"/>
                  <a:gd name="T36" fmla="*/ 9 w 21"/>
                  <a:gd name="T37" fmla="*/ 5 h 28"/>
                  <a:gd name="T38" fmla="*/ 6 w 21"/>
                  <a:gd name="T39" fmla="*/ 5 h 28"/>
                  <a:gd name="T40" fmla="*/ 6 w 21"/>
                  <a:gd name="T41" fmla="*/ 16 h 28"/>
                  <a:gd name="T42" fmla="*/ 6 w 21"/>
                  <a:gd name="T43" fmla="*/ 24 h 28"/>
                  <a:gd name="T44" fmla="*/ 10 w 21"/>
                  <a:gd name="T45" fmla="*/ 24 h 28"/>
                  <a:gd name="T46" fmla="*/ 13 w 21"/>
                  <a:gd name="T47" fmla="*/ 23 h 28"/>
                  <a:gd name="T48" fmla="*/ 14 w 21"/>
                  <a:gd name="T49" fmla="*/ 20 h 28"/>
                  <a:gd name="T50" fmla="*/ 13 w 21"/>
                  <a:gd name="T51" fmla="*/ 17 h 28"/>
                  <a:gd name="T52" fmla="*/ 10 w 21"/>
                  <a:gd name="T53" fmla="*/ 16 h 28"/>
                  <a:gd name="T54" fmla="*/ 6 w 21"/>
                  <a:gd name="T55"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8">
                    <a:moveTo>
                      <a:pt x="0" y="28"/>
                    </a:moveTo>
                    <a:cubicBezTo>
                      <a:pt x="0" y="0"/>
                      <a:pt x="0" y="0"/>
                      <a:pt x="0" y="0"/>
                    </a:cubicBezTo>
                    <a:cubicBezTo>
                      <a:pt x="10" y="0"/>
                      <a:pt x="10" y="0"/>
                      <a:pt x="10" y="0"/>
                    </a:cubicBezTo>
                    <a:cubicBezTo>
                      <a:pt x="13" y="0"/>
                      <a:pt x="16" y="1"/>
                      <a:pt x="17" y="2"/>
                    </a:cubicBezTo>
                    <a:cubicBezTo>
                      <a:pt x="19" y="3"/>
                      <a:pt x="20" y="5"/>
                      <a:pt x="20" y="7"/>
                    </a:cubicBezTo>
                    <a:cubicBezTo>
                      <a:pt x="20" y="8"/>
                      <a:pt x="19" y="10"/>
                      <a:pt x="18" y="11"/>
                    </a:cubicBezTo>
                    <a:cubicBezTo>
                      <a:pt x="17" y="12"/>
                      <a:pt x="16" y="13"/>
                      <a:pt x="14" y="13"/>
                    </a:cubicBezTo>
                    <a:cubicBezTo>
                      <a:pt x="14" y="13"/>
                      <a:pt x="14" y="13"/>
                      <a:pt x="14" y="13"/>
                    </a:cubicBezTo>
                    <a:cubicBezTo>
                      <a:pt x="16" y="13"/>
                      <a:pt x="18" y="14"/>
                      <a:pt x="19" y="15"/>
                    </a:cubicBezTo>
                    <a:cubicBezTo>
                      <a:pt x="20" y="17"/>
                      <a:pt x="21" y="18"/>
                      <a:pt x="21" y="20"/>
                    </a:cubicBezTo>
                    <a:cubicBezTo>
                      <a:pt x="21" y="23"/>
                      <a:pt x="20" y="25"/>
                      <a:pt x="18" y="26"/>
                    </a:cubicBezTo>
                    <a:cubicBezTo>
                      <a:pt x="16" y="28"/>
                      <a:pt x="14" y="28"/>
                      <a:pt x="11" y="28"/>
                    </a:cubicBezTo>
                    <a:lnTo>
                      <a:pt x="0" y="28"/>
                    </a:lnTo>
                    <a:close/>
                    <a:moveTo>
                      <a:pt x="6" y="5"/>
                    </a:moveTo>
                    <a:cubicBezTo>
                      <a:pt x="6" y="12"/>
                      <a:pt x="6" y="12"/>
                      <a:pt x="6" y="12"/>
                    </a:cubicBezTo>
                    <a:cubicBezTo>
                      <a:pt x="9" y="12"/>
                      <a:pt x="9" y="12"/>
                      <a:pt x="9" y="12"/>
                    </a:cubicBezTo>
                    <a:cubicBezTo>
                      <a:pt x="10" y="12"/>
                      <a:pt x="11" y="11"/>
                      <a:pt x="12" y="11"/>
                    </a:cubicBezTo>
                    <a:cubicBezTo>
                      <a:pt x="13" y="10"/>
                      <a:pt x="13" y="9"/>
                      <a:pt x="13" y="8"/>
                    </a:cubicBezTo>
                    <a:cubicBezTo>
                      <a:pt x="13" y="6"/>
                      <a:pt x="12" y="5"/>
                      <a:pt x="9" y="5"/>
                    </a:cubicBezTo>
                    <a:lnTo>
                      <a:pt x="6" y="5"/>
                    </a:lnTo>
                    <a:close/>
                    <a:moveTo>
                      <a:pt x="6" y="16"/>
                    </a:moveTo>
                    <a:cubicBezTo>
                      <a:pt x="6" y="24"/>
                      <a:pt x="6" y="24"/>
                      <a:pt x="6" y="24"/>
                    </a:cubicBezTo>
                    <a:cubicBezTo>
                      <a:pt x="10" y="24"/>
                      <a:pt x="10" y="24"/>
                      <a:pt x="10" y="24"/>
                    </a:cubicBezTo>
                    <a:cubicBezTo>
                      <a:pt x="11" y="24"/>
                      <a:pt x="12" y="23"/>
                      <a:pt x="13" y="23"/>
                    </a:cubicBezTo>
                    <a:cubicBezTo>
                      <a:pt x="14" y="22"/>
                      <a:pt x="14" y="21"/>
                      <a:pt x="14" y="20"/>
                    </a:cubicBezTo>
                    <a:cubicBezTo>
                      <a:pt x="14" y="19"/>
                      <a:pt x="14" y="18"/>
                      <a:pt x="13" y="17"/>
                    </a:cubicBezTo>
                    <a:cubicBezTo>
                      <a:pt x="12" y="17"/>
                      <a:pt x="11" y="16"/>
                      <a:pt x="10" y="16"/>
                    </a:cubicBezTo>
                    <a:lnTo>
                      <a:pt x="6"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7" name="Freeform 34"/>
              <p:cNvSpPr>
                <a:spLocks/>
              </p:cNvSpPr>
              <p:nvPr/>
            </p:nvSpPr>
            <p:spPr bwMode="auto">
              <a:xfrm>
                <a:off x="2554692" y="3008777"/>
                <a:ext cx="33638" cy="43604"/>
              </a:xfrm>
              <a:custGeom>
                <a:avLst/>
                <a:gdLst>
                  <a:gd name="T0" fmla="*/ 23 w 23"/>
                  <a:gd name="T1" fmla="*/ 16 h 29"/>
                  <a:gd name="T2" fmla="*/ 12 w 23"/>
                  <a:gd name="T3" fmla="*/ 29 h 29"/>
                  <a:gd name="T4" fmla="*/ 0 w 23"/>
                  <a:gd name="T5" fmla="*/ 16 h 29"/>
                  <a:gd name="T6" fmla="*/ 0 w 23"/>
                  <a:gd name="T7" fmla="*/ 0 h 29"/>
                  <a:gd name="T8" fmla="*/ 7 w 23"/>
                  <a:gd name="T9" fmla="*/ 0 h 29"/>
                  <a:gd name="T10" fmla="*/ 7 w 23"/>
                  <a:gd name="T11" fmla="*/ 17 h 29"/>
                  <a:gd name="T12" fmla="*/ 12 w 23"/>
                  <a:gd name="T13" fmla="*/ 23 h 29"/>
                  <a:gd name="T14" fmla="*/ 17 w 23"/>
                  <a:gd name="T15" fmla="*/ 17 h 29"/>
                  <a:gd name="T16" fmla="*/ 17 w 23"/>
                  <a:gd name="T17" fmla="*/ 0 h 29"/>
                  <a:gd name="T18" fmla="*/ 23 w 23"/>
                  <a:gd name="T19" fmla="*/ 0 h 29"/>
                  <a:gd name="T20" fmla="*/ 23 w 23"/>
                  <a:gd name="T21"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9">
                    <a:moveTo>
                      <a:pt x="23" y="16"/>
                    </a:moveTo>
                    <a:cubicBezTo>
                      <a:pt x="23" y="25"/>
                      <a:pt x="19" y="29"/>
                      <a:pt x="12" y="29"/>
                    </a:cubicBezTo>
                    <a:cubicBezTo>
                      <a:pt x="4" y="29"/>
                      <a:pt x="0" y="25"/>
                      <a:pt x="0" y="16"/>
                    </a:cubicBezTo>
                    <a:cubicBezTo>
                      <a:pt x="0" y="0"/>
                      <a:pt x="0" y="0"/>
                      <a:pt x="0" y="0"/>
                    </a:cubicBezTo>
                    <a:cubicBezTo>
                      <a:pt x="7" y="0"/>
                      <a:pt x="7" y="0"/>
                      <a:pt x="7" y="0"/>
                    </a:cubicBezTo>
                    <a:cubicBezTo>
                      <a:pt x="7" y="17"/>
                      <a:pt x="7" y="17"/>
                      <a:pt x="7" y="17"/>
                    </a:cubicBezTo>
                    <a:cubicBezTo>
                      <a:pt x="7" y="21"/>
                      <a:pt x="8" y="23"/>
                      <a:pt x="12" y="23"/>
                    </a:cubicBezTo>
                    <a:cubicBezTo>
                      <a:pt x="15" y="23"/>
                      <a:pt x="17" y="21"/>
                      <a:pt x="17" y="17"/>
                    </a:cubicBezTo>
                    <a:cubicBezTo>
                      <a:pt x="17" y="0"/>
                      <a:pt x="17" y="0"/>
                      <a:pt x="17" y="0"/>
                    </a:cubicBezTo>
                    <a:cubicBezTo>
                      <a:pt x="23" y="0"/>
                      <a:pt x="23" y="0"/>
                      <a:pt x="23" y="0"/>
                    </a:cubicBezTo>
                    <a:lnTo>
                      <a:pt x="23"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8" name="Freeform 35"/>
              <p:cNvSpPr>
                <a:spLocks/>
              </p:cNvSpPr>
              <p:nvPr/>
            </p:nvSpPr>
            <p:spPr bwMode="auto">
              <a:xfrm>
                <a:off x="2595803" y="3008777"/>
                <a:ext cx="27408" cy="43604"/>
              </a:xfrm>
              <a:custGeom>
                <a:avLst/>
                <a:gdLst>
                  <a:gd name="T0" fmla="*/ 0 w 19"/>
                  <a:gd name="T1" fmla="*/ 27 h 29"/>
                  <a:gd name="T2" fmla="*/ 0 w 19"/>
                  <a:gd name="T3" fmla="*/ 21 h 29"/>
                  <a:gd name="T4" fmla="*/ 4 w 19"/>
                  <a:gd name="T5" fmla="*/ 23 h 29"/>
                  <a:gd name="T6" fmla="*/ 8 w 19"/>
                  <a:gd name="T7" fmla="*/ 24 h 29"/>
                  <a:gd name="T8" fmla="*/ 10 w 19"/>
                  <a:gd name="T9" fmla="*/ 24 h 29"/>
                  <a:gd name="T10" fmla="*/ 12 w 19"/>
                  <a:gd name="T11" fmla="*/ 23 h 29"/>
                  <a:gd name="T12" fmla="*/ 12 w 19"/>
                  <a:gd name="T13" fmla="*/ 22 h 29"/>
                  <a:gd name="T14" fmla="*/ 13 w 19"/>
                  <a:gd name="T15" fmla="*/ 21 h 29"/>
                  <a:gd name="T16" fmla="*/ 12 w 19"/>
                  <a:gd name="T17" fmla="*/ 20 h 29"/>
                  <a:gd name="T18" fmla="*/ 11 w 19"/>
                  <a:gd name="T19" fmla="*/ 18 h 29"/>
                  <a:gd name="T20" fmla="*/ 9 w 19"/>
                  <a:gd name="T21" fmla="*/ 17 h 29"/>
                  <a:gd name="T22" fmla="*/ 7 w 19"/>
                  <a:gd name="T23" fmla="*/ 16 h 29"/>
                  <a:gd name="T24" fmla="*/ 2 w 19"/>
                  <a:gd name="T25" fmla="*/ 13 h 29"/>
                  <a:gd name="T26" fmla="*/ 0 w 19"/>
                  <a:gd name="T27" fmla="*/ 8 h 29"/>
                  <a:gd name="T28" fmla="*/ 1 w 19"/>
                  <a:gd name="T29" fmla="*/ 4 h 29"/>
                  <a:gd name="T30" fmla="*/ 3 w 19"/>
                  <a:gd name="T31" fmla="*/ 2 h 29"/>
                  <a:gd name="T32" fmla="*/ 7 w 19"/>
                  <a:gd name="T33" fmla="*/ 0 h 29"/>
                  <a:gd name="T34" fmla="*/ 11 w 19"/>
                  <a:gd name="T35" fmla="*/ 0 h 29"/>
                  <a:gd name="T36" fmla="*/ 15 w 19"/>
                  <a:gd name="T37" fmla="*/ 0 h 29"/>
                  <a:gd name="T38" fmla="*/ 18 w 19"/>
                  <a:gd name="T39" fmla="*/ 1 h 29"/>
                  <a:gd name="T40" fmla="*/ 18 w 19"/>
                  <a:gd name="T41" fmla="*/ 7 h 29"/>
                  <a:gd name="T42" fmla="*/ 17 w 19"/>
                  <a:gd name="T43" fmla="*/ 6 h 29"/>
                  <a:gd name="T44" fmla="*/ 15 w 19"/>
                  <a:gd name="T45" fmla="*/ 5 h 29"/>
                  <a:gd name="T46" fmla="*/ 13 w 19"/>
                  <a:gd name="T47" fmla="*/ 5 h 29"/>
                  <a:gd name="T48" fmla="*/ 11 w 19"/>
                  <a:gd name="T49" fmla="*/ 5 h 29"/>
                  <a:gd name="T50" fmla="*/ 10 w 19"/>
                  <a:gd name="T51" fmla="*/ 5 h 29"/>
                  <a:gd name="T52" fmla="*/ 8 w 19"/>
                  <a:gd name="T53" fmla="*/ 6 h 29"/>
                  <a:gd name="T54" fmla="*/ 7 w 19"/>
                  <a:gd name="T55" fmla="*/ 6 h 29"/>
                  <a:gd name="T56" fmla="*/ 7 w 19"/>
                  <a:gd name="T57" fmla="*/ 8 h 29"/>
                  <a:gd name="T58" fmla="*/ 7 w 19"/>
                  <a:gd name="T59" fmla="*/ 9 h 29"/>
                  <a:gd name="T60" fmla="*/ 8 w 19"/>
                  <a:gd name="T61" fmla="*/ 10 h 29"/>
                  <a:gd name="T62" fmla="*/ 10 w 19"/>
                  <a:gd name="T63" fmla="*/ 11 h 29"/>
                  <a:gd name="T64" fmla="*/ 12 w 19"/>
                  <a:gd name="T65" fmla="*/ 12 h 29"/>
                  <a:gd name="T66" fmla="*/ 15 w 19"/>
                  <a:gd name="T67" fmla="*/ 13 h 29"/>
                  <a:gd name="T68" fmla="*/ 17 w 19"/>
                  <a:gd name="T69" fmla="*/ 15 h 29"/>
                  <a:gd name="T70" fmla="*/ 19 w 19"/>
                  <a:gd name="T71" fmla="*/ 17 h 29"/>
                  <a:gd name="T72" fmla="*/ 19 w 19"/>
                  <a:gd name="T73" fmla="*/ 20 h 29"/>
                  <a:gd name="T74" fmla="*/ 18 w 19"/>
                  <a:gd name="T75" fmla="*/ 24 h 29"/>
                  <a:gd name="T76" fmla="*/ 16 w 19"/>
                  <a:gd name="T77" fmla="*/ 27 h 29"/>
                  <a:gd name="T78" fmla="*/ 13 w 19"/>
                  <a:gd name="T79" fmla="*/ 28 h 29"/>
                  <a:gd name="T80" fmla="*/ 8 w 19"/>
                  <a:gd name="T81" fmla="*/ 29 h 29"/>
                  <a:gd name="T82" fmla="*/ 4 w 19"/>
                  <a:gd name="T83" fmla="*/ 28 h 29"/>
                  <a:gd name="T84" fmla="*/ 0 w 19"/>
                  <a:gd name="T8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7"/>
                    </a:moveTo>
                    <a:cubicBezTo>
                      <a:pt x="0" y="21"/>
                      <a:pt x="0" y="21"/>
                      <a:pt x="0" y="21"/>
                    </a:cubicBezTo>
                    <a:cubicBezTo>
                      <a:pt x="1" y="22"/>
                      <a:pt x="3" y="23"/>
                      <a:pt x="4" y="23"/>
                    </a:cubicBezTo>
                    <a:cubicBezTo>
                      <a:pt x="5" y="24"/>
                      <a:pt x="7" y="24"/>
                      <a:pt x="8" y="24"/>
                    </a:cubicBezTo>
                    <a:cubicBezTo>
                      <a:pt x="9" y="24"/>
                      <a:pt x="9" y="24"/>
                      <a:pt x="10" y="24"/>
                    </a:cubicBezTo>
                    <a:cubicBezTo>
                      <a:pt x="11" y="23"/>
                      <a:pt x="11" y="23"/>
                      <a:pt x="12" y="23"/>
                    </a:cubicBezTo>
                    <a:cubicBezTo>
                      <a:pt x="12" y="23"/>
                      <a:pt x="12" y="22"/>
                      <a:pt x="12" y="22"/>
                    </a:cubicBezTo>
                    <a:cubicBezTo>
                      <a:pt x="13" y="22"/>
                      <a:pt x="13" y="21"/>
                      <a:pt x="13" y="21"/>
                    </a:cubicBezTo>
                    <a:cubicBezTo>
                      <a:pt x="13" y="20"/>
                      <a:pt x="13" y="20"/>
                      <a:pt x="12" y="20"/>
                    </a:cubicBezTo>
                    <a:cubicBezTo>
                      <a:pt x="12" y="19"/>
                      <a:pt x="11" y="19"/>
                      <a:pt x="11" y="18"/>
                    </a:cubicBezTo>
                    <a:cubicBezTo>
                      <a:pt x="10" y="18"/>
                      <a:pt x="10" y="18"/>
                      <a:pt x="9" y="17"/>
                    </a:cubicBezTo>
                    <a:cubicBezTo>
                      <a:pt x="8" y="17"/>
                      <a:pt x="7" y="17"/>
                      <a:pt x="7" y="16"/>
                    </a:cubicBezTo>
                    <a:cubicBezTo>
                      <a:pt x="4" y="15"/>
                      <a:pt x="3" y="14"/>
                      <a:pt x="2" y="13"/>
                    </a:cubicBezTo>
                    <a:cubicBezTo>
                      <a:pt x="1" y="12"/>
                      <a:pt x="0" y="10"/>
                      <a:pt x="0" y="8"/>
                    </a:cubicBezTo>
                    <a:cubicBezTo>
                      <a:pt x="0" y="7"/>
                      <a:pt x="0" y="5"/>
                      <a:pt x="1" y="4"/>
                    </a:cubicBezTo>
                    <a:cubicBezTo>
                      <a:pt x="2" y="3"/>
                      <a:pt x="2" y="2"/>
                      <a:pt x="3" y="2"/>
                    </a:cubicBezTo>
                    <a:cubicBezTo>
                      <a:pt x="4" y="1"/>
                      <a:pt x="6" y="1"/>
                      <a:pt x="7" y="0"/>
                    </a:cubicBezTo>
                    <a:cubicBezTo>
                      <a:pt x="8" y="0"/>
                      <a:pt x="10" y="0"/>
                      <a:pt x="11" y="0"/>
                    </a:cubicBezTo>
                    <a:cubicBezTo>
                      <a:pt x="13" y="0"/>
                      <a:pt x="14" y="0"/>
                      <a:pt x="15" y="0"/>
                    </a:cubicBezTo>
                    <a:cubicBezTo>
                      <a:pt x="16" y="0"/>
                      <a:pt x="17" y="0"/>
                      <a:pt x="18" y="1"/>
                    </a:cubicBezTo>
                    <a:cubicBezTo>
                      <a:pt x="18" y="7"/>
                      <a:pt x="18" y="7"/>
                      <a:pt x="18" y="7"/>
                    </a:cubicBezTo>
                    <a:cubicBezTo>
                      <a:pt x="18" y="6"/>
                      <a:pt x="17" y="6"/>
                      <a:pt x="17" y="6"/>
                    </a:cubicBezTo>
                    <a:cubicBezTo>
                      <a:pt x="16" y="6"/>
                      <a:pt x="15" y="5"/>
                      <a:pt x="15" y="5"/>
                    </a:cubicBezTo>
                    <a:cubicBezTo>
                      <a:pt x="14" y="5"/>
                      <a:pt x="14" y="5"/>
                      <a:pt x="13" y="5"/>
                    </a:cubicBezTo>
                    <a:cubicBezTo>
                      <a:pt x="13" y="5"/>
                      <a:pt x="12" y="5"/>
                      <a:pt x="11" y="5"/>
                    </a:cubicBezTo>
                    <a:cubicBezTo>
                      <a:pt x="11" y="5"/>
                      <a:pt x="10" y="5"/>
                      <a:pt x="10" y="5"/>
                    </a:cubicBezTo>
                    <a:cubicBezTo>
                      <a:pt x="9" y="5"/>
                      <a:pt x="8" y="5"/>
                      <a:pt x="8" y="6"/>
                    </a:cubicBezTo>
                    <a:cubicBezTo>
                      <a:pt x="8" y="6"/>
                      <a:pt x="7" y="6"/>
                      <a:pt x="7" y="6"/>
                    </a:cubicBezTo>
                    <a:cubicBezTo>
                      <a:pt x="7" y="7"/>
                      <a:pt x="7" y="7"/>
                      <a:pt x="7" y="8"/>
                    </a:cubicBezTo>
                    <a:cubicBezTo>
                      <a:pt x="7" y="8"/>
                      <a:pt x="7" y="8"/>
                      <a:pt x="7" y="9"/>
                    </a:cubicBezTo>
                    <a:cubicBezTo>
                      <a:pt x="7" y="9"/>
                      <a:pt x="8" y="10"/>
                      <a:pt x="8" y="10"/>
                    </a:cubicBezTo>
                    <a:cubicBezTo>
                      <a:pt x="9" y="10"/>
                      <a:pt x="9" y="11"/>
                      <a:pt x="10" y="11"/>
                    </a:cubicBezTo>
                    <a:cubicBezTo>
                      <a:pt x="11" y="11"/>
                      <a:pt x="11" y="12"/>
                      <a:pt x="12" y="12"/>
                    </a:cubicBezTo>
                    <a:cubicBezTo>
                      <a:pt x="13" y="12"/>
                      <a:pt x="14" y="13"/>
                      <a:pt x="15" y="13"/>
                    </a:cubicBezTo>
                    <a:cubicBezTo>
                      <a:pt x="16" y="14"/>
                      <a:pt x="17" y="14"/>
                      <a:pt x="17" y="15"/>
                    </a:cubicBezTo>
                    <a:cubicBezTo>
                      <a:pt x="18" y="16"/>
                      <a:pt x="19" y="17"/>
                      <a:pt x="19" y="17"/>
                    </a:cubicBezTo>
                    <a:cubicBezTo>
                      <a:pt x="19" y="18"/>
                      <a:pt x="19" y="19"/>
                      <a:pt x="19" y="20"/>
                    </a:cubicBezTo>
                    <a:cubicBezTo>
                      <a:pt x="19" y="22"/>
                      <a:pt x="19" y="23"/>
                      <a:pt x="18" y="24"/>
                    </a:cubicBezTo>
                    <a:cubicBezTo>
                      <a:pt x="18" y="25"/>
                      <a:pt x="17" y="26"/>
                      <a:pt x="16" y="27"/>
                    </a:cubicBezTo>
                    <a:cubicBezTo>
                      <a:pt x="15" y="28"/>
                      <a:pt x="14" y="28"/>
                      <a:pt x="13" y="28"/>
                    </a:cubicBezTo>
                    <a:cubicBezTo>
                      <a:pt x="11" y="29"/>
                      <a:pt x="10" y="29"/>
                      <a:pt x="8" y="29"/>
                    </a:cubicBezTo>
                    <a:cubicBezTo>
                      <a:pt x="7" y="29"/>
                      <a:pt x="5" y="29"/>
                      <a:pt x="4" y="28"/>
                    </a:cubicBezTo>
                    <a:cubicBezTo>
                      <a:pt x="2" y="28"/>
                      <a:pt x="1" y="28"/>
                      <a:pt x="0" y="2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9" name="Rectangle 36"/>
              <p:cNvSpPr>
                <a:spLocks noChangeArrowheads="1"/>
              </p:cNvSpPr>
              <p:nvPr/>
            </p:nvSpPr>
            <p:spPr bwMode="auto">
              <a:xfrm>
                <a:off x="2630686" y="3008777"/>
                <a:ext cx="8721" cy="4235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0" name="Freeform 37"/>
              <p:cNvSpPr>
                <a:spLocks/>
              </p:cNvSpPr>
              <p:nvPr/>
            </p:nvSpPr>
            <p:spPr bwMode="auto">
              <a:xfrm>
                <a:off x="2650620" y="3008777"/>
                <a:ext cx="36129" cy="42358"/>
              </a:xfrm>
              <a:custGeom>
                <a:avLst/>
                <a:gdLst>
                  <a:gd name="T0" fmla="*/ 25 w 25"/>
                  <a:gd name="T1" fmla="*/ 28 h 28"/>
                  <a:gd name="T2" fmla="*/ 19 w 25"/>
                  <a:gd name="T3" fmla="*/ 28 h 28"/>
                  <a:gd name="T4" fmla="*/ 7 w 25"/>
                  <a:gd name="T5" fmla="*/ 11 h 28"/>
                  <a:gd name="T6" fmla="*/ 6 w 25"/>
                  <a:gd name="T7" fmla="*/ 8 h 28"/>
                  <a:gd name="T8" fmla="*/ 6 w 25"/>
                  <a:gd name="T9" fmla="*/ 8 h 28"/>
                  <a:gd name="T10" fmla="*/ 6 w 25"/>
                  <a:gd name="T11" fmla="*/ 13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20 h 28"/>
                  <a:gd name="T24" fmla="*/ 19 w 25"/>
                  <a:gd name="T25" fmla="*/ 20 h 28"/>
                  <a:gd name="T26" fmla="*/ 19 w 25"/>
                  <a:gd name="T27" fmla="*/ 16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1"/>
                      <a:pt x="7" y="11"/>
                      <a:pt x="7" y="11"/>
                    </a:cubicBezTo>
                    <a:cubicBezTo>
                      <a:pt x="6" y="10"/>
                      <a:pt x="6" y="9"/>
                      <a:pt x="6" y="8"/>
                    </a:cubicBezTo>
                    <a:cubicBezTo>
                      <a:pt x="6" y="8"/>
                      <a:pt x="6" y="8"/>
                      <a:pt x="6" y="8"/>
                    </a:cubicBezTo>
                    <a:cubicBezTo>
                      <a:pt x="6" y="9"/>
                      <a:pt x="6" y="11"/>
                      <a:pt x="6" y="13"/>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8" y="18"/>
                      <a:pt x="19" y="19"/>
                      <a:pt x="19" y="20"/>
                    </a:cubicBezTo>
                    <a:cubicBezTo>
                      <a:pt x="19" y="20"/>
                      <a:pt x="19" y="20"/>
                      <a:pt x="19" y="20"/>
                    </a:cubicBezTo>
                    <a:cubicBezTo>
                      <a:pt x="19" y="19"/>
                      <a:pt x="19" y="18"/>
                      <a:pt x="19" y="16"/>
                    </a:cubicBezTo>
                    <a:cubicBezTo>
                      <a:pt x="19" y="0"/>
                      <a:pt x="19" y="0"/>
                      <a:pt x="19" y="0"/>
                    </a:cubicBezTo>
                    <a:cubicBezTo>
                      <a:pt x="25" y="0"/>
                      <a:pt x="25" y="0"/>
                      <a:pt x="25" y="0"/>
                    </a:cubicBezTo>
                    <a:lnTo>
                      <a:pt x="25" y="28"/>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1" name="Freeform 38"/>
              <p:cNvSpPr>
                <a:spLocks/>
              </p:cNvSpPr>
              <p:nvPr/>
            </p:nvSpPr>
            <p:spPr bwMode="auto">
              <a:xfrm>
                <a:off x="2696715" y="3008777"/>
                <a:ext cx="24916" cy="42358"/>
              </a:xfrm>
              <a:custGeom>
                <a:avLst/>
                <a:gdLst>
                  <a:gd name="T0" fmla="*/ 20 w 20"/>
                  <a:gd name="T1" fmla="*/ 34 h 34"/>
                  <a:gd name="T2" fmla="*/ 0 w 20"/>
                  <a:gd name="T3" fmla="*/ 34 h 34"/>
                  <a:gd name="T4" fmla="*/ 0 w 20"/>
                  <a:gd name="T5" fmla="*/ 0 h 34"/>
                  <a:gd name="T6" fmla="*/ 20 w 20"/>
                  <a:gd name="T7" fmla="*/ 0 h 34"/>
                  <a:gd name="T8" fmla="*/ 20 w 20"/>
                  <a:gd name="T9" fmla="*/ 6 h 34"/>
                  <a:gd name="T10" fmla="*/ 8 w 20"/>
                  <a:gd name="T11" fmla="*/ 6 h 34"/>
                  <a:gd name="T12" fmla="*/ 8 w 20"/>
                  <a:gd name="T13" fmla="*/ 15 h 34"/>
                  <a:gd name="T14" fmla="*/ 19 w 20"/>
                  <a:gd name="T15" fmla="*/ 15 h 34"/>
                  <a:gd name="T16" fmla="*/ 19 w 20"/>
                  <a:gd name="T17" fmla="*/ 21 h 34"/>
                  <a:gd name="T18" fmla="*/ 8 w 20"/>
                  <a:gd name="T19" fmla="*/ 21 h 34"/>
                  <a:gd name="T20" fmla="*/ 8 w 20"/>
                  <a:gd name="T21" fmla="*/ 28 h 34"/>
                  <a:gd name="T22" fmla="*/ 20 w 20"/>
                  <a:gd name="T23" fmla="*/ 28 h 34"/>
                  <a:gd name="T24" fmla="*/ 20 w 20"/>
                  <a:gd name="T2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34">
                    <a:moveTo>
                      <a:pt x="20" y="34"/>
                    </a:moveTo>
                    <a:lnTo>
                      <a:pt x="0" y="34"/>
                    </a:lnTo>
                    <a:lnTo>
                      <a:pt x="0" y="0"/>
                    </a:lnTo>
                    <a:lnTo>
                      <a:pt x="20" y="0"/>
                    </a:lnTo>
                    <a:lnTo>
                      <a:pt x="20" y="6"/>
                    </a:lnTo>
                    <a:lnTo>
                      <a:pt x="8" y="6"/>
                    </a:lnTo>
                    <a:lnTo>
                      <a:pt x="8" y="15"/>
                    </a:lnTo>
                    <a:lnTo>
                      <a:pt x="19" y="15"/>
                    </a:lnTo>
                    <a:lnTo>
                      <a:pt x="19" y="21"/>
                    </a:lnTo>
                    <a:lnTo>
                      <a:pt x="8" y="21"/>
                    </a:lnTo>
                    <a:lnTo>
                      <a:pt x="8" y="28"/>
                    </a:lnTo>
                    <a:lnTo>
                      <a:pt x="20" y="28"/>
                    </a:lnTo>
                    <a:lnTo>
                      <a:pt x="20" y="3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2" name="Freeform 39"/>
              <p:cNvSpPr>
                <a:spLocks/>
              </p:cNvSpPr>
              <p:nvPr/>
            </p:nvSpPr>
            <p:spPr bwMode="auto">
              <a:xfrm>
                <a:off x="2725369" y="3008777"/>
                <a:ext cx="29900" cy="43604"/>
              </a:xfrm>
              <a:custGeom>
                <a:avLst/>
                <a:gdLst>
                  <a:gd name="T0" fmla="*/ 0 w 20"/>
                  <a:gd name="T1" fmla="*/ 27 h 29"/>
                  <a:gd name="T2" fmla="*/ 0 w 20"/>
                  <a:gd name="T3" fmla="*/ 21 h 29"/>
                  <a:gd name="T4" fmla="*/ 4 w 20"/>
                  <a:gd name="T5" fmla="*/ 23 h 29"/>
                  <a:gd name="T6" fmla="*/ 8 w 20"/>
                  <a:gd name="T7" fmla="*/ 24 h 29"/>
                  <a:gd name="T8" fmla="*/ 10 w 20"/>
                  <a:gd name="T9" fmla="*/ 24 h 29"/>
                  <a:gd name="T10" fmla="*/ 12 w 20"/>
                  <a:gd name="T11" fmla="*/ 23 h 29"/>
                  <a:gd name="T12" fmla="*/ 13 w 20"/>
                  <a:gd name="T13" fmla="*/ 22 h 29"/>
                  <a:gd name="T14" fmla="*/ 13 w 20"/>
                  <a:gd name="T15" fmla="*/ 21 h 29"/>
                  <a:gd name="T16" fmla="*/ 12 w 20"/>
                  <a:gd name="T17" fmla="*/ 20 h 29"/>
                  <a:gd name="T18" fmla="*/ 11 w 20"/>
                  <a:gd name="T19" fmla="*/ 18 h 29"/>
                  <a:gd name="T20" fmla="*/ 9 w 20"/>
                  <a:gd name="T21" fmla="*/ 17 h 29"/>
                  <a:gd name="T22" fmla="*/ 7 w 20"/>
                  <a:gd name="T23" fmla="*/ 16 h 29"/>
                  <a:gd name="T24" fmla="*/ 2 w 20"/>
                  <a:gd name="T25" fmla="*/ 13 h 29"/>
                  <a:gd name="T26" fmla="*/ 0 w 20"/>
                  <a:gd name="T27" fmla="*/ 8 h 29"/>
                  <a:gd name="T28" fmla="*/ 1 w 20"/>
                  <a:gd name="T29" fmla="*/ 4 h 29"/>
                  <a:gd name="T30" fmla="*/ 4 w 20"/>
                  <a:gd name="T31" fmla="*/ 2 h 29"/>
                  <a:gd name="T32" fmla="*/ 7 w 20"/>
                  <a:gd name="T33" fmla="*/ 0 h 29"/>
                  <a:gd name="T34" fmla="*/ 11 w 20"/>
                  <a:gd name="T35" fmla="*/ 0 h 29"/>
                  <a:gd name="T36" fmla="*/ 15 w 20"/>
                  <a:gd name="T37" fmla="*/ 0 h 29"/>
                  <a:gd name="T38" fmla="*/ 18 w 20"/>
                  <a:gd name="T39" fmla="*/ 1 h 29"/>
                  <a:gd name="T40" fmla="*/ 18 w 20"/>
                  <a:gd name="T41" fmla="*/ 7 h 29"/>
                  <a:gd name="T42" fmla="*/ 17 w 20"/>
                  <a:gd name="T43" fmla="*/ 6 h 29"/>
                  <a:gd name="T44" fmla="*/ 15 w 20"/>
                  <a:gd name="T45" fmla="*/ 5 h 29"/>
                  <a:gd name="T46" fmla="*/ 13 w 20"/>
                  <a:gd name="T47" fmla="*/ 5 h 29"/>
                  <a:gd name="T48" fmla="*/ 12 w 20"/>
                  <a:gd name="T49" fmla="*/ 5 h 29"/>
                  <a:gd name="T50" fmla="*/ 10 w 20"/>
                  <a:gd name="T51" fmla="*/ 5 h 29"/>
                  <a:gd name="T52" fmla="*/ 8 w 20"/>
                  <a:gd name="T53" fmla="*/ 6 h 29"/>
                  <a:gd name="T54" fmla="*/ 7 w 20"/>
                  <a:gd name="T55" fmla="*/ 6 h 29"/>
                  <a:gd name="T56" fmla="*/ 7 w 20"/>
                  <a:gd name="T57" fmla="*/ 8 h 29"/>
                  <a:gd name="T58" fmla="*/ 7 w 20"/>
                  <a:gd name="T59" fmla="*/ 9 h 29"/>
                  <a:gd name="T60" fmla="*/ 8 w 20"/>
                  <a:gd name="T61" fmla="*/ 10 h 29"/>
                  <a:gd name="T62" fmla="*/ 10 w 20"/>
                  <a:gd name="T63" fmla="*/ 11 h 29"/>
                  <a:gd name="T64" fmla="*/ 12 w 20"/>
                  <a:gd name="T65" fmla="*/ 12 h 29"/>
                  <a:gd name="T66" fmla="*/ 15 w 20"/>
                  <a:gd name="T67" fmla="*/ 13 h 29"/>
                  <a:gd name="T68" fmla="*/ 18 w 20"/>
                  <a:gd name="T69" fmla="*/ 15 h 29"/>
                  <a:gd name="T70" fmla="*/ 19 w 20"/>
                  <a:gd name="T71" fmla="*/ 17 h 29"/>
                  <a:gd name="T72" fmla="*/ 20 w 20"/>
                  <a:gd name="T73" fmla="*/ 20 h 29"/>
                  <a:gd name="T74" fmla="*/ 19 w 20"/>
                  <a:gd name="T75" fmla="*/ 24 h 29"/>
                  <a:gd name="T76" fmla="*/ 16 w 20"/>
                  <a:gd name="T77" fmla="*/ 27 h 29"/>
                  <a:gd name="T78" fmla="*/ 13 w 20"/>
                  <a:gd name="T79" fmla="*/ 28 h 29"/>
                  <a:gd name="T80" fmla="*/ 8 w 20"/>
                  <a:gd name="T81" fmla="*/ 29 h 29"/>
                  <a:gd name="T82" fmla="*/ 4 w 20"/>
                  <a:gd name="T83" fmla="*/ 28 h 29"/>
                  <a:gd name="T84" fmla="*/ 0 w 20"/>
                  <a:gd name="T8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29">
                    <a:moveTo>
                      <a:pt x="0" y="27"/>
                    </a:moveTo>
                    <a:cubicBezTo>
                      <a:pt x="0" y="21"/>
                      <a:pt x="0" y="21"/>
                      <a:pt x="0" y="21"/>
                    </a:cubicBezTo>
                    <a:cubicBezTo>
                      <a:pt x="2" y="22"/>
                      <a:pt x="3" y="23"/>
                      <a:pt x="4" y="23"/>
                    </a:cubicBezTo>
                    <a:cubicBezTo>
                      <a:pt x="5" y="24"/>
                      <a:pt x="7" y="24"/>
                      <a:pt x="8" y="24"/>
                    </a:cubicBezTo>
                    <a:cubicBezTo>
                      <a:pt x="9" y="24"/>
                      <a:pt x="10" y="24"/>
                      <a:pt x="10" y="24"/>
                    </a:cubicBezTo>
                    <a:cubicBezTo>
                      <a:pt x="11" y="23"/>
                      <a:pt x="11" y="23"/>
                      <a:pt x="12" y="23"/>
                    </a:cubicBezTo>
                    <a:cubicBezTo>
                      <a:pt x="12" y="23"/>
                      <a:pt x="12" y="22"/>
                      <a:pt x="13" y="22"/>
                    </a:cubicBezTo>
                    <a:cubicBezTo>
                      <a:pt x="13" y="22"/>
                      <a:pt x="13" y="21"/>
                      <a:pt x="13" y="21"/>
                    </a:cubicBezTo>
                    <a:cubicBezTo>
                      <a:pt x="13" y="20"/>
                      <a:pt x="13" y="20"/>
                      <a:pt x="12" y="20"/>
                    </a:cubicBezTo>
                    <a:cubicBezTo>
                      <a:pt x="12" y="19"/>
                      <a:pt x="12" y="19"/>
                      <a:pt x="11" y="18"/>
                    </a:cubicBezTo>
                    <a:cubicBezTo>
                      <a:pt x="11" y="18"/>
                      <a:pt x="10" y="18"/>
                      <a:pt x="9" y="17"/>
                    </a:cubicBezTo>
                    <a:cubicBezTo>
                      <a:pt x="8" y="17"/>
                      <a:pt x="8" y="17"/>
                      <a:pt x="7" y="16"/>
                    </a:cubicBezTo>
                    <a:cubicBezTo>
                      <a:pt x="5" y="15"/>
                      <a:pt x="3" y="14"/>
                      <a:pt x="2" y="13"/>
                    </a:cubicBezTo>
                    <a:cubicBezTo>
                      <a:pt x="1" y="12"/>
                      <a:pt x="0" y="10"/>
                      <a:pt x="0" y="8"/>
                    </a:cubicBezTo>
                    <a:cubicBezTo>
                      <a:pt x="0" y="7"/>
                      <a:pt x="1" y="5"/>
                      <a:pt x="1" y="4"/>
                    </a:cubicBezTo>
                    <a:cubicBezTo>
                      <a:pt x="2" y="3"/>
                      <a:pt x="3" y="2"/>
                      <a:pt x="4" y="2"/>
                    </a:cubicBezTo>
                    <a:cubicBezTo>
                      <a:pt x="5" y="1"/>
                      <a:pt x="6" y="1"/>
                      <a:pt x="7" y="0"/>
                    </a:cubicBezTo>
                    <a:cubicBezTo>
                      <a:pt x="8" y="0"/>
                      <a:pt x="10" y="0"/>
                      <a:pt x="11" y="0"/>
                    </a:cubicBezTo>
                    <a:cubicBezTo>
                      <a:pt x="13" y="0"/>
                      <a:pt x="14" y="0"/>
                      <a:pt x="15" y="0"/>
                    </a:cubicBezTo>
                    <a:cubicBezTo>
                      <a:pt x="16" y="0"/>
                      <a:pt x="17" y="0"/>
                      <a:pt x="18" y="1"/>
                    </a:cubicBezTo>
                    <a:cubicBezTo>
                      <a:pt x="18" y="7"/>
                      <a:pt x="18" y="7"/>
                      <a:pt x="18" y="7"/>
                    </a:cubicBezTo>
                    <a:cubicBezTo>
                      <a:pt x="18" y="6"/>
                      <a:pt x="17" y="6"/>
                      <a:pt x="17" y="6"/>
                    </a:cubicBezTo>
                    <a:cubicBezTo>
                      <a:pt x="16" y="6"/>
                      <a:pt x="16" y="5"/>
                      <a:pt x="15" y="5"/>
                    </a:cubicBezTo>
                    <a:cubicBezTo>
                      <a:pt x="14" y="5"/>
                      <a:pt x="14" y="5"/>
                      <a:pt x="13" y="5"/>
                    </a:cubicBezTo>
                    <a:cubicBezTo>
                      <a:pt x="13" y="5"/>
                      <a:pt x="12" y="5"/>
                      <a:pt x="12" y="5"/>
                    </a:cubicBezTo>
                    <a:cubicBezTo>
                      <a:pt x="11" y="5"/>
                      <a:pt x="10" y="5"/>
                      <a:pt x="10" y="5"/>
                    </a:cubicBezTo>
                    <a:cubicBezTo>
                      <a:pt x="9" y="5"/>
                      <a:pt x="9" y="5"/>
                      <a:pt x="8" y="6"/>
                    </a:cubicBezTo>
                    <a:cubicBezTo>
                      <a:pt x="8" y="6"/>
                      <a:pt x="8" y="6"/>
                      <a:pt x="7" y="6"/>
                    </a:cubicBezTo>
                    <a:cubicBezTo>
                      <a:pt x="7" y="7"/>
                      <a:pt x="7" y="7"/>
                      <a:pt x="7" y="8"/>
                    </a:cubicBezTo>
                    <a:cubicBezTo>
                      <a:pt x="7" y="8"/>
                      <a:pt x="7" y="8"/>
                      <a:pt x="7" y="9"/>
                    </a:cubicBezTo>
                    <a:cubicBezTo>
                      <a:pt x="8" y="9"/>
                      <a:pt x="8" y="10"/>
                      <a:pt x="8" y="10"/>
                    </a:cubicBezTo>
                    <a:cubicBezTo>
                      <a:pt x="9" y="10"/>
                      <a:pt x="9" y="11"/>
                      <a:pt x="10" y="11"/>
                    </a:cubicBezTo>
                    <a:cubicBezTo>
                      <a:pt x="11" y="11"/>
                      <a:pt x="11" y="12"/>
                      <a:pt x="12" y="12"/>
                    </a:cubicBezTo>
                    <a:cubicBezTo>
                      <a:pt x="13" y="12"/>
                      <a:pt x="14" y="13"/>
                      <a:pt x="15" y="13"/>
                    </a:cubicBezTo>
                    <a:cubicBezTo>
                      <a:pt x="16" y="14"/>
                      <a:pt x="17" y="14"/>
                      <a:pt x="18" y="15"/>
                    </a:cubicBezTo>
                    <a:cubicBezTo>
                      <a:pt x="18" y="16"/>
                      <a:pt x="19" y="17"/>
                      <a:pt x="19" y="17"/>
                    </a:cubicBezTo>
                    <a:cubicBezTo>
                      <a:pt x="19" y="18"/>
                      <a:pt x="20" y="19"/>
                      <a:pt x="20" y="20"/>
                    </a:cubicBezTo>
                    <a:cubicBezTo>
                      <a:pt x="20" y="22"/>
                      <a:pt x="19" y="23"/>
                      <a:pt x="19" y="24"/>
                    </a:cubicBezTo>
                    <a:cubicBezTo>
                      <a:pt x="18" y="25"/>
                      <a:pt x="17" y="26"/>
                      <a:pt x="16" y="27"/>
                    </a:cubicBezTo>
                    <a:cubicBezTo>
                      <a:pt x="15" y="28"/>
                      <a:pt x="14" y="28"/>
                      <a:pt x="13" y="28"/>
                    </a:cubicBezTo>
                    <a:cubicBezTo>
                      <a:pt x="11" y="29"/>
                      <a:pt x="10" y="29"/>
                      <a:pt x="8" y="29"/>
                    </a:cubicBezTo>
                    <a:cubicBezTo>
                      <a:pt x="7" y="29"/>
                      <a:pt x="5" y="29"/>
                      <a:pt x="4" y="28"/>
                    </a:cubicBezTo>
                    <a:cubicBezTo>
                      <a:pt x="3" y="28"/>
                      <a:pt x="1" y="28"/>
                      <a:pt x="0" y="2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3" name="Freeform 40"/>
              <p:cNvSpPr>
                <a:spLocks/>
              </p:cNvSpPr>
              <p:nvPr/>
            </p:nvSpPr>
            <p:spPr bwMode="auto">
              <a:xfrm>
                <a:off x="2760252" y="3008777"/>
                <a:ext cx="27408" cy="43604"/>
              </a:xfrm>
              <a:custGeom>
                <a:avLst/>
                <a:gdLst>
                  <a:gd name="T0" fmla="*/ 0 w 19"/>
                  <a:gd name="T1" fmla="*/ 27 h 29"/>
                  <a:gd name="T2" fmla="*/ 0 w 19"/>
                  <a:gd name="T3" fmla="*/ 21 h 29"/>
                  <a:gd name="T4" fmla="*/ 4 w 19"/>
                  <a:gd name="T5" fmla="*/ 23 h 29"/>
                  <a:gd name="T6" fmla="*/ 8 w 19"/>
                  <a:gd name="T7" fmla="*/ 24 h 29"/>
                  <a:gd name="T8" fmla="*/ 10 w 19"/>
                  <a:gd name="T9" fmla="*/ 24 h 29"/>
                  <a:gd name="T10" fmla="*/ 11 w 19"/>
                  <a:gd name="T11" fmla="*/ 23 h 29"/>
                  <a:gd name="T12" fmla="*/ 12 w 19"/>
                  <a:gd name="T13" fmla="*/ 22 h 29"/>
                  <a:gd name="T14" fmla="*/ 12 w 19"/>
                  <a:gd name="T15" fmla="*/ 21 h 29"/>
                  <a:gd name="T16" fmla="*/ 12 w 19"/>
                  <a:gd name="T17" fmla="*/ 20 h 29"/>
                  <a:gd name="T18" fmla="*/ 11 w 19"/>
                  <a:gd name="T19" fmla="*/ 18 h 29"/>
                  <a:gd name="T20" fmla="*/ 9 w 19"/>
                  <a:gd name="T21" fmla="*/ 17 h 29"/>
                  <a:gd name="T22" fmla="*/ 6 w 19"/>
                  <a:gd name="T23" fmla="*/ 16 h 29"/>
                  <a:gd name="T24" fmla="*/ 1 w 19"/>
                  <a:gd name="T25" fmla="*/ 13 h 29"/>
                  <a:gd name="T26" fmla="*/ 0 w 19"/>
                  <a:gd name="T27" fmla="*/ 8 h 29"/>
                  <a:gd name="T28" fmla="*/ 1 w 19"/>
                  <a:gd name="T29" fmla="*/ 4 h 29"/>
                  <a:gd name="T30" fmla="*/ 3 w 19"/>
                  <a:gd name="T31" fmla="*/ 2 h 29"/>
                  <a:gd name="T32" fmla="*/ 7 w 19"/>
                  <a:gd name="T33" fmla="*/ 0 h 29"/>
                  <a:gd name="T34" fmla="*/ 11 w 19"/>
                  <a:gd name="T35" fmla="*/ 0 h 29"/>
                  <a:gd name="T36" fmla="*/ 15 w 19"/>
                  <a:gd name="T37" fmla="*/ 0 h 29"/>
                  <a:gd name="T38" fmla="*/ 18 w 19"/>
                  <a:gd name="T39" fmla="*/ 1 h 29"/>
                  <a:gd name="T40" fmla="*/ 18 w 19"/>
                  <a:gd name="T41" fmla="*/ 7 h 29"/>
                  <a:gd name="T42" fmla="*/ 16 w 19"/>
                  <a:gd name="T43" fmla="*/ 6 h 29"/>
                  <a:gd name="T44" fmla="*/ 15 w 19"/>
                  <a:gd name="T45" fmla="*/ 5 h 29"/>
                  <a:gd name="T46" fmla="*/ 13 w 19"/>
                  <a:gd name="T47" fmla="*/ 5 h 29"/>
                  <a:gd name="T48" fmla="*/ 11 w 19"/>
                  <a:gd name="T49" fmla="*/ 5 h 29"/>
                  <a:gd name="T50" fmla="*/ 9 w 19"/>
                  <a:gd name="T51" fmla="*/ 5 h 29"/>
                  <a:gd name="T52" fmla="*/ 8 w 19"/>
                  <a:gd name="T53" fmla="*/ 6 h 29"/>
                  <a:gd name="T54" fmla="*/ 7 w 19"/>
                  <a:gd name="T55" fmla="*/ 6 h 29"/>
                  <a:gd name="T56" fmla="*/ 6 w 19"/>
                  <a:gd name="T57" fmla="*/ 8 h 29"/>
                  <a:gd name="T58" fmla="*/ 7 w 19"/>
                  <a:gd name="T59" fmla="*/ 9 h 29"/>
                  <a:gd name="T60" fmla="*/ 8 w 19"/>
                  <a:gd name="T61" fmla="*/ 10 h 29"/>
                  <a:gd name="T62" fmla="*/ 10 w 19"/>
                  <a:gd name="T63" fmla="*/ 11 h 29"/>
                  <a:gd name="T64" fmla="*/ 12 w 19"/>
                  <a:gd name="T65" fmla="*/ 12 h 29"/>
                  <a:gd name="T66" fmla="*/ 15 w 19"/>
                  <a:gd name="T67" fmla="*/ 13 h 29"/>
                  <a:gd name="T68" fmla="*/ 17 w 19"/>
                  <a:gd name="T69" fmla="*/ 15 h 29"/>
                  <a:gd name="T70" fmla="*/ 19 w 19"/>
                  <a:gd name="T71" fmla="*/ 17 h 29"/>
                  <a:gd name="T72" fmla="*/ 19 w 19"/>
                  <a:gd name="T73" fmla="*/ 20 h 29"/>
                  <a:gd name="T74" fmla="*/ 18 w 19"/>
                  <a:gd name="T75" fmla="*/ 24 h 29"/>
                  <a:gd name="T76" fmla="*/ 16 w 19"/>
                  <a:gd name="T77" fmla="*/ 27 h 29"/>
                  <a:gd name="T78" fmla="*/ 12 w 19"/>
                  <a:gd name="T79" fmla="*/ 28 h 29"/>
                  <a:gd name="T80" fmla="*/ 8 w 19"/>
                  <a:gd name="T81" fmla="*/ 29 h 29"/>
                  <a:gd name="T82" fmla="*/ 4 w 19"/>
                  <a:gd name="T83" fmla="*/ 28 h 29"/>
                  <a:gd name="T84" fmla="*/ 0 w 19"/>
                  <a:gd name="T8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7"/>
                    </a:moveTo>
                    <a:cubicBezTo>
                      <a:pt x="0" y="21"/>
                      <a:pt x="0" y="21"/>
                      <a:pt x="0" y="21"/>
                    </a:cubicBezTo>
                    <a:cubicBezTo>
                      <a:pt x="1" y="22"/>
                      <a:pt x="2" y="23"/>
                      <a:pt x="4" y="23"/>
                    </a:cubicBezTo>
                    <a:cubicBezTo>
                      <a:pt x="5" y="24"/>
                      <a:pt x="6" y="24"/>
                      <a:pt x="8" y="24"/>
                    </a:cubicBezTo>
                    <a:cubicBezTo>
                      <a:pt x="8" y="24"/>
                      <a:pt x="9" y="24"/>
                      <a:pt x="10" y="24"/>
                    </a:cubicBezTo>
                    <a:cubicBezTo>
                      <a:pt x="10" y="23"/>
                      <a:pt x="11" y="23"/>
                      <a:pt x="11" y="23"/>
                    </a:cubicBezTo>
                    <a:cubicBezTo>
                      <a:pt x="12" y="23"/>
                      <a:pt x="12" y="22"/>
                      <a:pt x="12" y="22"/>
                    </a:cubicBezTo>
                    <a:cubicBezTo>
                      <a:pt x="12" y="22"/>
                      <a:pt x="12" y="21"/>
                      <a:pt x="12" y="21"/>
                    </a:cubicBezTo>
                    <a:cubicBezTo>
                      <a:pt x="12" y="20"/>
                      <a:pt x="12" y="20"/>
                      <a:pt x="12" y="20"/>
                    </a:cubicBezTo>
                    <a:cubicBezTo>
                      <a:pt x="12" y="19"/>
                      <a:pt x="11" y="19"/>
                      <a:pt x="11" y="18"/>
                    </a:cubicBezTo>
                    <a:cubicBezTo>
                      <a:pt x="10" y="18"/>
                      <a:pt x="9" y="18"/>
                      <a:pt x="9" y="17"/>
                    </a:cubicBezTo>
                    <a:cubicBezTo>
                      <a:pt x="8" y="17"/>
                      <a:pt x="7" y="17"/>
                      <a:pt x="6" y="16"/>
                    </a:cubicBezTo>
                    <a:cubicBezTo>
                      <a:pt x="4" y="15"/>
                      <a:pt x="2" y="14"/>
                      <a:pt x="1" y="13"/>
                    </a:cubicBezTo>
                    <a:cubicBezTo>
                      <a:pt x="0" y="12"/>
                      <a:pt x="0" y="10"/>
                      <a:pt x="0" y="8"/>
                    </a:cubicBezTo>
                    <a:cubicBezTo>
                      <a:pt x="0" y="7"/>
                      <a:pt x="0" y="5"/>
                      <a:pt x="1" y="4"/>
                    </a:cubicBezTo>
                    <a:cubicBezTo>
                      <a:pt x="1" y="3"/>
                      <a:pt x="2" y="2"/>
                      <a:pt x="3" y="2"/>
                    </a:cubicBezTo>
                    <a:cubicBezTo>
                      <a:pt x="4" y="1"/>
                      <a:pt x="5" y="1"/>
                      <a:pt x="7" y="0"/>
                    </a:cubicBezTo>
                    <a:cubicBezTo>
                      <a:pt x="8" y="0"/>
                      <a:pt x="9" y="0"/>
                      <a:pt x="11" y="0"/>
                    </a:cubicBezTo>
                    <a:cubicBezTo>
                      <a:pt x="12" y="0"/>
                      <a:pt x="14" y="0"/>
                      <a:pt x="15" y="0"/>
                    </a:cubicBezTo>
                    <a:cubicBezTo>
                      <a:pt x="16" y="0"/>
                      <a:pt x="17" y="0"/>
                      <a:pt x="18" y="1"/>
                    </a:cubicBezTo>
                    <a:cubicBezTo>
                      <a:pt x="18" y="7"/>
                      <a:pt x="18" y="7"/>
                      <a:pt x="18" y="7"/>
                    </a:cubicBezTo>
                    <a:cubicBezTo>
                      <a:pt x="17" y="6"/>
                      <a:pt x="17" y="6"/>
                      <a:pt x="16" y="6"/>
                    </a:cubicBezTo>
                    <a:cubicBezTo>
                      <a:pt x="16" y="6"/>
                      <a:pt x="15" y="5"/>
                      <a:pt x="15" y="5"/>
                    </a:cubicBezTo>
                    <a:cubicBezTo>
                      <a:pt x="14" y="5"/>
                      <a:pt x="13" y="5"/>
                      <a:pt x="13" y="5"/>
                    </a:cubicBezTo>
                    <a:cubicBezTo>
                      <a:pt x="12" y="5"/>
                      <a:pt x="12" y="5"/>
                      <a:pt x="11" y="5"/>
                    </a:cubicBezTo>
                    <a:cubicBezTo>
                      <a:pt x="10" y="5"/>
                      <a:pt x="10" y="5"/>
                      <a:pt x="9" y="5"/>
                    </a:cubicBezTo>
                    <a:cubicBezTo>
                      <a:pt x="9" y="5"/>
                      <a:pt x="8" y="5"/>
                      <a:pt x="8" y="6"/>
                    </a:cubicBezTo>
                    <a:cubicBezTo>
                      <a:pt x="7" y="6"/>
                      <a:pt x="7" y="6"/>
                      <a:pt x="7" y="6"/>
                    </a:cubicBezTo>
                    <a:cubicBezTo>
                      <a:pt x="7" y="7"/>
                      <a:pt x="6" y="7"/>
                      <a:pt x="6" y="8"/>
                    </a:cubicBezTo>
                    <a:cubicBezTo>
                      <a:pt x="6" y="8"/>
                      <a:pt x="7" y="8"/>
                      <a:pt x="7" y="9"/>
                    </a:cubicBezTo>
                    <a:cubicBezTo>
                      <a:pt x="7" y="9"/>
                      <a:pt x="7" y="10"/>
                      <a:pt x="8" y="10"/>
                    </a:cubicBezTo>
                    <a:cubicBezTo>
                      <a:pt x="8" y="10"/>
                      <a:pt x="9" y="11"/>
                      <a:pt x="10" y="11"/>
                    </a:cubicBezTo>
                    <a:cubicBezTo>
                      <a:pt x="10" y="11"/>
                      <a:pt x="11" y="12"/>
                      <a:pt x="12" y="12"/>
                    </a:cubicBezTo>
                    <a:cubicBezTo>
                      <a:pt x="13" y="12"/>
                      <a:pt x="14" y="13"/>
                      <a:pt x="15" y="13"/>
                    </a:cubicBezTo>
                    <a:cubicBezTo>
                      <a:pt x="16" y="14"/>
                      <a:pt x="16" y="14"/>
                      <a:pt x="17" y="15"/>
                    </a:cubicBezTo>
                    <a:cubicBezTo>
                      <a:pt x="18" y="16"/>
                      <a:pt x="18" y="17"/>
                      <a:pt x="19" y="17"/>
                    </a:cubicBezTo>
                    <a:cubicBezTo>
                      <a:pt x="19" y="18"/>
                      <a:pt x="19" y="19"/>
                      <a:pt x="19" y="20"/>
                    </a:cubicBezTo>
                    <a:cubicBezTo>
                      <a:pt x="19" y="22"/>
                      <a:pt x="19" y="23"/>
                      <a:pt x="18" y="24"/>
                    </a:cubicBezTo>
                    <a:cubicBezTo>
                      <a:pt x="18" y="25"/>
                      <a:pt x="17" y="26"/>
                      <a:pt x="16" y="27"/>
                    </a:cubicBezTo>
                    <a:cubicBezTo>
                      <a:pt x="15" y="28"/>
                      <a:pt x="14" y="28"/>
                      <a:pt x="12" y="28"/>
                    </a:cubicBezTo>
                    <a:cubicBezTo>
                      <a:pt x="11" y="29"/>
                      <a:pt x="9" y="29"/>
                      <a:pt x="8" y="29"/>
                    </a:cubicBezTo>
                    <a:cubicBezTo>
                      <a:pt x="6" y="29"/>
                      <a:pt x="5" y="29"/>
                      <a:pt x="4" y="28"/>
                    </a:cubicBezTo>
                    <a:cubicBezTo>
                      <a:pt x="2" y="28"/>
                      <a:pt x="1" y="28"/>
                      <a:pt x="0" y="2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4" name="Freeform 41"/>
              <p:cNvSpPr>
                <a:spLocks noEditPoints="1"/>
              </p:cNvSpPr>
              <p:nvPr/>
            </p:nvSpPr>
            <p:spPr bwMode="auto">
              <a:xfrm>
                <a:off x="2512334" y="3079789"/>
                <a:ext cx="39866" cy="42358"/>
              </a:xfrm>
              <a:custGeom>
                <a:avLst/>
                <a:gdLst>
                  <a:gd name="T0" fmla="*/ 27 w 27"/>
                  <a:gd name="T1" fmla="*/ 28 h 28"/>
                  <a:gd name="T2" fmla="*/ 21 w 27"/>
                  <a:gd name="T3" fmla="*/ 28 h 28"/>
                  <a:gd name="T4" fmla="*/ 19 w 27"/>
                  <a:gd name="T5" fmla="*/ 22 h 28"/>
                  <a:gd name="T6" fmla="*/ 9 w 27"/>
                  <a:gd name="T7" fmla="*/ 22 h 28"/>
                  <a:gd name="T8" fmla="*/ 7 w 27"/>
                  <a:gd name="T9" fmla="*/ 28 h 28"/>
                  <a:gd name="T10" fmla="*/ 0 w 27"/>
                  <a:gd name="T11" fmla="*/ 28 h 28"/>
                  <a:gd name="T12" fmla="*/ 10 w 27"/>
                  <a:gd name="T13" fmla="*/ 0 h 28"/>
                  <a:gd name="T14" fmla="*/ 18 w 27"/>
                  <a:gd name="T15" fmla="*/ 0 h 28"/>
                  <a:gd name="T16" fmla="*/ 27 w 27"/>
                  <a:gd name="T17" fmla="*/ 28 h 28"/>
                  <a:gd name="T18" fmla="*/ 17 w 27"/>
                  <a:gd name="T19" fmla="*/ 17 h 28"/>
                  <a:gd name="T20" fmla="*/ 14 w 27"/>
                  <a:gd name="T21" fmla="*/ 8 h 28"/>
                  <a:gd name="T22" fmla="*/ 14 w 27"/>
                  <a:gd name="T23" fmla="*/ 5 h 28"/>
                  <a:gd name="T24" fmla="*/ 14 w 27"/>
                  <a:gd name="T25" fmla="*/ 5 h 28"/>
                  <a:gd name="T26" fmla="*/ 13 w 27"/>
                  <a:gd name="T27" fmla="*/ 8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2"/>
                      <a:pt x="19" y="22"/>
                      <a:pt x="19" y="22"/>
                    </a:cubicBezTo>
                    <a:cubicBezTo>
                      <a:pt x="9" y="22"/>
                      <a:pt x="9" y="22"/>
                      <a:pt x="9" y="22"/>
                    </a:cubicBezTo>
                    <a:cubicBezTo>
                      <a:pt x="7" y="28"/>
                      <a:pt x="7" y="28"/>
                      <a:pt x="7" y="28"/>
                    </a:cubicBezTo>
                    <a:cubicBezTo>
                      <a:pt x="0" y="28"/>
                      <a:pt x="0" y="28"/>
                      <a:pt x="0" y="28"/>
                    </a:cubicBezTo>
                    <a:cubicBezTo>
                      <a:pt x="10" y="0"/>
                      <a:pt x="10" y="0"/>
                      <a:pt x="10" y="0"/>
                    </a:cubicBezTo>
                    <a:cubicBezTo>
                      <a:pt x="18" y="0"/>
                      <a:pt x="18" y="0"/>
                      <a:pt x="18" y="0"/>
                    </a:cubicBezTo>
                    <a:lnTo>
                      <a:pt x="27" y="28"/>
                    </a:lnTo>
                    <a:close/>
                    <a:moveTo>
                      <a:pt x="17" y="17"/>
                    </a:moveTo>
                    <a:cubicBezTo>
                      <a:pt x="14" y="8"/>
                      <a:pt x="14" y="8"/>
                      <a:pt x="14" y="8"/>
                    </a:cubicBezTo>
                    <a:cubicBezTo>
                      <a:pt x="14" y="7"/>
                      <a:pt x="14" y="6"/>
                      <a:pt x="14" y="5"/>
                    </a:cubicBezTo>
                    <a:cubicBezTo>
                      <a:pt x="14" y="5"/>
                      <a:pt x="14" y="5"/>
                      <a:pt x="14" y="5"/>
                    </a:cubicBezTo>
                    <a:cubicBezTo>
                      <a:pt x="13" y="6"/>
                      <a:pt x="13" y="7"/>
                      <a:pt x="13" y="8"/>
                    </a:cubicBezTo>
                    <a:cubicBezTo>
                      <a:pt x="10" y="17"/>
                      <a:pt x="10" y="17"/>
                      <a:pt x="10" y="17"/>
                    </a:cubicBezTo>
                    <a:lnTo>
                      <a:pt x="17" y="1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5" name="Freeform 42"/>
              <p:cNvSpPr>
                <a:spLocks noEditPoints="1"/>
              </p:cNvSpPr>
              <p:nvPr/>
            </p:nvSpPr>
            <p:spPr bwMode="auto">
              <a:xfrm>
                <a:off x="2558429" y="3079789"/>
                <a:ext cx="31146" cy="42358"/>
              </a:xfrm>
              <a:custGeom>
                <a:avLst/>
                <a:gdLst>
                  <a:gd name="T0" fmla="*/ 6 w 21"/>
                  <a:gd name="T1" fmla="*/ 19 h 28"/>
                  <a:gd name="T2" fmla="*/ 6 w 21"/>
                  <a:gd name="T3" fmla="*/ 28 h 28"/>
                  <a:gd name="T4" fmla="*/ 0 w 21"/>
                  <a:gd name="T5" fmla="*/ 28 h 28"/>
                  <a:gd name="T6" fmla="*/ 0 w 21"/>
                  <a:gd name="T7" fmla="*/ 0 h 28"/>
                  <a:gd name="T8" fmla="*/ 10 w 21"/>
                  <a:gd name="T9" fmla="*/ 0 h 28"/>
                  <a:gd name="T10" fmla="*/ 21 w 21"/>
                  <a:gd name="T11" fmla="*/ 9 h 28"/>
                  <a:gd name="T12" fmla="*/ 17 w 21"/>
                  <a:gd name="T13" fmla="*/ 16 h 28"/>
                  <a:gd name="T14" fmla="*/ 9 w 21"/>
                  <a:gd name="T15" fmla="*/ 19 h 28"/>
                  <a:gd name="T16" fmla="*/ 6 w 21"/>
                  <a:gd name="T17" fmla="*/ 19 h 28"/>
                  <a:gd name="T18" fmla="*/ 6 w 21"/>
                  <a:gd name="T19" fmla="*/ 5 h 28"/>
                  <a:gd name="T20" fmla="*/ 6 w 21"/>
                  <a:gd name="T21" fmla="*/ 14 h 28"/>
                  <a:gd name="T22" fmla="*/ 9 w 21"/>
                  <a:gd name="T23" fmla="*/ 14 h 28"/>
                  <a:gd name="T24" fmla="*/ 14 w 21"/>
                  <a:gd name="T25" fmla="*/ 10 h 28"/>
                  <a:gd name="T26" fmla="*/ 9 w 21"/>
                  <a:gd name="T27" fmla="*/ 5 h 28"/>
                  <a:gd name="T28" fmla="*/ 6 w 21"/>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8">
                    <a:moveTo>
                      <a:pt x="6" y="19"/>
                    </a:moveTo>
                    <a:cubicBezTo>
                      <a:pt x="6" y="28"/>
                      <a:pt x="6" y="28"/>
                      <a:pt x="6" y="28"/>
                    </a:cubicBezTo>
                    <a:cubicBezTo>
                      <a:pt x="0" y="28"/>
                      <a:pt x="0" y="28"/>
                      <a:pt x="0" y="28"/>
                    </a:cubicBezTo>
                    <a:cubicBezTo>
                      <a:pt x="0" y="0"/>
                      <a:pt x="0" y="0"/>
                      <a:pt x="0" y="0"/>
                    </a:cubicBezTo>
                    <a:cubicBezTo>
                      <a:pt x="10" y="0"/>
                      <a:pt x="10" y="0"/>
                      <a:pt x="10" y="0"/>
                    </a:cubicBezTo>
                    <a:cubicBezTo>
                      <a:pt x="17" y="0"/>
                      <a:pt x="21" y="3"/>
                      <a:pt x="21" y="9"/>
                    </a:cubicBezTo>
                    <a:cubicBezTo>
                      <a:pt x="21" y="12"/>
                      <a:pt x="20" y="14"/>
                      <a:pt x="17" y="16"/>
                    </a:cubicBezTo>
                    <a:cubicBezTo>
                      <a:pt x="15" y="18"/>
                      <a:pt x="13" y="19"/>
                      <a:pt x="9" y="19"/>
                    </a:cubicBezTo>
                    <a:lnTo>
                      <a:pt x="6" y="19"/>
                    </a:lnTo>
                    <a:close/>
                    <a:moveTo>
                      <a:pt x="6" y="5"/>
                    </a:moveTo>
                    <a:cubicBezTo>
                      <a:pt x="6" y="14"/>
                      <a:pt x="6" y="14"/>
                      <a:pt x="6" y="14"/>
                    </a:cubicBezTo>
                    <a:cubicBezTo>
                      <a:pt x="9" y="14"/>
                      <a:pt x="9" y="14"/>
                      <a:pt x="9" y="14"/>
                    </a:cubicBezTo>
                    <a:cubicBezTo>
                      <a:pt x="12" y="14"/>
                      <a:pt x="14" y="12"/>
                      <a:pt x="14" y="10"/>
                    </a:cubicBezTo>
                    <a:cubicBezTo>
                      <a:pt x="14" y="7"/>
                      <a:pt x="12" y="5"/>
                      <a:pt x="9"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6" name="Freeform 43"/>
              <p:cNvSpPr>
                <a:spLocks noEditPoints="1"/>
              </p:cNvSpPr>
              <p:nvPr/>
            </p:nvSpPr>
            <p:spPr bwMode="auto">
              <a:xfrm>
                <a:off x="2595803" y="3079789"/>
                <a:ext cx="29900" cy="42358"/>
              </a:xfrm>
              <a:custGeom>
                <a:avLst/>
                <a:gdLst>
                  <a:gd name="T0" fmla="*/ 6 w 20"/>
                  <a:gd name="T1" fmla="*/ 19 h 28"/>
                  <a:gd name="T2" fmla="*/ 6 w 20"/>
                  <a:gd name="T3" fmla="*/ 28 h 28"/>
                  <a:gd name="T4" fmla="*/ 0 w 20"/>
                  <a:gd name="T5" fmla="*/ 28 h 28"/>
                  <a:gd name="T6" fmla="*/ 0 w 20"/>
                  <a:gd name="T7" fmla="*/ 0 h 28"/>
                  <a:gd name="T8" fmla="*/ 10 w 20"/>
                  <a:gd name="T9" fmla="*/ 0 h 28"/>
                  <a:gd name="T10" fmla="*/ 20 w 20"/>
                  <a:gd name="T11" fmla="*/ 9 h 28"/>
                  <a:gd name="T12" fmla="*/ 17 w 20"/>
                  <a:gd name="T13" fmla="*/ 16 h 28"/>
                  <a:gd name="T14" fmla="*/ 9 w 20"/>
                  <a:gd name="T15" fmla="*/ 19 h 28"/>
                  <a:gd name="T16" fmla="*/ 6 w 20"/>
                  <a:gd name="T17" fmla="*/ 19 h 28"/>
                  <a:gd name="T18" fmla="*/ 6 w 20"/>
                  <a:gd name="T19" fmla="*/ 5 h 28"/>
                  <a:gd name="T20" fmla="*/ 6 w 20"/>
                  <a:gd name="T21" fmla="*/ 14 h 28"/>
                  <a:gd name="T22" fmla="*/ 8 w 20"/>
                  <a:gd name="T23" fmla="*/ 14 h 28"/>
                  <a:gd name="T24" fmla="*/ 13 w 20"/>
                  <a:gd name="T25" fmla="*/ 10 h 28"/>
                  <a:gd name="T26" fmla="*/ 8 w 20"/>
                  <a:gd name="T27" fmla="*/ 5 h 28"/>
                  <a:gd name="T28" fmla="*/ 6 w 20"/>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8">
                    <a:moveTo>
                      <a:pt x="6" y="19"/>
                    </a:moveTo>
                    <a:cubicBezTo>
                      <a:pt x="6" y="28"/>
                      <a:pt x="6" y="28"/>
                      <a:pt x="6" y="28"/>
                    </a:cubicBezTo>
                    <a:cubicBezTo>
                      <a:pt x="0" y="28"/>
                      <a:pt x="0" y="28"/>
                      <a:pt x="0" y="28"/>
                    </a:cubicBezTo>
                    <a:cubicBezTo>
                      <a:pt x="0" y="0"/>
                      <a:pt x="0" y="0"/>
                      <a:pt x="0" y="0"/>
                    </a:cubicBezTo>
                    <a:cubicBezTo>
                      <a:pt x="10" y="0"/>
                      <a:pt x="10" y="0"/>
                      <a:pt x="10" y="0"/>
                    </a:cubicBezTo>
                    <a:cubicBezTo>
                      <a:pt x="17" y="0"/>
                      <a:pt x="20" y="3"/>
                      <a:pt x="20" y="9"/>
                    </a:cubicBezTo>
                    <a:cubicBezTo>
                      <a:pt x="20" y="12"/>
                      <a:pt x="19" y="14"/>
                      <a:pt x="17" y="16"/>
                    </a:cubicBezTo>
                    <a:cubicBezTo>
                      <a:pt x="15" y="18"/>
                      <a:pt x="12" y="19"/>
                      <a:pt x="9" y="19"/>
                    </a:cubicBezTo>
                    <a:lnTo>
                      <a:pt x="6" y="19"/>
                    </a:lnTo>
                    <a:close/>
                    <a:moveTo>
                      <a:pt x="6" y="5"/>
                    </a:moveTo>
                    <a:cubicBezTo>
                      <a:pt x="6" y="14"/>
                      <a:pt x="6" y="14"/>
                      <a:pt x="6" y="14"/>
                    </a:cubicBezTo>
                    <a:cubicBezTo>
                      <a:pt x="8" y="14"/>
                      <a:pt x="8" y="14"/>
                      <a:pt x="8" y="14"/>
                    </a:cubicBezTo>
                    <a:cubicBezTo>
                      <a:pt x="12" y="14"/>
                      <a:pt x="13" y="12"/>
                      <a:pt x="13" y="10"/>
                    </a:cubicBezTo>
                    <a:cubicBezTo>
                      <a:pt x="13" y="7"/>
                      <a:pt x="12" y="5"/>
                      <a:pt x="8"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7" name="Rectangle 44"/>
              <p:cNvSpPr>
                <a:spLocks noChangeArrowheads="1"/>
              </p:cNvSpPr>
              <p:nvPr/>
            </p:nvSpPr>
            <p:spPr bwMode="auto">
              <a:xfrm>
                <a:off x="2472467" y="3482189"/>
                <a:ext cx="497084" cy="497083"/>
              </a:xfrm>
              <a:prstGeom prst="rect">
                <a:avLst/>
              </a:prstGeom>
              <a:solidFill>
                <a:schemeClr val="bg2">
                  <a:lumMod val="50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8" name="Freeform 45"/>
              <p:cNvSpPr>
                <a:spLocks noEditPoints="1"/>
              </p:cNvSpPr>
              <p:nvPr/>
            </p:nvSpPr>
            <p:spPr bwMode="auto">
              <a:xfrm>
                <a:off x="2512334" y="3756270"/>
                <a:ext cx="107141" cy="185628"/>
              </a:xfrm>
              <a:custGeom>
                <a:avLst/>
                <a:gdLst>
                  <a:gd name="T0" fmla="*/ 69 w 86"/>
                  <a:gd name="T1" fmla="*/ 13 h 149"/>
                  <a:gd name="T2" fmla="*/ 69 w 86"/>
                  <a:gd name="T3" fmla="*/ 0 h 149"/>
                  <a:gd name="T4" fmla="*/ 60 w 86"/>
                  <a:gd name="T5" fmla="*/ 0 h 149"/>
                  <a:gd name="T6" fmla="*/ 60 w 86"/>
                  <a:gd name="T7" fmla="*/ 13 h 149"/>
                  <a:gd name="T8" fmla="*/ 56 w 86"/>
                  <a:gd name="T9" fmla="*/ 13 h 149"/>
                  <a:gd name="T10" fmla="*/ 56 w 86"/>
                  <a:gd name="T11" fmla="*/ 0 h 149"/>
                  <a:gd name="T12" fmla="*/ 47 w 86"/>
                  <a:gd name="T13" fmla="*/ 0 h 149"/>
                  <a:gd name="T14" fmla="*/ 47 w 86"/>
                  <a:gd name="T15" fmla="*/ 13 h 149"/>
                  <a:gd name="T16" fmla="*/ 0 w 86"/>
                  <a:gd name="T17" fmla="*/ 13 h 149"/>
                  <a:gd name="T18" fmla="*/ 0 w 86"/>
                  <a:gd name="T19" fmla="*/ 16 h 149"/>
                  <a:gd name="T20" fmla="*/ 4 w 86"/>
                  <a:gd name="T21" fmla="*/ 16 h 149"/>
                  <a:gd name="T22" fmla="*/ 4 w 86"/>
                  <a:gd name="T23" fmla="*/ 149 h 149"/>
                  <a:gd name="T24" fmla="*/ 29 w 86"/>
                  <a:gd name="T25" fmla="*/ 149 h 149"/>
                  <a:gd name="T26" fmla="*/ 29 w 86"/>
                  <a:gd name="T27" fmla="*/ 128 h 149"/>
                  <a:gd name="T28" fmla="*/ 39 w 86"/>
                  <a:gd name="T29" fmla="*/ 128 h 149"/>
                  <a:gd name="T30" fmla="*/ 39 w 86"/>
                  <a:gd name="T31" fmla="*/ 149 h 149"/>
                  <a:gd name="T32" fmla="*/ 47 w 86"/>
                  <a:gd name="T33" fmla="*/ 149 h 149"/>
                  <a:gd name="T34" fmla="*/ 47 w 86"/>
                  <a:gd name="T35" fmla="*/ 128 h 149"/>
                  <a:gd name="T36" fmla="*/ 57 w 86"/>
                  <a:gd name="T37" fmla="*/ 128 h 149"/>
                  <a:gd name="T38" fmla="*/ 57 w 86"/>
                  <a:gd name="T39" fmla="*/ 149 h 149"/>
                  <a:gd name="T40" fmla="*/ 82 w 86"/>
                  <a:gd name="T41" fmla="*/ 149 h 149"/>
                  <a:gd name="T42" fmla="*/ 82 w 86"/>
                  <a:gd name="T43" fmla="*/ 16 h 149"/>
                  <a:gd name="T44" fmla="*/ 86 w 86"/>
                  <a:gd name="T45" fmla="*/ 16 h 149"/>
                  <a:gd name="T46" fmla="*/ 86 w 86"/>
                  <a:gd name="T47" fmla="*/ 13 h 149"/>
                  <a:gd name="T48" fmla="*/ 69 w 86"/>
                  <a:gd name="T49" fmla="*/ 13 h 149"/>
                  <a:gd name="T50" fmla="*/ 75 w 86"/>
                  <a:gd name="T51" fmla="*/ 122 h 149"/>
                  <a:gd name="T52" fmla="*/ 11 w 86"/>
                  <a:gd name="T53" fmla="*/ 122 h 149"/>
                  <a:gd name="T54" fmla="*/ 11 w 86"/>
                  <a:gd name="T55" fmla="*/ 112 h 149"/>
                  <a:gd name="T56" fmla="*/ 75 w 86"/>
                  <a:gd name="T57" fmla="*/ 112 h 149"/>
                  <a:gd name="T58" fmla="*/ 75 w 86"/>
                  <a:gd name="T59" fmla="*/ 122 h 149"/>
                  <a:gd name="T60" fmla="*/ 75 w 86"/>
                  <a:gd name="T61" fmla="*/ 105 h 149"/>
                  <a:gd name="T62" fmla="*/ 11 w 86"/>
                  <a:gd name="T63" fmla="*/ 105 h 149"/>
                  <a:gd name="T64" fmla="*/ 11 w 86"/>
                  <a:gd name="T65" fmla="*/ 94 h 149"/>
                  <a:gd name="T66" fmla="*/ 75 w 86"/>
                  <a:gd name="T67" fmla="*/ 94 h 149"/>
                  <a:gd name="T68" fmla="*/ 75 w 86"/>
                  <a:gd name="T69" fmla="*/ 105 h 149"/>
                  <a:gd name="T70" fmla="*/ 75 w 86"/>
                  <a:gd name="T71" fmla="*/ 87 h 149"/>
                  <a:gd name="T72" fmla="*/ 11 w 86"/>
                  <a:gd name="T73" fmla="*/ 87 h 149"/>
                  <a:gd name="T74" fmla="*/ 11 w 86"/>
                  <a:gd name="T75" fmla="*/ 77 h 149"/>
                  <a:gd name="T76" fmla="*/ 75 w 86"/>
                  <a:gd name="T77" fmla="*/ 77 h 149"/>
                  <a:gd name="T78" fmla="*/ 75 w 86"/>
                  <a:gd name="T79" fmla="*/ 87 h 149"/>
                  <a:gd name="T80" fmla="*/ 75 w 86"/>
                  <a:gd name="T81" fmla="*/ 69 h 149"/>
                  <a:gd name="T82" fmla="*/ 11 w 86"/>
                  <a:gd name="T83" fmla="*/ 69 h 149"/>
                  <a:gd name="T84" fmla="*/ 11 w 86"/>
                  <a:gd name="T85" fmla="*/ 59 h 149"/>
                  <a:gd name="T86" fmla="*/ 75 w 86"/>
                  <a:gd name="T87" fmla="*/ 59 h 149"/>
                  <a:gd name="T88" fmla="*/ 75 w 86"/>
                  <a:gd name="T89" fmla="*/ 69 h 149"/>
                  <a:gd name="T90" fmla="*/ 75 w 86"/>
                  <a:gd name="T91" fmla="*/ 52 h 149"/>
                  <a:gd name="T92" fmla="*/ 11 w 86"/>
                  <a:gd name="T93" fmla="*/ 52 h 149"/>
                  <a:gd name="T94" fmla="*/ 11 w 86"/>
                  <a:gd name="T95" fmla="*/ 42 h 149"/>
                  <a:gd name="T96" fmla="*/ 75 w 86"/>
                  <a:gd name="T97" fmla="*/ 42 h 149"/>
                  <a:gd name="T98" fmla="*/ 75 w 86"/>
                  <a:gd name="T99" fmla="*/ 52 h 149"/>
                  <a:gd name="T100" fmla="*/ 75 w 86"/>
                  <a:gd name="T101" fmla="*/ 35 h 149"/>
                  <a:gd name="T102" fmla="*/ 11 w 86"/>
                  <a:gd name="T103" fmla="*/ 35 h 149"/>
                  <a:gd name="T104" fmla="*/ 11 w 86"/>
                  <a:gd name="T105" fmla="*/ 24 h 149"/>
                  <a:gd name="T106" fmla="*/ 75 w 86"/>
                  <a:gd name="T107" fmla="*/ 24 h 149"/>
                  <a:gd name="T108" fmla="*/ 75 w 86"/>
                  <a:gd name="T109" fmla="*/ 3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149">
                    <a:moveTo>
                      <a:pt x="69" y="13"/>
                    </a:moveTo>
                    <a:lnTo>
                      <a:pt x="69" y="0"/>
                    </a:lnTo>
                    <a:lnTo>
                      <a:pt x="60" y="0"/>
                    </a:lnTo>
                    <a:lnTo>
                      <a:pt x="60" y="13"/>
                    </a:lnTo>
                    <a:lnTo>
                      <a:pt x="56" y="13"/>
                    </a:lnTo>
                    <a:lnTo>
                      <a:pt x="56" y="0"/>
                    </a:lnTo>
                    <a:lnTo>
                      <a:pt x="47" y="0"/>
                    </a:lnTo>
                    <a:lnTo>
                      <a:pt x="47" y="13"/>
                    </a:lnTo>
                    <a:lnTo>
                      <a:pt x="0" y="13"/>
                    </a:lnTo>
                    <a:lnTo>
                      <a:pt x="0" y="16"/>
                    </a:lnTo>
                    <a:lnTo>
                      <a:pt x="4" y="16"/>
                    </a:lnTo>
                    <a:lnTo>
                      <a:pt x="4" y="149"/>
                    </a:lnTo>
                    <a:lnTo>
                      <a:pt x="29" y="149"/>
                    </a:lnTo>
                    <a:lnTo>
                      <a:pt x="29" y="128"/>
                    </a:lnTo>
                    <a:lnTo>
                      <a:pt x="39" y="128"/>
                    </a:lnTo>
                    <a:lnTo>
                      <a:pt x="39" y="149"/>
                    </a:lnTo>
                    <a:lnTo>
                      <a:pt x="47" y="149"/>
                    </a:lnTo>
                    <a:lnTo>
                      <a:pt x="47" y="128"/>
                    </a:lnTo>
                    <a:lnTo>
                      <a:pt x="57" y="128"/>
                    </a:lnTo>
                    <a:lnTo>
                      <a:pt x="57" y="149"/>
                    </a:lnTo>
                    <a:lnTo>
                      <a:pt x="82" y="149"/>
                    </a:lnTo>
                    <a:lnTo>
                      <a:pt x="82" y="16"/>
                    </a:lnTo>
                    <a:lnTo>
                      <a:pt x="86" y="16"/>
                    </a:lnTo>
                    <a:lnTo>
                      <a:pt x="86" y="13"/>
                    </a:lnTo>
                    <a:lnTo>
                      <a:pt x="69" y="13"/>
                    </a:lnTo>
                    <a:close/>
                    <a:moveTo>
                      <a:pt x="75" y="122"/>
                    </a:moveTo>
                    <a:lnTo>
                      <a:pt x="11" y="122"/>
                    </a:lnTo>
                    <a:lnTo>
                      <a:pt x="11" y="112"/>
                    </a:lnTo>
                    <a:lnTo>
                      <a:pt x="75" y="112"/>
                    </a:lnTo>
                    <a:lnTo>
                      <a:pt x="75" y="122"/>
                    </a:lnTo>
                    <a:close/>
                    <a:moveTo>
                      <a:pt x="75" y="105"/>
                    </a:moveTo>
                    <a:lnTo>
                      <a:pt x="11" y="105"/>
                    </a:lnTo>
                    <a:lnTo>
                      <a:pt x="11" y="94"/>
                    </a:lnTo>
                    <a:lnTo>
                      <a:pt x="75" y="94"/>
                    </a:lnTo>
                    <a:lnTo>
                      <a:pt x="75" y="105"/>
                    </a:lnTo>
                    <a:close/>
                    <a:moveTo>
                      <a:pt x="75" y="87"/>
                    </a:moveTo>
                    <a:lnTo>
                      <a:pt x="11" y="87"/>
                    </a:lnTo>
                    <a:lnTo>
                      <a:pt x="11" y="77"/>
                    </a:lnTo>
                    <a:lnTo>
                      <a:pt x="75" y="77"/>
                    </a:lnTo>
                    <a:lnTo>
                      <a:pt x="75" y="87"/>
                    </a:lnTo>
                    <a:close/>
                    <a:moveTo>
                      <a:pt x="75" y="69"/>
                    </a:moveTo>
                    <a:lnTo>
                      <a:pt x="11" y="69"/>
                    </a:lnTo>
                    <a:lnTo>
                      <a:pt x="11" y="59"/>
                    </a:lnTo>
                    <a:lnTo>
                      <a:pt x="75" y="59"/>
                    </a:lnTo>
                    <a:lnTo>
                      <a:pt x="75" y="69"/>
                    </a:lnTo>
                    <a:close/>
                    <a:moveTo>
                      <a:pt x="75" y="52"/>
                    </a:moveTo>
                    <a:lnTo>
                      <a:pt x="11" y="52"/>
                    </a:lnTo>
                    <a:lnTo>
                      <a:pt x="11" y="42"/>
                    </a:lnTo>
                    <a:lnTo>
                      <a:pt x="75" y="42"/>
                    </a:lnTo>
                    <a:lnTo>
                      <a:pt x="75" y="52"/>
                    </a:lnTo>
                    <a:close/>
                    <a:moveTo>
                      <a:pt x="75" y="35"/>
                    </a:moveTo>
                    <a:lnTo>
                      <a:pt x="11" y="35"/>
                    </a:lnTo>
                    <a:lnTo>
                      <a:pt x="11" y="24"/>
                    </a:lnTo>
                    <a:lnTo>
                      <a:pt x="75" y="24"/>
                    </a:lnTo>
                    <a:lnTo>
                      <a:pt x="75" y="3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9" name="Freeform 46"/>
              <p:cNvSpPr>
                <a:spLocks noEditPoints="1"/>
              </p:cNvSpPr>
              <p:nvPr/>
            </p:nvSpPr>
            <p:spPr bwMode="auto">
              <a:xfrm>
                <a:off x="2517317" y="3527039"/>
                <a:ext cx="31146" cy="41113"/>
              </a:xfrm>
              <a:custGeom>
                <a:avLst/>
                <a:gdLst>
                  <a:gd name="T0" fmla="*/ 0 w 21"/>
                  <a:gd name="T1" fmla="*/ 28 h 28"/>
                  <a:gd name="T2" fmla="*/ 0 w 21"/>
                  <a:gd name="T3" fmla="*/ 0 h 28"/>
                  <a:gd name="T4" fmla="*/ 10 w 21"/>
                  <a:gd name="T5" fmla="*/ 0 h 28"/>
                  <a:gd name="T6" fmla="*/ 17 w 21"/>
                  <a:gd name="T7" fmla="*/ 1 h 28"/>
                  <a:gd name="T8" fmla="*/ 20 w 21"/>
                  <a:gd name="T9" fmla="*/ 6 h 28"/>
                  <a:gd name="T10" fmla="*/ 18 w 21"/>
                  <a:gd name="T11" fmla="*/ 10 h 28"/>
                  <a:gd name="T12" fmla="*/ 14 w 21"/>
                  <a:gd name="T13" fmla="*/ 13 h 28"/>
                  <a:gd name="T14" fmla="*/ 14 w 21"/>
                  <a:gd name="T15" fmla="*/ 13 h 28"/>
                  <a:gd name="T16" fmla="*/ 19 w 21"/>
                  <a:gd name="T17" fmla="*/ 15 h 28"/>
                  <a:gd name="T18" fmla="*/ 21 w 21"/>
                  <a:gd name="T19" fmla="*/ 19 h 28"/>
                  <a:gd name="T20" fmla="*/ 18 w 21"/>
                  <a:gd name="T21" fmla="*/ 26 h 28"/>
                  <a:gd name="T22" fmla="*/ 11 w 21"/>
                  <a:gd name="T23" fmla="*/ 28 h 28"/>
                  <a:gd name="T24" fmla="*/ 0 w 21"/>
                  <a:gd name="T25" fmla="*/ 28 h 28"/>
                  <a:gd name="T26" fmla="*/ 6 w 21"/>
                  <a:gd name="T27" fmla="*/ 4 h 28"/>
                  <a:gd name="T28" fmla="*/ 6 w 21"/>
                  <a:gd name="T29" fmla="*/ 11 h 28"/>
                  <a:gd name="T30" fmla="*/ 9 w 21"/>
                  <a:gd name="T31" fmla="*/ 11 h 28"/>
                  <a:gd name="T32" fmla="*/ 12 w 21"/>
                  <a:gd name="T33" fmla="*/ 10 h 28"/>
                  <a:gd name="T34" fmla="*/ 13 w 21"/>
                  <a:gd name="T35" fmla="*/ 7 h 28"/>
                  <a:gd name="T36" fmla="*/ 9 w 21"/>
                  <a:gd name="T37" fmla="*/ 4 h 28"/>
                  <a:gd name="T38" fmla="*/ 6 w 21"/>
                  <a:gd name="T39" fmla="*/ 4 h 28"/>
                  <a:gd name="T40" fmla="*/ 6 w 21"/>
                  <a:gd name="T41" fmla="*/ 16 h 28"/>
                  <a:gd name="T42" fmla="*/ 6 w 21"/>
                  <a:gd name="T43" fmla="*/ 23 h 28"/>
                  <a:gd name="T44" fmla="*/ 10 w 21"/>
                  <a:gd name="T45" fmla="*/ 23 h 28"/>
                  <a:gd name="T46" fmla="*/ 13 w 21"/>
                  <a:gd name="T47" fmla="*/ 22 h 28"/>
                  <a:gd name="T48" fmla="*/ 14 w 21"/>
                  <a:gd name="T49" fmla="*/ 19 h 28"/>
                  <a:gd name="T50" fmla="*/ 13 w 21"/>
                  <a:gd name="T51" fmla="*/ 17 h 28"/>
                  <a:gd name="T52" fmla="*/ 10 w 21"/>
                  <a:gd name="T53" fmla="*/ 16 h 28"/>
                  <a:gd name="T54" fmla="*/ 6 w 21"/>
                  <a:gd name="T55"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8">
                    <a:moveTo>
                      <a:pt x="0" y="28"/>
                    </a:moveTo>
                    <a:cubicBezTo>
                      <a:pt x="0" y="0"/>
                      <a:pt x="0" y="0"/>
                      <a:pt x="0" y="0"/>
                    </a:cubicBezTo>
                    <a:cubicBezTo>
                      <a:pt x="10" y="0"/>
                      <a:pt x="10" y="0"/>
                      <a:pt x="10" y="0"/>
                    </a:cubicBezTo>
                    <a:cubicBezTo>
                      <a:pt x="13" y="0"/>
                      <a:pt x="16" y="0"/>
                      <a:pt x="17" y="1"/>
                    </a:cubicBezTo>
                    <a:cubicBezTo>
                      <a:pt x="19" y="3"/>
                      <a:pt x="20" y="4"/>
                      <a:pt x="20" y="6"/>
                    </a:cubicBezTo>
                    <a:cubicBezTo>
                      <a:pt x="20" y="8"/>
                      <a:pt x="19" y="9"/>
                      <a:pt x="18" y="10"/>
                    </a:cubicBezTo>
                    <a:cubicBezTo>
                      <a:pt x="17" y="11"/>
                      <a:pt x="16" y="12"/>
                      <a:pt x="14" y="13"/>
                    </a:cubicBezTo>
                    <a:cubicBezTo>
                      <a:pt x="14" y="13"/>
                      <a:pt x="14" y="13"/>
                      <a:pt x="14" y="13"/>
                    </a:cubicBezTo>
                    <a:cubicBezTo>
                      <a:pt x="16" y="13"/>
                      <a:pt x="18" y="14"/>
                      <a:pt x="19" y="15"/>
                    </a:cubicBezTo>
                    <a:cubicBezTo>
                      <a:pt x="20" y="16"/>
                      <a:pt x="21" y="18"/>
                      <a:pt x="21" y="19"/>
                    </a:cubicBezTo>
                    <a:cubicBezTo>
                      <a:pt x="21" y="22"/>
                      <a:pt x="20" y="24"/>
                      <a:pt x="18" y="26"/>
                    </a:cubicBezTo>
                    <a:cubicBezTo>
                      <a:pt x="16" y="27"/>
                      <a:pt x="14" y="28"/>
                      <a:pt x="11" y="28"/>
                    </a:cubicBezTo>
                    <a:lnTo>
                      <a:pt x="0" y="28"/>
                    </a:lnTo>
                    <a:close/>
                    <a:moveTo>
                      <a:pt x="6" y="4"/>
                    </a:moveTo>
                    <a:cubicBezTo>
                      <a:pt x="6" y="11"/>
                      <a:pt x="6" y="11"/>
                      <a:pt x="6" y="11"/>
                    </a:cubicBezTo>
                    <a:cubicBezTo>
                      <a:pt x="9" y="11"/>
                      <a:pt x="9" y="11"/>
                      <a:pt x="9" y="11"/>
                    </a:cubicBezTo>
                    <a:cubicBezTo>
                      <a:pt x="10" y="11"/>
                      <a:pt x="11" y="11"/>
                      <a:pt x="12" y="10"/>
                    </a:cubicBezTo>
                    <a:cubicBezTo>
                      <a:pt x="13" y="9"/>
                      <a:pt x="13" y="9"/>
                      <a:pt x="13" y="7"/>
                    </a:cubicBezTo>
                    <a:cubicBezTo>
                      <a:pt x="13" y="5"/>
                      <a:pt x="12" y="4"/>
                      <a:pt x="9" y="4"/>
                    </a:cubicBezTo>
                    <a:lnTo>
                      <a:pt x="6" y="4"/>
                    </a:lnTo>
                    <a:close/>
                    <a:moveTo>
                      <a:pt x="6" y="16"/>
                    </a:moveTo>
                    <a:cubicBezTo>
                      <a:pt x="6" y="23"/>
                      <a:pt x="6" y="23"/>
                      <a:pt x="6" y="23"/>
                    </a:cubicBezTo>
                    <a:cubicBezTo>
                      <a:pt x="10" y="23"/>
                      <a:pt x="10" y="23"/>
                      <a:pt x="10" y="23"/>
                    </a:cubicBezTo>
                    <a:cubicBezTo>
                      <a:pt x="11" y="23"/>
                      <a:pt x="12" y="23"/>
                      <a:pt x="13" y="22"/>
                    </a:cubicBezTo>
                    <a:cubicBezTo>
                      <a:pt x="14" y="21"/>
                      <a:pt x="14" y="21"/>
                      <a:pt x="14" y="19"/>
                    </a:cubicBezTo>
                    <a:cubicBezTo>
                      <a:pt x="14" y="18"/>
                      <a:pt x="14" y="17"/>
                      <a:pt x="13" y="17"/>
                    </a:cubicBezTo>
                    <a:cubicBezTo>
                      <a:pt x="12" y="16"/>
                      <a:pt x="11" y="16"/>
                      <a:pt x="10" y="16"/>
                    </a:cubicBezTo>
                    <a:lnTo>
                      <a:pt x="6"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0" name="Freeform 47"/>
              <p:cNvSpPr>
                <a:spLocks/>
              </p:cNvSpPr>
              <p:nvPr/>
            </p:nvSpPr>
            <p:spPr bwMode="auto">
              <a:xfrm>
                <a:off x="2554692" y="3527039"/>
                <a:ext cx="33638" cy="41113"/>
              </a:xfrm>
              <a:custGeom>
                <a:avLst/>
                <a:gdLst>
                  <a:gd name="T0" fmla="*/ 23 w 23"/>
                  <a:gd name="T1" fmla="*/ 16 h 28"/>
                  <a:gd name="T2" fmla="*/ 12 w 23"/>
                  <a:gd name="T3" fmla="*/ 28 h 28"/>
                  <a:gd name="T4" fmla="*/ 0 w 23"/>
                  <a:gd name="T5" fmla="*/ 16 h 28"/>
                  <a:gd name="T6" fmla="*/ 0 w 23"/>
                  <a:gd name="T7" fmla="*/ 0 h 28"/>
                  <a:gd name="T8" fmla="*/ 7 w 23"/>
                  <a:gd name="T9" fmla="*/ 0 h 28"/>
                  <a:gd name="T10" fmla="*/ 7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2" y="28"/>
                    </a:cubicBezTo>
                    <a:cubicBezTo>
                      <a:pt x="4" y="28"/>
                      <a:pt x="0" y="24"/>
                      <a:pt x="0" y="16"/>
                    </a:cubicBezTo>
                    <a:cubicBezTo>
                      <a:pt x="0" y="0"/>
                      <a:pt x="0" y="0"/>
                      <a:pt x="0" y="0"/>
                    </a:cubicBezTo>
                    <a:cubicBezTo>
                      <a:pt x="7" y="0"/>
                      <a:pt x="7" y="0"/>
                      <a:pt x="7" y="0"/>
                    </a:cubicBezTo>
                    <a:cubicBezTo>
                      <a:pt x="7" y="16"/>
                      <a:pt x="7" y="16"/>
                      <a:pt x="7" y="16"/>
                    </a:cubicBezTo>
                    <a:cubicBezTo>
                      <a:pt x="7" y="21"/>
                      <a:pt x="8" y="23"/>
                      <a:pt x="12" y="23"/>
                    </a:cubicBezTo>
                    <a:cubicBezTo>
                      <a:pt x="15" y="23"/>
                      <a:pt x="17" y="21"/>
                      <a:pt x="17" y="16"/>
                    </a:cubicBezTo>
                    <a:cubicBezTo>
                      <a:pt x="17" y="0"/>
                      <a:pt x="17" y="0"/>
                      <a:pt x="17" y="0"/>
                    </a:cubicBezTo>
                    <a:cubicBezTo>
                      <a:pt x="23" y="0"/>
                      <a:pt x="23" y="0"/>
                      <a:pt x="23" y="0"/>
                    </a:cubicBezTo>
                    <a:lnTo>
                      <a:pt x="23"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1" name="Freeform 48"/>
              <p:cNvSpPr>
                <a:spLocks/>
              </p:cNvSpPr>
              <p:nvPr/>
            </p:nvSpPr>
            <p:spPr bwMode="auto">
              <a:xfrm>
                <a:off x="2595803" y="3525793"/>
                <a:ext cx="27408" cy="42358"/>
              </a:xfrm>
              <a:custGeom>
                <a:avLst/>
                <a:gdLst>
                  <a:gd name="T0" fmla="*/ 0 w 19"/>
                  <a:gd name="T1" fmla="*/ 28 h 29"/>
                  <a:gd name="T2" fmla="*/ 0 w 19"/>
                  <a:gd name="T3" fmla="*/ 21 h 29"/>
                  <a:gd name="T4" fmla="*/ 4 w 19"/>
                  <a:gd name="T5" fmla="*/ 24 h 29"/>
                  <a:gd name="T6" fmla="*/ 8 w 19"/>
                  <a:gd name="T7" fmla="*/ 24 h 29"/>
                  <a:gd name="T8" fmla="*/ 10 w 19"/>
                  <a:gd name="T9" fmla="*/ 24 h 29"/>
                  <a:gd name="T10" fmla="*/ 12 w 19"/>
                  <a:gd name="T11" fmla="*/ 24 h 29"/>
                  <a:gd name="T12" fmla="*/ 12 w 19"/>
                  <a:gd name="T13" fmla="*/ 23 h 29"/>
                  <a:gd name="T14" fmla="*/ 13 w 19"/>
                  <a:gd name="T15" fmla="*/ 21 h 29"/>
                  <a:gd name="T16" fmla="*/ 12 w 19"/>
                  <a:gd name="T17" fmla="*/ 20 h 29"/>
                  <a:gd name="T18" fmla="*/ 11 w 19"/>
                  <a:gd name="T19" fmla="*/ 19 h 29"/>
                  <a:gd name="T20" fmla="*/ 9 w 19"/>
                  <a:gd name="T21" fmla="*/ 18 h 29"/>
                  <a:gd name="T22" fmla="*/ 7 w 19"/>
                  <a:gd name="T23" fmla="*/ 17 h 29"/>
                  <a:gd name="T24" fmla="*/ 2 w 19"/>
                  <a:gd name="T25" fmla="*/ 13 h 29"/>
                  <a:gd name="T26" fmla="*/ 0 w 19"/>
                  <a:gd name="T27" fmla="*/ 9 h 29"/>
                  <a:gd name="T28" fmla="*/ 1 w 19"/>
                  <a:gd name="T29" fmla="*/ 5 h 29"/>
                  <a:gd name="T30" fmla="*/ 3 w 19"/>
                  <a:gd name="T31" fmla="*/ 2 h 29"/>
                  <a:gd name="T32" fmla="*/ 7 w 19"/>
                  <a:gd name="T33" fmla="*/ 1 h 29"/>
                  <a:gd name="T34" fmla="*/ 11 w 19"/>
                  <a:gd name="T35" fmla="*/ 0 h 29"/>
                  <a:gd name="T36" fmla="*/ 15 w 19"/>
                  <a:gd name="T37" fmla="*/ 1 h 29"/>
                  <a:gd name="T38" fmla="*/ 18 w 19"/>
                  <a:gd name="T39" fmla="*/ 1 h 29"/>
                  <a:gd name="T40" fmla="*/ 18 w 19"/>
                  <a:gd name="T41" fmla="*/ 7 h 29"/>
                  <a:gd name="T42" fmla="*/ 17 w 19"/>
                  <a:gd name="T43" fmla="*/ 6 h 29"/>
                  <a:gd name="T44" fmla="*/ 15 w 19"/>
                  <a:gd name="T45" fmla="*/ 6 h 29"/>
                  <a:gd name="T46" fmla="*/ 13 w 19"/>
                  <a:gd name="T47" fmla="*/ 5 h 29"/>
                  <a:gd name="T48" fmla="*/ 11 w 19"/>
                  <a:gd name="T49" fmla="*/ 5 h 29"/>
                  <a:gd name="T50" fmla="*/ 10 w 19"/>
                  <a:gd name="T51" fmla="*/ 5 h 29"/>
                  <a:gd name="T52" fmla="*/ 8 w 19"/>
                  <a:gd name="T53" fmla="*/ 6 h 29"/>
                  <a:gd name="T54" fmla="*/ 7 w 19"/>
                  <a:gd name="T55" fmla="*/ 7 h 29"/>
                  <a:gd name="T56" fmla="*/ 7 w 19"/>
                  <a:gd name="T57" fmla="*/ 8 h 29"/>
                  <a:gd name="T58" fmla="*/ 7 w 19"/>
                  <a:gd name="T59" fmla="*/ 9 h 29"/>
                  <a:gd name="T60" fmla="*/ 8 w 19"/>
                  <a:gd name="T61" fmla="*/ 10 h 29"/>
                  <a:gd name="T62" fmla="*/ 10 w 19"/>
                  <a:gd name="T63" fmla="*/ 11 h 29"/>
                  <a:gd name="T64" fmla="*/ 12 w 19"/>
                  <a:gd name="T65" fmla="*/ 12 h 29"/>
                  <a:gd name="T66" fmla="*/ 15 w 19"/>
                  <a:gd name="T67" fmla="*/ 14 h 29"/>
                  <a:gd name="T68" fmla="*/ 17 w 19"/>
                  <a:gd name="T69" fmla="*/ 16 h 29"/>
                  <a:gd name="T70" fmla="*/ 19 w 19"/>
                  <a:gd name="T71" fmla="*/ 18 h 29"/>
                  <a:gd name="T72" fmla="*/ 19 w 19"/>
                  <a:gd name="T73" fmla="*/ 21 h 29"/>
                  <a:gd name="T74" fmla="*/ 18 w 19"/>
                  <a:gd name="T75" fmla="*/ 25 h 29"/>
                  <a:gd name="T76" fmla="*/ 16 w 19"/>
                  <a:gd name="T77" fmla="*/ 27 h 29"/>
                  <a:gd name="T78" fmla="*/ 13 w 19"/>
                  <a:gd name="T79" fmla="*/ 29 h 29"/>
                  <a:gd name="T80" fmla="*/ 8 w 19"/>
                  <a:gd name="T81" fmla="*/ 29 h 29"/>
                  <a:gd name="T82" fmla="*/ 4 w 19"/>
                  <a:gd name="T83" fmla="*/ 29 h 29"/>
                  <a:gd name="T84" fmla="*/ 0 w 19"/>
                  <a:gd name="T85"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8"/>
                    </a:moveTo>
                    <a:cubicBezTo>
                      <a:pt x="0" y="21"/>
                      <a:pt x="0" y="21"/>
                      <a:pt x="0" y="21"/>
                    </a:cubicBezTo>
                    <a:cubicBezTo>
                      <a:pt x="1" y="22"/>
                      <a:pt x="3" y="23"/>
                      <a:pt x="4" y="24"/>
                    </a:cubicBezTo>
                    <a:cubicBezTo>
                      <a:pt x="5" y="24"/>
                      <a:pt x="7" y="24"/>
                      <a:pt x="8" y="24"/>
                    </a:cubicBezTo>
                    <a:cubicBezTo>
                      <a:pt x="9" y="24"/>
                      <a:pt x="9" y="24"/>
                      <a:pt x="10" y="24"/>
                    </a:cubicBezTo>
                    <a:cubicBezTo>
                      <a:pt x="11" y="24"/>
                      <a:pt x="11" y="24"/>
                      <a:pt x="12" y="24"/>
                    </a:cubicBezTo>
                    <a:cubicBezTo>
                      <a:pt x="12" y="23"/>
                      <a:pt x="12" y="23"/>
                      <a:pt x="12" y="23"/>
                    </a:cubicBezTo>
                    <a:cubicBezTo>
                      <a:pt x="13" y="22"/>
                      <a:pt x="13" y="22"/>
                      <a:pt x="13" y="21"/>
                    </a:cubicBezTo>
                    <a:cubicBezTo>
                      <a:pt x="13" y="21"/>
                      <a:pt x="13" y="20"/>
                      <a:pt x="12" y="20"/>
                    </a:cubicBezTo>
                    <a:cubicBezTo>
                      <a:pt x="12" y="20"/>
                      <a:pt x="11" y="19"/>
                      <a:pt x="11" y="19"/>
                    </a:cubicBezTo>
                    <a:cubicBezTo>
                      <a:pt x="10" y="18"/>
                      <a:pt x="10" y="18"/>
                      <a:pt x="9" y="18"/>
                    </a:cubicBezTo>
                    <a:cubicBezTo>
                      <a:pt x="8" y="17"/>
                      <a:pt x="7" y="17"/>
                      <a:pt x="7" y="17"/>
                    </a:cubicBezTo>
                    <a:cubicBezTo>
                      <a:pt x="4" y="16"/>
                      <a:pt x="3" y="15"/>
                      <a:pt x="2" y="13"/>
                    </a:cubicBezTo>
                    <a:cubicBezTo>
                      <a:pt x="1" y="12"/>
                      <a:pt x="0" y="10"/>
                      <a:pt x="0" y="9"/>
                    </a:cubicBezTo>
                    <a:cubicBezTo>
                      <a:pt x="0" y="7"/>
                      <a:pt x="0" y="6"/>
                      <a:pt x="1" y="5"/>
                    </a:cubicBezTo>
                    <a:cubicBezTo>
                      <a:pt x="2" y="4"/>
                      <a:pt x="2" y="3"/>
                      <a:pt x="3" y="2"/>
                    </a:cubicBezTo>
                    <a:cubicBezTo>
                      <a:pt x="4" y="2"/>
                      <a:pt x="6" y="1"/>
                      <a:pt x="7" y="1"/>
                    </a:cubicBezTo>
                    <a:cubicBezTo>
                      <a:pt x="8" y="0"/>
                      <a:pt x="10" y="0"/>
                      <a:pt x="11" y="0"/>
                    </a:cubicBezTo>
                    <a:cubicBezTo>
                      <a:pt x="13" y="0"/>
                      <a:pt x="14" y="0"/>
                      <a:pt x="15" y="1"/>
                    </a:cubicBezTo>
                    <a:cubicBezTo>
                      <a:pt x="16" y="1"/>
                      <a:pt x="17" y="1"/>
                      <a:pt x="18" y="1"/>
                    </a:cubicBezTo>
                    <a:cubicBezTo>
                      <a:pt x="18" y="7"/>
                      <a:pt x="18" y="7"/>
                      <a:pt x="18" y="7"/>
                    </a:cubicBezTo>
                    <a:cubicBezTo>
                      <a:pt x="18" y="7"/>
                      <a:pt x="17" y="7"/>
                      <a:pt x="17" y="6"/>
                    </a:cubicBezTo>
                    <a:cubicBezTo>
                      <a:pt x="16" y="6"/>
                      <a:pt x="15" y="6"/>
                      <a:pt x="15" y="6"/>
                    </a:cubicBezTo>
                    <a:cubicBezTo>
                      <a:pt x="14" y="6"/>
                      <a:pt x="14" y="5"/>
                      <a:pt x="13" y="5"/>
                    </a:cubicBezTo>
                    <a:cubicBezTo>
                      <a:pt x="13" y="5"/>
                      <a:pt x="12" y="5"/>
                      <a:pt x="11" y="5"/>
                    </a:cubicBezTo>
                    <a:cubicBezTo>
                      <a:pt x="11" y="5"/>
                      <a:pt x="10" y="5"/>
                      <a:pt x="10" y="5"/>
                    </a:cubicBezTo>
                    <a:cubicBezTo>
                      <a:pt x="9" y="6"/>
                      <a:pt x="8" y="6"/>
                      <a:pt x="8" y="6"/>
                    </a:cubicBezTo>
                    <a:cubicBezTo>
                      <a:pt x="8" y="6"/>
                      <a:pt x="7" y="7"/>
                      <a:pt x="7" y="7"/>
                    </a:cubicBezTo>
                    <a:cubicBezTo>
                      <a:pt x="7" y="7"/>
                      <a:pt x="7" y="8"/>
                      <a:pt x="7" y="8"/>
                    </a:cubicBezTo>
                    <a:cubicBezTo>
                      <a:pt x="7" y="9"/>
                      <a:pt x="7" y="9"/>
                      <a:pt x="7" y="9"/>
                    </a:cubicBezTo>
                    <a:cubicBezTo>
                      <a:pt x="7" y="10"/>
                      <a:pt x="8" y="10"/>
                      <a:pt x="8" y="10"/>
                    </a:cubicBezTo>
                    <a:cubicBezTo>
                      <a:pt x="9" y="11"/>
                      <a:pt x="9" y="11"/>
                      <a:pt x="10" y="11"/>
                    </a:cubicBezTo>
                    <a:cubicBezTo>
                      <a:pt x="11" y="12"/>
                      <a:pt x="11" y="12"/>
                      <a:pt x="12" y="12"/>
                    </a:cubicBezTo>
                    <a:cubicBezTo>
                      <a:pt x="13" y="13"/>
                      <a:pt x="14" y="13"/>
                      <a:pt x="15" y="14"/>
                    </a:cubicBezTo>
                    <a:cubicBezTo>
                      <a:pt x="16" y="14"/>
                      <a:pt x="17" y="15"/>
                      <a:pt x="17" y="16"/>
                    </a:cubicBezTo>
                    <a:cubicBezTo>
                      <a:pt x="18" y="16"/>
                      <a:pt x="19" y="17"/>
                      <a:pt x="19" y="18"/>
                    </a:cubicBezTo>
                    <a:cubicBezTo>
                      <a:pt x="19" y="19"/>
                      <a:pt x="19" y="20"/>
                      <a:pt x="19" y="21"/>
                    </a:cubicBezTo>
                    <a:cubicBezTo>
                      <a:pt x="19" y="22"/>
                      <a:pt x="19" y="24"/>
                      <a:pt x="18" y="25"/>
                    </a:cubicBezTo>
                    <a:cubicBezTo>
                      <a:pt x="18" y="26"/>
                      <a:pt x="17" y="27"/>
                      <a:pt x="16" y="27"/>
                    </a:cubicBezTo>
                    <a:cubicBezTo>
                      <a:pt x="15" y="28"/>
                      <a:pt x="14" y="29"/>
                      <a:pt x="13" y="29"/>
                    </a:cubicBezTo>
                    <a:cubicBezTo>
                      <a:pt x="11" y="29"/>
                      <a:pt x="10" y="29"/>
                      <a:pt x="8" y="29"/>
                    </a:cubicBezTo>
                    <a:cubicBezTo>
                      <a:pt x="7" y="29"/>
                      <a:pt x="5" y="29"/>
                      <a:pt x="4" y="29"/>
                    </a:cubicBezTo>
                    <a:cubicBezTo>
                      <a:pt x="2" y="29"/>
                      <a:pt x="1" y="28"/>
                      <a:pt x="0"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2" name="Rectangle 49"/>
              <p:cNvSpPr>
                <a:spLocks noChangeArrowheads="1"/>
              </p:cNvSpPr>
              <p:nvPr/>
            </p:nvSpPr>
            <p:spPr bwMode="auto">
              <a:xfrm>
                <a:off x="2630686" y="3527039"/>
                <a:ext cx="8721" cy="411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3" name="Freeform 50"/>
              <p:cNvSpPr>
                <a:spLocks/>
              </p:cNvSpPr>
              <p:nvPr/>
            </p:nvSpPr>
            <p:spPr bwMode="auto">
              <a:xfrm>
                <a:off x="2650620" y="3527039"/>
                <a:ext cx="36129" cy="41113"/>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6"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8" y="18"/>
                      <a:pt x="19" y="18"/>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4" name="Freeform 51"/>
              <p:cNvSpPr>
                <a:spLocks/>
              </p:cNvSpPr>
              <p:nvPr/>
            </p:nvSpPr>
            <p:spPr bwMode="auto">
              <a:xfrm>
                <a:off x="2696715" y="3527039"/>
                <a:ext cx="24916" cy="41113"/>
              </a:xfrm>
              <a:custGeom>
                <a:avLst/>
                <a:gdLst>
                  <a:gd name="T0" fmla="*/ 20 w 20"/>
                  <a:gd name="T1" fmla="*/ 33 h 33"/>
                  <a:gd name="T2" fmla="*/ 0 w 20"/>
                  <a:gd name="T3" fmla="*/ 33 h 33"/>
                  <a:gd name="T4" fmla="*/ 0 w 20"/>
                  <a:gd name="T5" fmla="*/ 0 h 33"/>
                  <a:gd name="T6" fmla="*/ 20 w 20"/>
                  <a:gd name="T7" fmla="*/ 0 h 33"/>
                  <a:gd name="T8" fmla="*/ 20 w 20"/>
                  <a:gd name="T9" fmla="*/ 6 h 33"/>
                  <a:gd name="T10" fmla="*/ 8 w 20"/>
                  <a:gd name="T11" fmla="*/ 6 h 33"/>
                  <a:gd name="T12" fmla="*/ 8 w 20"/>
                  <a:gd name="T13" fmla="*/ 13 h 33"/>
                  <a:gd name="T14" fmla="*/ 19 w 20"/>
                  <a:gd name="T15" fmla="*/ 13 h 33"/>
                  <a:gd name="T16" fmla="*/ 19 w 20"/>
                  <a:gd name="T17" fmla="*/ 19 h 33"/>
                  <a:gd name="T18" fmla="*/ 8 w 20"/>
                  <a:gd name="T19" fmla="*/ 19 h 33"/>
                  <a:gd name="T20" fmla="*/ 8 w 20"/>
                  <a:gd name="T21" fmla="*/ 27 h 33"/>
                  <a:gd name="T22" fmla="*/ 20 w 20"/>
                  <a:gd name="T23" fmla="*/ 27 h 33"/>
                  <a:gd name="T24" fmla="*/ 20 w 20"/>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33">
                    <a:moveTo>
                      <a:pt x="20" y="33"/>
                    </a:moveTo>
                    <a:lnTo>
                      <a:pt x="0" y="33"/>
                    </a:lnTo>
                    <a:lnTo>
                      <a:pt x="0" y="0"/>
                    </a:lnTo>
                    <a:lnTo>
                      <a:pt x="20" y="0"/>
                    </a:lnTo>
                    <a:lnTo>
                      <a:pt x="20" y="6"/>
                    </a:lnTo>
                    <a:lnTo>
                      <a:pt x="8" y="6"/>
                    </a:lnTo>
                    <a:lnTo>
                      <a:pt x="8" y="13"/>
                    </a:lnTo>
                    <a:lnTo>
                      <a:pt x="19" y="13"/>
                    </a:lnTo>
                    <a:lnTo>
                      <a:pt x="19" y="19"/>
                    </a:lnTo>
                    <a:lnTo>
                      <a:pt x="8" y="19"/>
                    </a:lnTo>
                    <a:lnTo>
                      <a:pt x="8" y="27"/>
                    </a:lnTo>
                    <a:lnTo>
                      <a:pt x="20" y="27"/>
                    </a:lnTo>
                    <a:lnTo>
                      <a:pt x="20" y="3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5" name="Freeform 52"/>
              <p:cNvSpPr>
                <a:spLocks/>
              </p:cNvSpPr>
              <p:nvPr/>
            </p:nvSpPr>
            <p:spPr bwMode="auto">
              <a:xfrm>
                <a:off x="2725369" y="3525793"/>
                <a:ext cx="29900" cy="42358"/>
              </a:xfrm>
              <a:custGeom>
                <a:avLst/>
                <a:gdLst>
                  <a:gd name="T0" fmla="*/ 0 w 20"/>
                  <a:gd name="T1" fmla="*/ 28 h 29"/>
                  <a:gd name="T2" fmla="*/ 0 w 20"/>
                  <a:gd name="T3" fmla="*/ 21 h 29"/>
                  <a:gd name="T4" fmla="*/ 4 w 20"/>
                  <a:gd name="T5" fmla="*/ 24 h 29"/>
                  <a:gd name="T6" fmla="*/ 8 w 20"/>
                  <a:gd name="T7" fmla="*/ 24 h 29"/>
                  <a:gd name="T8" fmla="*/ 10 w 20"/>
                  <a:gd name="T9" fmla="*/ 24 h 29"/>
                  <a:gd name="T10" fmla="*/ 12 w 20"/>
                  <a:gd name="T11" fmla="*/ 24 h 29"/>
                  <a:gd name="T12" fmla="*/ 13 w 20"/>
                  <a:gd name="T13" fmla="*/ 23 h 29"/>
                  <a:gd name="T14" fmla="*/ 13 w 20"/>
                  <a:gd name="T15" fmla="*/ 21 h 29"/>
                  <a:gd name="T16" fmla="*/ 12 w 20"/>
                  <a:gd name="T17" fmla="*/ 20 h 29"/>
                  <a:gd name="T18" fmla="*/ 11 w 20"/>
                  <a:gd name="T19" fmla="*/ 19 h 29"/>
                  <a:gd name="T20" fmla="*/ 9 w 20"/>
                  <a:gd name="T21" fmla="*/ 18 h 29"/>
                  <a:gd name="T22" fmla="*/ 7 w 20"/>
                  <a:gd name="T23" fmla="*/ 17 h 29"/>
                  <a:gd name="T24" fmla="*/ 2 w 20"/>
                  <a:gd name="T25" fmla="*/ 13 h 29"/>
                  <a:gd name="T26" fmla="*/ 0 w 20"/>
                  <a:gd name="T27" fmla="*/ 9 h 29"/>
                  <a:gd name="T28" fmla="*/ 1 w 20"/>
                  <a:gd name="T29" fmla="*/ 5 h 29"/>
                  <a:gd name="T30" fmla="*/ 4 w 20"/>
                  <a:gd name="T31" fmla="*/ 2 h 29"/>
                  <a:gd name="T32" fmla="*/ 7 w 20"/>
                  <a:gd name="T33" fmla="*/ 1 h 29"/>
                  <a:gd name="T34" fmla="*/ 11 w 20"/>
                  <a:gd name="T35" fmla="*/ 0 h 29"/>
                  <a:gd name="T36" fmla="*/ 15 w 20"/>
                  <a:gd name="T37" fmla="*/ 1 h 29"/>
                  <a:gd name="T38" fmla="*/ 18 w 20"/>
                  <a:gd name="T39" fmla="*/ 1 h 29"/>
                  <a:gd name="T40" fmla="*/ 18 w 20"/>
                  <a:gd name="T41" fmla="*/ 7 h 29"/>
                  <a:gd name="T42" fmla="*/ 17 w 20"/>
                  <a:gd name="T43" fmla="*/ 6 h 29"/>
                  <a:gd name="T44" fmla="*/ 15 w 20"/>
                  <a:gd name="T45" fmla="*/ 6 h 29"/>
                  <a:gd name="T46" fmla="*/ 13 w 20"/>
                  <a:gd name="T47" fmla="*/ 5 h 29"/>
                  <a:gd name="T48" fmla="*/ 12 w 20"/>
                  <a:gd name="T49" fmla="*/ 5 h 29"/>
                  <a:gd name="T50" fmla="*/ 10 w 20"/>
                  <a:gd name="T51" fmla="*/ 5 h 29"/>
                  <a:gd name="T52" fmla="*/ 8 w 20"/>
                  <a:gd name="T53" fmla="*/ 6 h 29"/>
                  <a:gd name="T54" fmla="*/ 7 w 20"/>
                  <a:gd name="T55" fmla="*/ 7 h 29"/>
                  <a:gd name="T56" fmla="*/ 7 w 20"/>
                  <a:gd name="T57" fmla="*/ 8 h 29"/>
                  <a:gd name="T58" fmla="*/ 7 w 20"/>
                  <a:gd name="T59" fmla="*/ 9 h 29"/>
                  <a:gd name="T60" fmla="*/ 8 w 20"/>
                  <a:gd name="T61" fmla="*/ 10 h 29"/>
                  <a:gd name="T62" fmla="*/ 10 w 20"/>
                  <a:gd name="T63" fmla="*/ 11 h 29"/>
                  <a:gd name="T64" fmla="*/ 12 w 20"/>
                  <a:gd name="T65" fmla="*/ 12 h 29"/>
                  <a:gd name="T66" fmla="*/ 15 w 20"/>
                  <a:gd name="T67" fmla="*/ 14 h 29"/>
                  <a:gd name="T68" fmla="*/ 18 w 20"/>
                  <a:gd name="T69" fmla="*/ 16 h 29"/>
                  <a:gd name="T70" fmla="*/ 19 w 20"/>
                  <a:gd name="T71" fmla="*/ 18 h 29"/>
                  <a:gd name="T72" fmla="*/ 20 w 20"/>
                  <a:gd name="T73" fmla="*/ 21 h 29"/>
                  <a:gd name="T74" fmla="*/ 19 w 20"/>
                  <a:gd name="T75" fmla="*/ 25 h 29"/>
                  <a:gd name="T76" fmla="*/ 16 w 20"/>
                  <a:gd name="T77" fmla="*/ 27 h 29"/>
                  <a:gd name="T78" fmla="*/ 13 w 20"/>
                  <a:gd name="T79" fmla="*/ 29 h 29"/>
                  <a:gd name="T80" fmla="*/ 8 w 20"/>
                  <a:gd name="T81" fmla="*/ 29 h 29"/>
                  <a:gd name="T82" fmla="*/ 4 w 20"/>
                  <a:gd name="T83" fmla="*/ 29 h 29"/>
                  <a:gd name="T84" fmla="*/ 0 w 20"/>
                  <a:gd name="T85"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29">
                    <a:moveTo>
                      <a:pt x="0" y="28"/>
                    </a:moveTo>
                    <a:cubicBezTo>
                      <a:pt x="0" y="21"/>
                      <a:pt x="0" y="21"/>
                      <a:pt x="0" y="21"/>
                    </a:cubicBezTo>
                    <a:cubicBezTo>
                      <a:pt x="2" y="22"/>
                      <a:pt x="3" y="23"/>
                      <a:pt x="4" y="24"/>
                    </a:cubicBezTo>
                    <a:cubicBezTo>
                      <a:pt x="5" y="24"/>
                      <a:pt x="7" y="24"/>
                      <a:pt x="8" y="24"/>
                    </a:cubicBezTo>
                    <a:cubicBezTo>
                      <a:pt x="9" y="24"/>
                      <a:pt x="10" y="24"/>
                      <a:pt x="10" y="24"/>
                    </a:cubicBezTo>
                    <a:cubicBezTo>
                      <a:pt x="11" y="24"/>
                      <a:pt x="11" y="24"/>
                      <a:pt x="12" y="24"/>
                    </a:cubicBezTo>
                    <a:cubicBezTo>
                      <a:pt x="12" y="23"/>
                      <a:pt x="12" y="23"/>
                      <a:pt x="13" y="23"/>
                    </a:cubicBezTo>
                    <a:cubicBezTo>
                      <a:pt x="13" y="22"/>
                      <a:pt x="13" y="22"/>
                      <a:pt x="13" y="21"/>
                    </a:cubicBezTo>
                    <a:cubicBezTo>
                      <a:pt x="13" y="21"/>
                      <a:pt x="13" y="20"/>
                      <a:pt x="12" y="20"/>
                    </a:cubicBezTo>
                    <a:cubicBezTo>
                      <a:pt x="12" y="20"/>
                      <a:pt x="12" y="19"/>
                      <a:pt x="11" y="19"/>
                    </a:cubicBezTo>
                    <a:cubicBezTo>
                      <a:pt x="11" y="18"/>
                      <a:pt x="10" y="18"/>
                      <a:pt x="9" y="18"/>
                    </a:cubicBezTo>
                    <a:cubicBezTo>
                      <a:pt x="8" y="17"/>
                      <a:pt x="8" y="17"/>
                      <a:pt x="7" y="17"/>
                    </a:cubicBezTo>
                    <a:cubicBezTo>
                      <a:pt x="5" y="16"/>
                      <a:pt x="3" y="15"/>
                      <a:pt x="2" y="13"/>
                    </a:cubicBezTo>
                    <a:cubicBezTo>
                      <a:pt x="1" y="12"/>
                      <a:pt x="0" y="10"/>
                      <a:pt x="0" y="9"/>
                    </a:cubicBezTo>
                    <a:cubicBezTo>
                      <a:pt x="0" y="7"/>
                      <a:pt x="1" y="6"/>
                      <a:pt x="1" y="5"/>
                    </a:cubicBezTo>
                    <a:cubicBezTo>
                      <a:pt x="2" y="4"/>
                      <a:pt x="3" y="3"/>
                      <a:pt x="4" y="2"/>
                    </a:cubicBezTo>
                    <a:cubicBezTo>
                      <a:pt x="5" y="2"/>
                      <a:pt x="6" y="1"/>
                      <a:pt x="7" y="1"/>
                    </a:cubicBezTo>
                    <a:cubicBezTo>
                      <a:pt x="8" y="0"/>
                      <a:pt x="10" y="0"/>
                      <a:pt x="11" y="0"/>
                    </a:cubicBezTo>
                    <a:cubicBezTo>
                      <a:pt x="13" y="0"/>
                      <a:pt x="14" y="0"/>
                      <a:pt x="15" y="1"/>
                    </a:cubicBezTo>
                    <a:cubicBezTo>
                      <a:pt x="16" y="1"/>
                      <a:pt x="17" y="1"/>
                      <a:pt x="18" y="1"/>
                    </a:cubicBezTo>
                    <a:cubicBezTo>
                      <a:pt x="18" y="7"/>
                      <a:pt x="18" y="7"/>
                      <a:pt x="18" y="7"/>
                    </a:cubicBezTo>
                    <a:cubicBezTo>
                      <a:pt x="18" y="7"/>
                      <a:pt x="17" y="7"/>
                      <a:pt x="17" y="6"/>
                    </a:cubicBezTo>
                    <a:cubicBezTo>
                      <a:pt x="16" y="6"/>
                      <a:pt x="16" y="6"/>
                      <a:pt x="15" y="6"/>
                    </a:cubicBezTo>
                    <a:cubicBezTo>
                      <a:pt x="14" y="6"/>
                      <a:pt x="14" y="5"/>
                      <a:pt x="13" y="5"/>
                    </a:cubicBezTo>
                    <a:cubicBezTo>
                      <a:pt x="13" y="5"/>
                      <a:pt x="12" y="5"/>
                      <a:pt x="12" y="5"/>
                    </a:cubicBezTo>
                    <a:cubicBezTo>
                      <a:pt x="11" y="5"/>
                      <a:pt x="10" y="5"/>
                      <a:pt x="10" y="5"/>
                    </a:cubicBezTo>
                    <a:cubicBezTo>
                      <a:pt x="9" y="6"/>
                      <a:pt x="9" y="6"/>
                      <a:pt x="8" y="6"/>
                    </a:cubicBezTo>
                    <a:cubicBezTo>
                      <a:pt x="8" y="6"/>
                      <a:pt x="8" y="7"/>
                      <a:pt x="7" y="7"/>
                    </a:cubicBezTo>
                    <a:cubicBezTo>
                      <a:pt x="7" y="7"/>
                      <a:pt x="7" y="8"/>
                      <a:pt x="7" y="8"/>
                    </a:cubicBezTo>
                    <a:cubicBezTo>
                      <a:pt x="7" y="9"/>
                      <a:pt x="7" y="9"/>
                      <a:pt x="7" y="9"/>
                    </a:cubicBezTo>
                    <a:cubicBezTo>
                      <a:pt x="8" y="10"/>
                      <a:pt x="8" y="10"/>
                      <a:pt x="8" y="10"/>
                    </a:cubicBezTo>
                    <a:cubicBezTo>
                      <a:pt x="9" y="11"/>
                      <a:pt x="9" y="11"/>
                      <a:pt x="10" y="11"/>
                    </a:cubicBezTo>
                    <a:cubicBezTo>
                      <a:pt x="11" y="12"/>
                      <a:pt x="11" y="12"/>
                      <a:pt x="12" y="12"/>
                    </a:cubicBezTo>
                    <a:cubicBezTo>
                      <a:pt x="13" y="13"/>
                      <a:pt x="14" y="13"/>
                      <a:pt x="15" y="14"/>
                    </a:cubicBezTo>
                    <a:cubicBezTo>
                      <a:pt x="16" y="14"/>
                      <a:pt x="17" y="15"/>
                      <a:pt x="18" y="16"/>
                    </a:cubicBezTo>
                    <a:cubicBezTo>
                      <a:pt x="18" y="16"/>
                      <a:pt x="19" y="17"/>
                      <a:pt x="19" y="18"/>
                    </a:cubicBezTo>
                    <a:cubicBezTo>
                      <a:pt x="19" y="19"/>
                      <a:pt x="20" y="20"/>
                      <a:pt x="20" y="21"/>
                    </a:cubicBezTo>
                    <a:cubicBezTo>
                      <a:pt x="20" y="22"/>
                      <a:pt x="19" y="24"/>
                      <a:pt x="19" y="25"/>
                    </a:cubicBezTo>
                    <a:cubicBezTo>
                      <a:pt x="18" y="26"/>
                      <a:pt x="17" y="27"/>
                      <a:pt x="16" y="27"/>
                    </a:cubicBezTo>
                    <a:cubicBezTo>
                      <a:pt x="15" y="28"/>
                      <a:pt x="14" y="29"/>
                      <a:pt x="13" y="29"/>
                    </a:cubicBezTo>
                    <a:cubicBezTo>
                      <a:pt x="11" y="29"/>
                      <a:pt x="10" y="29"/>
                      <a:pt x="8" y="29"/>
                    </a:cubicBezTo>
                    <a:cubicBezTo>
                      <a:pt x="7" y="29"/>
                      <a:pt x="5" y="29"/>
                      <a:pt x="4" y="29"/>
                    </a:cubicBezTo>
                    <a:cubicBezTo>
                      <a:pt x="3" y="29"/>
                      <a:pt x="1" y="28"/>
                      <a:pt x="0"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6" name="Freeform 53"/>
              <p:cNvSpPr>
                <a:spLocks/>
              </p:cNvSpPr>
              <p:nvPr/>
            </p:nvSpPr>
            <p:spPr bwMode="auto">
              <a:xfrm>
                <a:off x="2760252" y="3525793"/>
                <a:ext cx="27408" cy="42358"/>
              </a:xfrm>
              <a:custGeom>
                <a:avLst/>
                <a:gdLst>
                  <a:gd name="T0" fmla="*/ 0 w 19"/>
                  <a:gd name="T1" fmla="*/ 28 h 29"/>
                  <a:gd name="T2" fmla="*/ 0 w 19"/>
                  <a:gd name="T3" fmla="*/ 21 h 29"/>
                  <a:gd name="T4" fmla="*/ 4 w 19"/>
                  <a:gd name="T5" fmla="*/ 24 h 29"/>
                  <a:gd name="T6" fmla="*/ 8 w 19"/>
                  <a:gd name="T7" fmla="*/ 24 h 29"/>
                  <a:gd name="T8" fmla="*/ 10 w 19"/>
                  <a:gd name="T9" fmla="*/ 24 h 29"/>
                  <a:gd name="T10" fmla="*/ 11 w 19"/>
                  <a:gd name="T11" fmla="*/ 24 h 29"/>
                  <a:gd name="T12" fmla="*/ 12 w 19"/>
                  <a:gd name="T13" fmla="*/ 23 h 29"/>
                  <a:gd name="T14" fmla="*/ 12 w 19"/>
                  <a:gd name="T15" fmla="*/ 21 h 29"/>
                  <a:gd name="T16" fmla="*/ 12 w 19"/>
                  <a:gd name="T17" fmla="*/ 20 h 29"/>
                  <a:gd name="T18" fmla="*/ 11 w 19"/>
                  <a:gd name="T19" fmla="*/ 19 h 29"/>
                  <a:gd name="T20" fmla="*/ 9 w 19"/>
                  <a:gd name="T21" fmla="*/ 18 h 29"/>
                  <a:gd name="T22" fmla="*/ 6 w 19"/>
                  <a:gd name="T23" fmla="*/ 17 h 29"/>
                  <a:gd name="T24" fmla="*/ 1 w 19"/>
                  <a:gd name="T25" fmla="*/ 13 h 29"/>
                  <a:gd name="T26" fmla="*/ 0 w 19"/>
                  <a:gd name="T27" fmla="*/ 9 h 29"/>
                  <a:gd name="T28" fmla="*/ 1 w 19"/>
                  <a:gd name="T29" fmla="*/ 5 h 29"/>
                  <a:gd name="T30" fmla="*/ 3 w 19"/>
                  <a:gd name="T31" fmla="*/ 2 h 29"/>
                  <a:gd name="T32" fmla="*/ 7 w 19"/>
                  <a:gd name="T33" fmla="*/ 1 h 29"/>
                  <a:gd name="T34" fmla="*/ 11 w 19"/>
                  <a:gd name="T35" fmla="*/ 0 h 29"/>
                  <a:gd name="T36" fmla="*/ 15 w 19"/>
                  <a:gd name="T37" fmla="*/ 1 h 29"/>
                  <a:gd name="T38" fmla="*/ 18 w 19"/>
                  <a:gd name="T39" fmla="*/ 1 h 29"/>
                  <a:gd name="T40" fmla="*/ 18 w 19"/>
                  <a:gd name="T41" fmla="*/ 7 h 29"/>
                  <a:gd name="T42" fmla="*/ 16 w 19"/>
                  <a:gd name="T43" fmla="*/ 6 h 29"/>
                  <a:gd name="T44" fmla="*/ 15 w 19"/>
                  <a:gd name="T45" fmla="*/ 6 h 29"/>
                  <a:gd name="T46" fmla="*/ 13 w 19"/>
                  <a:gd name="T47" fmla="*/ 5 h 29"/>
                  <a:gd name="T48" fmla="*/ 11 w 19"/>
                  <a:gd name="T49" fmla="*/ 5 h 29"/>
                  <a:gd name="T50" fmla="*/ 9 w 19"/>
                  <a:gd name="T51" fmla="*/ 5 h 29"/>
                  <a:gd name="T52" fmla="*/ 8 w 19"/>
                  <a:gd name="T53" fmla="*/ 6 h 29"/>
                  <a:gd name="T54" fmla="*/ 7 w 19"/>
                  <a:gd name="T55" fmla="*/ 7 h 29"/>
                  <a:gd name="T56" fmla="*/ 6 w 19"/>
                  <a:gd name="T57" fmla="*/ 8 h 29"/>
                  <a:gd name="T58" fmla="*/ 7 w 19"/>
                  <a:gd name="T59" fmla="*/ 9 h 29"/>
                  <a:gd name="T60" fmla="*/ 8 w 19"/>
                  <a:gd name="T61" fmla="*/ 10 h 29"/>
                  <a:gd name="T62" fmla="*/ 10 w 19"/>
                  <a:gd name="T63" fmla="*/ 11 h 29"/>
                  <a:gd name="T64" fmla="*/ 12 w 19"/>
                  <a:gd name="T65" fmla="*/ 12 h 29"/>
                  <a:gd name="T66" fmla="*/ 15 w 19"/>
                  <a:gd name="T67" fmla="*/ 14 h 29"/>
                  <a:gd name="T68" fmla="*/ 17 w 19"/>
                  <a:gd name="T69" fmla="*/ 16 h 29"/>
                  <a:gd name="T70" fmla="*/ 19 w 19"/>
                  <a:gd name="T71" fmla="*/ 18 h 29"/>
                  <a:gd name="T72" fmla="*/ 19 w 19"/>
                  <a:gd name="T73" fmla="*/ 21 h 29"/>
                  <a:gd name="T74" fmla="*/ 18 w 19"/>
                  <a:gd name="T75" fmla="*/ 25 h 29"/>
                  <a:gd name="T76" fmla="*/ 16 w 19"/>
                  <a:gd name="T77" fmla="*/ 27 h 29"/>
                  <a:gd name="T78" fmla="*/ 12 w 19"/>
                  <a:gd name="T79" fmla="*/ 29 h 29"/>
                  <a:gd name="T80" fmla="*/ 8 w 19"/>
                  <a:gd name="T81" fmla="*/ 29 h 29"/>
                  <a:gd name="T82" fmla="*/ 4 w 19"/>
                  <a:gd name="T83" fmla="*/ 29 h 29"/>
                  <a:gd name="T84" fmla="*/ 0 w 19"/>
                  <a:gd name="T85"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8"/>
                    </a:moveTo>
                    <a:cubicBezTo>
                      <a:pt x="0" y="21"/>
                      <a:pt x="0" y="21"/>
                      <a:pt x="0" y="21"/>
                    </a:cubicBezTo>
                    <a:cubicBezTo>
                      <a:pt x="1" y="22"/>
                      <a:pt x="2" y="23"/>
                      <a:pt x="4" y="24"/>
                    </a:cubicBezTo>
                    <a:cubicBezTo>
                      <a:pt x="5" y="24"/>
                      <a:pt x="6" y="24"/>
                      <a:pt x="8" y="24"/>
                    </a:cubicBezTo>
                    <a:cubicBezTo>
                      <a:pt x="8" y="24"/>
                      <a:pt x="9" y="24"/>
                      <a:pt x="10" y="24"/>
                    </a:cubicBezTo>
                    <a:cubicBezTo>
                      <a:pt x="10" y="24"/>
                      <a:pt x="11" y="24"/>
                      <a:pt x="11" y="24"/>
                    </a:cubicBezTo>
                    <a:cubicBezTo>
                      <a:pt x="12" y="23"/>
                      <a:pt x="12" y="23"/>
                      <a:pt x="12" y="23"/>
                    </a:cubicBezTo>
                    <a:cubicBezTo>
                      <a:pt x="12" y="22"/>
                      <a:pt x="12" y="22"/>
                      <a:pt x="12" y="21"/>
                    </a:cubicBezTo>
                    <a:cubicBezTo>
                      <a:pt x="12" y="21"/>
                      <a:pt x="12" y="20"/>
                      <a:pt x="12" y="20"/>
                    </a:cubicBezTo>
                    <a:cubicBezTo>
                      <a:pt x="12" y="20"/>
                      <a:pt x="11" y="19"/>
                      <a:pt x="11" y="19"/>
                    </a:cubicBezTo>
                    <a:cubicBezTo>
                      <a:pt x="10" y="18"/>
                      <a:pt x="9" y="18"/>
                      <a:pt x="9" y="18"/>
                    </a:cubicBezTo>
                    <a:cubicBezTo>
                      <a:pt x="8" y="17"/>
                      <a:pt x="7" y="17"/>
                      <a:pt x="6" y="17"/>
                    </a:cubicBezTo>
                    <a:cubicBezTo>
                      <a:pt x="4" y="16"/>
                      <a:pt x="2" y="15"/>
                      <a:pt x="1" y="13"/>
                    </a:cubicBezTo>
                    <a:cubicBezTo>
                      <a:pt x="0" y="12"/>
                      <a:pt x="0" y="10"/>
                      <a:pt x="0" y="9"/>
                    </a:cubicBezTo>
                    <a:cubicBezTo>
                      <a:pt x="0" y="7"/>
                      <a:pt x="0" y="6"/>
                      <a:pt x="1" y="5"/>
                    </a:cubicBezTo>
                    <a:cubicBezTo>
                      <a:pt x="1" y="4"/>
                      <a:pt x="2" y="3"/>
                      <a:pt x="3" y="2"/>
                    </a:cubicBezTo>
                    <a:cubicBezTo>
                      <a:pt x="4" y="2"/>
                      <a:pt x="5" y="1"/>
                      <a:pt x="7" y="1"/>
                    </a:cubicBezTo>
                    <a:cubicBezTo>
                      <a:pt x="8" y="0"/>
                      <a:pt x="9" y="0"/>
                      <a:pt x="11" y="0"/>
                    </a:cubicBezTo>
                    <a:cubicBezTo>
                      <a:pt x="12" y="0"/>
                      <a:pt x="14" y="0"/>
                      <a:pt x="15" y="1"/>
                    </a:cubicBezTo>
                    <a:cubicBezTo>
                      <a:pt x="16" y="1"/>
                      <a:pt x="17" y="1"/>
                      <a:pt x="18" y="1"/>
                    </a:cubicBezTo>
                    <a:cubicBezTo>
                      <a:pt x="18" y="7"/>
                      <a:pt x="18" y="7"/>
                      <a:pt x="18" y="7"/>
                    </a:cubicBezTo>
                    <a:cubicBezTo>
                      <a:pt x="17" y="7"/>
                      <a:pt x="17" y="7"/>
                      <a:pt x="16" y="6"/>
                    </a:cubicBezTo>
                    <a:cubicBezTo>
                      <a:pt x="16" y="6"/>
                      <a:pt x="15" y="6"/>
                      <a:pt x="15" y="6"/>
                    </a:cubicBezTo>
                    <a:cubicBezTo>
                      <a:pt x="14" y="6"/>
                      <a:pt x="13" y="5"/>
                      <a:pt x="13" y="5"/>
                    </a:cubicBezTo>
                    <a:cubicBezTo>
                      <a:pt x="12" y="5"/>
                      <a:pt x="12" y="5"/>
                      <a:pt x="11" y="5"/>
                    </a:cubicBezTo>
                    <a:cubicBezTo>
                      <a:pt x="10" y="5"/>
                      <a:pt x="10" y="5"/>
                      <a:pt x="9" y="5"/>
                    </a:cubicBezTo>
                    <a:cubicBezTo>
                      <a:pt x="9" y="6"/>
                      <a:pt x="8" y="6"/>
                      <a:pt x="8" y="6"/>
                    </a:cubicBezTo>
                    <a:cubicBezTo>
                      <a:pt x="7" y="6"/>
                      <a:pt x="7" y="7"/>
                      <a:pt x="7" y="7"/>
                    </a:cubicBezTo>
                    <a:cubicBezTo>
                      <a:pt x="7" y="7"/>
                      <a:pt x="6" y="8"/>
                      <a:pt x="6" y="8"/>
                    </a:cubicBezTo>
                    <a:cubicBezTo>
                      <a:pt x="6" y="9"/>
                      <a:pt x="7" y="9"/>
                      <a:pt x="7" y="9"/>
                    </a:cubicBezTo>
                    <a:cubicBezTo>
                      <a:pt x="7" y="10"/>
                      <a:pt x="7" y="10"/>
                      <a:pt x="8" y="10"/>
                    </a:cubicBezTo>
                    <a:cubicBezTo>
                      <a:pt x="8" y="11"/>
                      <a:pt x="9" y="11"/>
                      <a:pt x="10" y="11"/>
                    </a:cubicBezTo>
                    <a:cubicBezTo>
                      <a:pt x="10" y="12"/>
                      <a:pt x="11" y="12"/>
                      <a:pt x="12" y="12"/>
                    </a:cubicBezTo>
                    <a:cubicBezTo>
                      <a:pt x="13" y="13"/>
                      <a:pt x="14" y="13"/>
                      <a:pt x="15" y="14"/>
                    </a:cubicBezTo>
                    <a:cubicBezTo>
                      <a:pt x="16" y="14"/>
                      <a:pt x="16" y="15"/>
                      <a:pt x="17" y="16"/>
                    </a:cubicBezTo>
                    <a:cubicBezTo>
                      <a:pt x="18" y="16"/>
                      <a:pt x="18" y="17"/>
                      <a:pt x="19" y="18"/>
                    </a:cubicBezTo>
                    <a:cubicBezTo>
                      <a:pt x="19" y="19"/>
                      <a:pt x="19" y="20"/>
                      <a:pt x="19" y="21"/>
                    </a:cubicBezTo>
                    <a:cubicBezTo>
                      <a:pt x="19" y="22"/>
                      <a:pt x="19" y="24"/>
                      <a:pt x="18" y="25"/>
                    </a:cubicBezTo>
                    <a:cubicBezTo>
                      <a:pt x="18" y="26"/>
                      <a:pt x="17" y="27"/>
                      <a:pt x="16" y="27"/>
                    </a:cubicBezTo>
                    <a:cubicBezTo>
                      <a:pt x="15" y="28"/>
                      <a:pt x="14" y="29"/>
                      <a:pt x="12" y="29"/>
                    </a:cubicBezTo>
                    <a:cubicBezTo>
                      <a:pt x="11" y="29"/>
                      <a:pt x="9" y="29"/>
                      <a:pt x="8" y="29"/>
                    </a:cubicBezTo>
                    <a:cubicBezTo>
                      <a:pt x="6" y="29"/>
                      <a:pt x="5" y="29"/>
                      <a:pt x="4" y="29"/>
                    </a:cubicBezTo>
                    <a:cubicBezTo>
                      <a:pt x="2" y="29"/>
                      <a:pt x="1" y="28"/>
                      <a:pt x="0"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7" name="Freeform 54"/>
              <p:cNvSpPr>
                <a:spLocks noEditPoints="1"/>
              </p:cNvSpPr>
              <p:nvPr/>
            </p:nvSpPr>
            <p:spPr bwMode="auto">
              <a:xfrm>
                <a:off x="2512334" y="3598051"/>
                <a:ext cx="39866" cy="41113"/>
              </a:xfrm>
              <a:custGeom>
                <a:avLst/>
                <a:gdLst>
                  <a:gd name="T0" fmla="*/ 27 w 27"/>
                  <a:gd name="T1" fmla="*/ 28 h 28"/>
                  <a:gd name="T2" fmla="*/ 21 w 27"/>
                  <a:gd name="T3" fmla="*/ 28 h 28"/>
                  <a:gd name="T4" fmla="*/ 19 w 27"/>
                  <a:gd name="T5" fmla="*/ 22 h 28"/>
                  <a:gd name="T6" fmla="*/ 9 w 27"/>
                  <a:gd name="T7" fmla="*/ 22 h 28"/>
                  <a:gd name="T8" fmla="*/ 7 w 27"/>
                  <a:gd name="T9" fmla="*/ 28 h 28"/>
                  <a:gd name="T10" fmla="*/ 0 w 27"/>
                  <a:gd name="T11" fmla="*/ 28 h 28"/>
                  <a:gd name="T12" fmla="*/ 10 w 27"/>
                  <a:gd name="T13" fmla="*/ 0 h 28"/>
                  <a:gd name="T14" fmla="*/ 18 w 27"/>
                  <a:gd name="T15" fmla="*/ 0 h 28"/>
                  <a:gd name="T16" fmla="*/ 27 w 27"/>
                  <a:gd name="T17" fmla="*/ 28 h 28"/>
                  <a:gd name="T18" fmla="*/ 17 w 27"/>
                  <a:gd name="T19" fmla="*/ 17 h 28"/>
                  <a:gd name="T20" fmla="*/ 14 w 27"/>
                  <a:gd name="T21" fmla="*/ 7 h 28"/>
                  <a:gd name="T22" fmla="*/ 14 w 27"/>
                  <a:gd name="T23" fmla="*/ 5 h 28"/>
                  <a:gd name="T24" fmla="*/ 14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2"/>
                      <a:pt x="19" y="22"/>
                      <a:pt x="19" y="22"/>
                    </a:cubicBezTo>
                    <a:cubicBezTo>
                      <a:pt x="9" y="22"/>
                      <a:pt x="9" y="22"/>
                      <a:pt x="9" y="22"/>
                    </a:cubicBezTo>
                    <a:cubicBezTo>
                      <a:pt x="7" y="28"/>
                      <a:pt x="7" y="28"/>
                      <a:pt x="7" y="28"/>
                    </a:cubicBezTo>
                    <a:cubicBezTo>
                      <a:pt x="0" y="28"/>
                      <a:pt x="0" y="28"/>
                      <a:pt x="0" y="28"/>
                    </a:cubicBezTo>
                    <a:cubicBezTo>
                      <a:pt x="10" y="0"/>
                      <a:pt x="10" y="0"/>
                      <a:pt x="10" y="0"/>
                    </a:cubicBezTo>
                    <a:cubicBezTo>
                      <a:pt x="18" y="0"/>
                      <a:pt x="18" y="0"/>
                      <a:pt x="18" y="0"/>
                    </a:cubicBezTo>
                    <a:lnTo>
                      <a:pt x="27" y="28"/>
                    </a:lnTo>
                    <a:close/>
                    <a:moveTo>
                      <a:pt x="17" y="17"/>
                    </a:moveTo>
                    <a:cubicBezTo>
                      <a:pt x="14" y="7"/>
                      <a:pt x="14" y="7"/>
                      <a:pt x="14" y="7"/>
                    </a:cubicBezTo>
                    <a:cubicBezTo>
                      <a:pt x="14" y="7"/>
                      <a:pt x="14" y="6"/>
                      <a:pt x="14" y="5"/>
                    </a:cubicBezTo>
                    <a:cubicBezTo>
                      <a:pt x="14" y="5"/>
                      <a:pt x="14" y="5"/>
                      <a:pt x="14" y="5"/>
                    </a:cubicBezTo>
                    <a:cubicBezTo>
                      <a:pt x="13" y="6"/>
                      <a:pt x="13" y="7"/>
                      <a:pt x="13" y="7"/>
                    </a:cubicBezTo>
                    <a:cubicBezTo>
                      <a:pt x="10" y="17"/>
                      <a:pt x="10" y="17"/>
                      <a:pt x="10" y="17"/>
                    </a:cubicBezTo>
                    <a:lnTo>
                      <a:pt x="17" y="1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8" name="Freeform 55"/>
              <p:cNvSpPr>
                <a:spLocks noEditPoints="1"/>
              </p:cNvSpPr>
              <p:nvPr/>
            </p:nvSpPr>
            <p:spPr bwMode="auto">
              <a:xfrm>
                <a:off x="2558429" y="3598051"/>
                <a:ext cx="31146" cy="41113"/>
              </a:xfrm>
              <a:custGeom>
                <a:avLst/>
                <a:gdLst>
                  <a:gd name="T0" fmla="*/ 6 w 21"/>
                  <a:gd name="T1" fmla="*/ 18 h 28"/>
                  <a:gd name="T2" fmla="*/ 6 w 21"/>
                  <a:gd name="T3" fmla="*/ 28 h 28"/>
                  <a:gd name="T4" fmla="*/ 0 w 21"/>
                  <a:gd name="T5" fmla="*/ 28 h 28"/>
                  <a:gd name="T6" fmla="*/ 0 w 21"/>
                  <a:gd name="T7" fmla="*/ 0 h 28"/>
                  <a:gd name="T8" fmla="*/ 10 w 21"/>
                  <a:gd name="T9" fmla="*/ 0 h 28"/>
                  <a:gd name="T10" fmla="*/ 21 w 21"/>
                  <a:gd name="T11" fmla="*/ 9 h 28"/>
                  <a:gd name="T12" fmla="*/ 17 w 21"/>
                  <a:gd name="T13" fmla="*/ 16 h 28"/>
                  <a:gd name="T14" fmla="*/ 9 w 21"/>
                  <a:gd name="T15" fmla="*/ 18 h 28"/>
                  <a:gd name="T16" fmla="*/ 6 w 21"/>
                  <a:gd name="T17" fmla="*/ 18 h 28"/>
                  <a:gd name="T18" fmla="*/ 6 w 21"/>
                  <a:gd name="T19" fmla="*/ 5 h 28"/>
                  <a:gd name="T20" fmla="*/ 6 w 21"/>
                  <a:gd name="T21" fmla="*/ 13 h 28"/>
                  <a:gd name="T22" fmla="*/ 9 w 21"/>
                  <a:gd name="T23" fmla="*/ 13 h 28"/>
                  <a:gd name="T24" fmla="*/ 14 w 21"/>
                  <a:gd name="T25" fmla="*/ 9 h 28"/>
                  <a:gd name="T26" fmla="*/ 9 w 21"/>
                  <a:gd name="T27" fmla="*/ 5 h 28"/>
                  <a:gd name="T28" fmla="*/ 6 w 21"/>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8">
                    <a:moveTo>
                      <a:pt x="6" y="18"/>
                    </a:moveTo>
                    <a:cubicBezTo>
                      <a:pt x="6" y="28"/>
                      <a:pt x="6" y="28"/>
                      <a:pt x="6" y="28"/>
                    </a:cubicBezTo>
                    <a:cubicBezTo>
                      <a:pt x="0" y="28"/>
                      <a:pt x="0" y="28"/>
                      <a:pt x="0" y="28"/>
                    </a:cubicBezTo>
                    <a:cubicBezTo>
                      <a:pt x="0" y="0"/>
                      <a:pt x="0" y="0"/>
                      <a:pt x="0" y="0"/>
                    </a:cubicBezTo>
                    <a:cubicBezTo>
                      <a:pt x="10" y="0"/>
                      <a:pt x="10" y="0"/>
                      <a:pt x="10" y="0"/>
                    </a:cubicBezTo>
                    <a:cubicBezTo>
                      <a:pt x="17" y="0"/>
                      <a:pt x="21" y="3"/>
                      <a:pt x="21" y="9"/>
                    </a:cubicBezTo>
                    <a:cubicBezTo>
                      <a:pt x="21" y="12"/>
                      <a:pt x="20" y="14"/>
                      <a:pt x="17" y="16"/>
                    </a:cubicBezTo>
                    <a:cubicBezTo>
                      <a:pt x="15" y="17"/>
                      <a:pt x="13" y="18"/>
                      <a:pt x="9" y="18"/>
                    </a:cubicBezTo>
                    <a:lnTo>
                      <a:pt x="6" y="18"/>
                    </a:lnTo>
                    <a:close/>
                    <a:moveTo>
                      <a:pt x="6" y="5"/>
                    </a:moveTo>
                    <a:cubicBezTo>
                      <a:pt x="6" y="13"/>
                      <a:pt x="6" y="13"/>
                      <a:pt x="6" y="13"/>
                    </a:cubicBezTo>
                    <a:cubicBezTo>
                      <a:pt x="9" y="13"/>
                      <a:pt x="9" y="13"/>
                      <a:pt x="9" y="13"/>
                    </a:cubicBezTo>
                    <a:cubicBezTo>
                      <a:pt x="12" y="13"/>
                      <a:pt x="14" y="12"/>
                      <a:pt x="14" y="9"/>
                    </a:cubicBezTo>
                    <a:cubicBezTo>
                      <a:pt x="14" y="6"/>
                      <a:pt x="12" y="5"/>
                      <a:pt x="9"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9" name="Freeform 56"/>
              <p:cNvSpPr>
                <a:spLocks noEditPoints="1"/>
              </p:cNvSpPr>
              <p:nvPr/>
            </p:nvSpPr>
            <p:spPr bwMode="auto">
              <a:xfrm>
                <a:off x="2595803" y="3598051"/>
                <a:ext cx="29900" cy="41113"/>
              </a:xfrm>
              <a:custGeom>
                <a:avLst/>
                <a:gdLst>
                  <a:gd name="T0" fmla="*/ 6 w 20"/>
                  <a:gd name="T1" fmla="*/ 18 h 28"/>
                  <a:gd name="T2" fmla="*/ 6 w 20"/>
                  <a:gd name="T3" fmla="*/ 28 h 28"/>
                  <a:gd name="T4" fmla="*/ 0 w 20"/>
                  <a:gd name="T5" fmla="*/ 28 h 28"/>
                  <a:gd name="T6" fmla="*/ 0 w 20"/>
                  <a:gd name="T7" fmla="*/ 0 h 28"/>
                  <a:gd name="T8" fmla="*/ 10 w 20"/>
                  <a:gd name="T9" fmla="*/ 0 h 28"/>
                  <a:gd name="T10" fmla="*/ 20 w 20"/>
                  <a:gd name="T11" fmla="*/ 9 h 28"/>
                  <a:gd name="T12" fmla="*/ 17 w 20"/>
                  <a:gd name="T13" fmla="*/ 16 h 28"/>
                  <a:gd name="T14" fmla="*/ 9 w 20"/>
                  <a:gd name="T15" fmla="*/ 18 h 28"/>
                  <a:gd name="T16" fmla="*/ 6 w 20"/>
                  <a:gd name="T17" fmla="*/ 18 h 28"/>
                  <a:gd name="T18" fmla="*/ 6 w 20"/>
                  <a:gd name="T19" fmla="*/ 5 h 28"/>
                  <a:gd name="T20" fmla="*/ 6 w 20"/>
                  <a:gd name="T21" fmla="*/ 13 h 28"/>
                  <a:gd name="T22" fmla="*/ 8 w 20"/>
                  <a:gd name="T23" fmla="*/ 13 h 28"/>
                  <a:gd name="T24" fmla="*/ 13 w 20"/>
                  <a:gd name="T25" fmla="*/ 9 h 28"/>
                  <a:gd name="T26" fmla="*/ 8 w 20"/>
                  <a:gd name="T27" fmla="*/ 5 h 28"/>
                  <a:gd name="T28" fmla="*/ 6 w 20"/>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8">
                    <a:moveTo>
                      <a:pt x="6" y="18"/>
                    </a:moveTo>
                    <a:cubicBezTo>
                      <a:pt x="6" y="28"/>
                      <a:pt x="6" y="28"/>
                      <a:pt x="6" y="28"/>
                    </a:cubicBezTo>
                    <a:cubicBezTo>
                      <a:pt x="0" y="28"/>
                      <a:pt x="0" y="28"/>
                      <a:pt x="0" y="28"/>
                    </a:cubicBezTo>
                    <a:cubicBezTo>
                      <a:pt x="0" y="0"/>
                      <a:pt x="0" y="0"/>
                      <a:pt x="0" y="0"/>
                    </a:cubicBezTo>
                    <a:cubicBezTo>
                      <a:pt x="10" y="0"/>
                      <a:pt x="10" y="0"/>
                      <a:pt x="10" y="0"/>
                    </a:cubicBezTo>
                    <a:cubicBezTo>
                      <a:pt x="17" y="0"/>
                      <a:pt x="20" y="3"/>
                      <a:pt x="20" y="9"/>
                    </a:cubicBezTo>
                    <a:cubicBezTo>
                      <a:pt x="20" y="12"/>
                      <a:pt x="19" y="14"/>
                      <a:pt x="17" y="16"/>
                    </a:cubicBezTo>
                    <a:cubicBezTo>
                      <a:pt x="15" y="17"/>
                      <a:pt x="12" y="18"/>
                      <a:pt x="9" y="18"/>
                    </a:cubicBezTo>
                    <a:lnTo>
                      <a:pt x="6" y="18"/>
                    </a:lnTo>
                    <a:close/>
                    <a:moveTo>
                      <a:pt x="6" y="5"/>
                    </a:moveTo>
                    <a:cubicBezTo>
                      <a:pt x="6" y="13"/>
                      <a:pt x="6" y="13"/>
                      <a:pt x="6" y="13"/>
                    </a:cubicBezTo>
                    <a:cubicBezTo>
                      <a:pt x="8" y="13"/>
                      <a:pt x="8" y="13"/>
                      <a:pt x="8" y="13"/>
                    </a:cubicBezTo>
                    <a:cubicBezTo>
                      <a:pt x="12" y="13"/>
                      <a:pt x="13" y="12"/>
                      <a:pt x="13" y="9"/>
                    </a:cubicBezTo>
                    <a:cubicBezTo>
                      <a:pt x="13" y="6"/>
                      <a:pt x="12" y="5"/>
                      <a:pt x="8"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0" name="Rectangle 57"/>
              <p:cNvSpPr>
                <a:spLocks noChangeArrowheads="1"/>
              </p:cNvSpPr>
              <p:nvPr/>
            </p:nvSpPr>
            <p:spPr bwMode="auto">
              <a:xfrm>
                <a:off x="2985746" y="2966419"/>
                <a:ext cx="241690" cy="241690"/>
              </a:xfrm>
              <a:prstGeom prst="rect">
                <a:avLst/>
              </a:prstGeom>
              <a:solidFill>
                <a:schemeClr val="bg2">
                  <a:lumMod val="60000"/>
                  <a:lumOff val="40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1" name="Freeform 58"/>
              <p:cNvSpPr>
                <a:spLocks noEditPoints="1"/>
              </p:cNvSpPr>
              <p:nvPr/>
            </p:nvSpPr>
            <p:spPr bwMode="auto">
              <a:xfrm>
                <a:off x="3070462" y="3024973"/>
                <a:ext cx="72258" cy="123337"/>
              </a:xfrm>
              <a:custGeom>
                <a:avLst/>
                <a:gdLst>
                  <a:gd name="T0" fmla="*/ 46 w 58"/>
                  <a:gd name="T1" fmla="*/ 9 h 99"/>
                  <a:gd name="T2" fmla="*/ 46 w 58"/>
                  <a:gd name="T3" fmla="*/ 0 h 99"/>
                  <a:gd name="T4" fmla="*/ 40 w 58"/>
                  <a:gd name="T5" fmla="*/ 0 h 99"/>
                  <a:gd name="T6" fmla="*/ 40 w 58"/>
                  <a:gd name="T7" fmla="*/ 9 h 99"/>
                  <a:gd name="T8" fmla="*/ 38 w 58"/>
                  <a:gd name="T9" fmla="*/ 9 h 99"/>
                  <a:gd name="T10" fmla="*/ 38 w 58"/>
                  <a:gd name="T11" fmla="*/ 0 h 99"/>
                  <a:gd name="T12" fmla="*/ 32 w 58"/>
                  <a:gd name="T13" fmla="*/ 0 h 99"/>
                  <a:gd name="T14" fmla="*/ 32 w 58"/>
                  <a:gd name="T15" fmla="*/ 9 h 99"/>
                  <a:gd name="T16" fmla="*/ 0 w 58"/>
                  <a:gd name="T17" fmla="*/ 9 h 99"/>
                  <a:gd name="T18" fmla="*/ 0 w 58"/>
                  <a:gd name="T19" fmla="*/ 11 h 99"/>
                  <a:gd name="T20" fmla="*/ 2 w 58"/>
                  <a:gd name="T21" fmla="*/ 11 h 99"/>
                  <a:gd name="T22" fmla="*/ 2 w 58"/>
                  <a:gd name="T23" fmla="*/ 99 h 99"/>
                  <a:gd name="T24" fmla="*/ 20 w 58"/>
                  <a:gd name="T25" fmla="*/ 99 h 99"/>
                  <a:gd name="T26" fmla="*/ 20 w 58"/>
                  <a:gd name="T27" fmla="*/ 86 h 99"/>
                  <a:gd name="T28" fmla="*/ 26 w 58"/>
                  <a:gd name="T29" fmla="*/ 86 h 99"/>
                  <a:gd name="T30" fmla="*/ 26 w 58"/>
                  <a:gd name="T31" fmla="*/ 99 h 99"/>
                  <a:gd name="T32" fmla="*/ 32 w 58"/>
                  <a:gd name="T33" fmla="*/ 99 h 99"/>
                  <a:gd name="T34" fmla="*/ 32 w 58"/>
                  <a:gd name="T35" fmla="*/ 86 h 99"/>
                  <a:gd name="T36" fmla="*/ 38 w 58"/>
                  <a:gd name="T37" fmla="*/ 86 h 99"/>
                  <a:gd name="T38" fmla="*/ 38 w 58"/>
                  <a:gd name="T39" fmla="*/ 99 h 99"/>
                  <a:gd name="T40" fmla="*/ 55 w 58"/>
                  <a:gd name="T41" fmla="*/ 99 h 99"/>
                  <a:gd name="T42" fmla="*/ 55 w 58"/>
                  <a:gd name="T43" fmla="*/ 11 h 99"/>
                  <a:gd name="T44" fmla="*/ 58 w 58"/>
                  <a:gd name="T45" fmla="*/ 11 h 99"/>
                  <a:gd name="T46" fmla="*/ 58 w 58"/>
                  <a:gd name="T47" fmla="*/ 9 h 99"/>
                  <a:gd name="T48" fmla="*/ 46 w 58"/>
                  <a:gd name="T49" fmla="*/ 9 h 99"/>
                  <a:gd name="T50" fmla="*/ 50 w 58"/>
                  <a:gd name="T51" fmla="*/ 82 h 99"/>
                  <a:gd name="T52" fmla="*/ 8 w 58"/>
                  <a:gd name="T53" fmla="*/ 82 h 99"/>
                  <a:gd name="T54" fmla="*/ 8 w 58"/>
                  <a:gd name="T55" fmla="*/ 75 h 99"/>
                  <a:gd name="T56" fmla="*/ 50 w 58"/>
                  <a:gd name="T57" fmla="*/ 75 h 99"/>
                  <a:gd name="T58" fmla="*/ 50 w 58"/>
                  <a:gd name="T59" fmla="*/ 82 h 99"/>
                  <a:gd name="T60" fmla="*/ 50 w 58"/>
                  <a:gd name="T61" fmla="*/ 71 h 99"/>
                  <a:gd name="T62" fmla="*/ 8 w 58"/>
                  <a:gd name="T63" fmla="*/ 71 h 99"/>
                  <a:gd name="T64" fmla="*/ 8 w 58"/>
                  <a:gd name="T65" fmla="*/ 63 h 99"/>
                  <a:gd name="T66" fmla="*/ 50 w 58"/>
                  <a:gd name="T67" fmla="*/ 63 h 99"/>
                  <a:gd name="T68" fmla="*/ 50 w 58"/>
                  <a:gd name="T69" fmla="*/ 71 h 99"/>
                  <a:gd name="T70" fmla="*/ 50 w 58"/>
                  <a:gd name="T71" fmla="*/ 59 h 99"/>
                  <a:gd name="T72" fmla="*/ 8 w 58"/>
                  <a:gd name="T73" fmla="*/ 59 h 99"/>
                  <a:gd name="T74" fmla="*/ 8 w 58"/>
                  <a:gd name="T75" fmla="*/ 52 h 99"/>
                  <a:gd name="T76" fmla="*/ 50 w 58"/>
                  <a:gd name="T77" fmla="*/ 52 h 99"/>
                  <a:gd name="T78" fmla="*/ 50 w 58"/>
                  <a:gd name="T79" fmla="*/ 59 h 99"/>
                  <a:gd name="T80" fmla="*/ 50 w 58"/>
                  <a:gd name="T81" fmla="*/ 47 h 99"/>
                  <a:gd name="T82" fmla="*/ 8 w 58"/>
                  <a:gd name="T83" fmla="*/ 47 h 99"/>
                  <a:gd name="T84" fmla="*/ 8 w 58"/>
                  <a:gd name="T85" fmla="*/ 40 h 99"/>
                  <a:gd name="T86" fmla="*/ 50 w 58"/>
                  <a:gd name="T87" fmla="*/ 40 h 99"/>
                  <a:gd name="T88" fmla="*/ 50 w 58"/>
                  <a:gd name="T89" fmla="*/ 47 h 99"/>
                  <a:gd name="T90" fmla="*/ 50 w 58"/>
                  <a:gd name="T91" fmla="*/ 35 h 99"/>
                  <a:gd name="T92" fmla="*/ 8 w 58"/>
                  <a:gd name="T93" fmla="*/ 35 h 99"/>
                  <a:gd name="T94" fmla="*/ 8 w 58"/>
                  <a:gd name="T95" fmla="*/ 28 h 99"/>
                  <a:gd name="T96" fmla="*/ 50 w 58"/>
                  <a:gd name="T97" fmla="*/ 28 h 99"/>
                  <a:gd name="T98" fmla="*/ 50 w 58"/>
                  <a:gd name="T99" fmla="*/ 35 h 99"/>
                  <a:gd name="T100" fmla="*/ 50 w 58"/>
                  <a:gd name="T101" fmla="*/ 23 h 99"/>
                  <a:gd name="T102" fmla="*/ 8 w 58"/>
                  <a:gd name="T103" fmla="*/ 23 h 99"/>
                  <a:gd name="T104" fmla="*/ 8 w 58"/>
                  <a:gd name="T105" fmla="*/ 16 h 99"/>
                  <a:gd name="T106" fmla="*/ 50 w 58"/>
                  <a:gd name="T107" fmla="*/ 16 h 99"/>
                  <a:gd name="T108" fmla="*/ 50 w 58"/>
                  <a:gd name="T109" fmla="*/ 2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9">
                    <a:moveTo>
                      <a:pt x="46" y="9"/>
                    </a:moveTo>
                    <a:lnTo>
                      <a:pt x="46" y="0"/>
                    </a:lnTo>
                    <a:lnTo>
                      <a:pt x="40" y="0"/>
                    </a:lnTo>
                    <a:lnTo>
                      <a:pt x="40" y="9"/>
                    </a:lnTo>
                    <a:lnTo>
                      <a:pt x="38" y="9"/>
                    </a:lnTo>
                    <a:lnTo>
                      <a:pt x="38" y="0"/>
                    </a:lnTo>
                    <a:lnTo>
                      <a:pt x="32" y="0"/>
                    </a:lnTo>
                    <a:lnTo>
                      <a:pt x="32" y="9"/>
                    </a:lnTo>
                    <a:lnTo>
                      <a:pt x="0" y="9"/>
                    </a:lnTo>
                    <a:lnTo>
                      <a:pt x="0" y="11"/>
                    </a:lnTo>
                    <a:lnTo>
                      <a:pt x="2" y="11"/>
                    </a:lnTo>
                    <a:lnTo>
                      <a:pt x="2" y="99"/>
                    </a:lnTo>
                    <a:lnTo>
                      <a:pt x="20" y="99"/>
                    </a:lnTo>
                    <a:lnTo>
                      <a:pt x="20" y="86"/>
                    </a:lnTo>
                    <a:lnTo>
                      <a:pt x="26" y="86"/>
                    </a:lnTo>
                    <a:lnTo>
                      <a:pt x="26" y="99"/>
                    </a:lnTo>
                    <a:lnTo>
                      <a:pt x="32" y="99"/>
                    </a:lnTo>
                    <a:lnTo>
                      <a:pt x="32" y="86"/>
                    </a:lnTo>
                    <a:lnTo>
                      <a:pt x="38" y="86"/>
                    </a:lnTo>
                    <a:lnTo>
                      <a:pt x="38" y="99"/>
                    </a:lnTo>
                    <a:lnTo>
                      <a:pt x="55" y="99"/>
                    </a:lnTo>
                    <a:lnTo>
                      <a:pt x="55" y="11"/>
                    </a:lnTo>
                    <a:lnTo>
                      <a:pt x="58" y="11"/>
                    </a:lnTo>
                    <a:lnTo>
                      <a:pt x="58" y="9"/>
                    </a:lnTo>
                    <a:lnTo>
                      <a:pt x="46" y="9"/>
                    </a:lnTo>
                    <a:close/>
                    <a:moveTo>
                      <a:pt x="50" y="82"/>
                    </a:moveTo>
                    <a:lnTo>
                      <a:pt x="8" y="82"/>
                    </a:lnTo>
                    <a:lnTo>
                      <a:pt x="8" y="75"/>
                    </a:lnTo>
                    <a:lnTo>
                      <a:pt x="50" y="75"/>
                    </a:lnTo>
                    <a:lnTo>
                      <a:pt x="50" y="82"/>
                    </a:lnTo>
                    <a:close/>
                    <a:moveTo>
                      <a:pt x="50" y="71"/>
                    </a:moveTo>
                    <a:lnTo>
                      <a:pt x="8" y="71"/>
                    </a:lnTo>
                    <a:lnTo>
                      <a:pt x="8" y="63"/>
                    </a:lnTo>
                    <a:lnTo>
                      <a:pt x="50" y="63"/>
                    </a:lnTo>
                    <a:lnTo>
                      <a:pt x="50" y="71"/>
                    </a:lnTo>
                    <a:close/>
                    <a:moveTo>
                      <a:pt x="50" y="59"/>
                    </a:moveTo>
                    <a:lnTo>
                      <a:pt x="8" y="59"/>
                    </a:lnTo>
                    <a:lnTo>
                      <a:pt x="8" y="52"/>
                    </a:lnTo>
                    <a:lnTo>
                      <a:pt x="50" y="52"/>
                    </a:lnTo>
                    <a:lnTo>
                      <a:pt x="50" y="59"/>
                    </a:lnTo>
                    <a:close/>
                    <a:moveTo>
                      <a:pt x="50" y="47"/>
                    </a:moveTo>
                    <a:lnTo>
                      <a:pt x="8" y="47"/>
                    </a:lnTo>
                    <a:lnTo>
                      <a:pt x="8" y="40"/>
                    </a:lnTo>
                    <a:lnTo>
                      <a:pt x="50" y="40"/>
                    </a:lnTo>
                    <a:lnTo>
                      <a:pt x="50" y="47"/>
                    </a:lnTo>
                    <a:close/>
                    <a:moveTo>
                      <a:pt x="50" y="35"/>
                    </a:moveTo>
                    <a:lnTo>
                      <a:pt x="8" y="35"/>
                    </a:lnTo>
                    <a:lnTo>
                      <a:pt x="8" y="28"/>
                    </a:lnTo>
                    <a:lnTo>
                      <a:pt x="50" y="28"/>
                    </a:lnTo>
                    <a:lnTo>
                      <a:pt x="50" y="35"/>
                    </a:lnTo>
                    <a:close/>
                    <a:moveTo>
                      <a:pt x="50" y="23"/>
                    </a:moveTo>
                    <a:lnTo>
                      <a:pt x="8" y="23"/>
                    </a:lnTo>
                    <a:lnTo>
                      <a:pt x="8" y="16"/>
                    </a:lnTo>
                    <a:lnTo>
                      <a:pt x="50" y="16"/>
                    </a:lnTo>
                    <a:lnTo>
                      <a:pt x="50" y="23"/>
                    </a:lnTo>
                    <a:close/>
                  </a:path>
                </a:pathLst>
              </a:custGeom>
              <a:solidFill>
                <a:schemeClr val="bg2">
                  <a:lumMod val="75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2" name="Rectangle 59"/>
              <p:cNvSpPr>
                <a:spLocks noChangeArrowheads="1"/>
              </p:cNvSpPr>
              <p:nvPr/>
            </p:nvSpPr>
            <p:spPr bwMode="auto">
              <a:xfrm>
                <a:off x="2985746" y="3225550"/>
                <a:ext cx="241690" cy="239198"/>
              </a:xfrm>
              <a:prstGeom prst="rect">
                <a:avLst/>
              </a:prstGeom>
              <a:solidFill>
                <a:schemeClr val="bg2">
                  <a:lumMod val="60000"/>
                  <a:lumOff val="40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3" name="Freeform 60"/>
              <p:cNvSpPr>
                <a:spLocks noEditPoints="1"/>
              </p:cNvSpPr>
              <p:nvPr/>
            </p:nvSpPr>
            <p:spPr bwMode="auto">
              <a:xfrm>
                <a:off x="3070462" y="3282858"/>
                <a:ext cx="72258" cy="123337"/>
              </a:xfrm>
              <a:custGeom>
                <a:avLst/>
                <a:gdLst>
                  <a:gd name="T0" fmla="*/ 46 w 58"/>
                  <a:gd name="T1" fmla="*/ 8 h 99"/>
                  <a:gd name="T2" fmla="*/ 46 w 58"/>
                  <a:gd name="T3" fmla="*/ 0 h 99"/>
                  <a:gd name="T4" fmla="*/ 40 w 58"/>
                  <a:gd name="T5" fmla="*/ 0 h 99"/>
                  <a:gd name="T6" fmla="*/ 40 w 58"/>
                  <a:gd name="T7" fmla="*/ 8 h 99"/>
                  <a:gd name="T8" fmla="*/ 38 w 58"/>
                  <a:gd name="T9" fmla="*/ 8 h 99"/>
                  <a:gd name="T10" fmla="*/ 38 w 58"/>
                  <a:gd name="T11" fmla="*/ 0 h 99"/>
                  <a:gd name="T12" fmla="*/ 32 w 58"/>
                  <a:gd name="T13" fmla="*/ 0 h 99"/>
                  <a:gd name="T14" fmla="*/ 32 w 58"/>
                  <a:gd name="T15" fmla="*/ 8 h 99"/>
                  <a:gd name="T16" fmla="*/ 0 w 58"/>
                  <a:gd name="T17" fmla="*/ 8 h 99"/>
                  <a:gd name="T18" fmla="*/ 0 w 58"/>
                  <a:gd name="T19" fmla="*/ 11 h 99"/>
                  <a:gd name="T20" fmla="*/ 2 w 58"/>
                  <a:gd name="T21" fmla="*/ 11 h 99"/>
                  <a:gd name="T22" fmla="*/ 2 w 58"/>
                  <a:gd name="T23" fmla="*/ 99 h 99"/>
                  <a:gd name="T24" fmla="*/ 20 w 58"/>
                  <a:gd name="T25" fmla="*/ 99 h 99"/>
                  <a:gd name="T26" fmla="*/ 20 w 58"/>
                  <a:gd name="T27" fmla="*/ 86 h 99"/>
                  <a:gd name="T28" fmla="*/ 26 w 58"/>
                  <a:gd name="T29" fmla="*/ 86 h 99"/>
                  <a:gd name="T30" fmla="*/ 26 w 58"/>
                  <a:gd name="T31" fmla="*/ 99 h 99"/>
                  <a:gd name="T32" fmla="*/ 32 w 58"/>
                  <a:gd name="T33" fmla="*/ 99 h 99"/>
                  <a:gd name="T34" fmla="*/ 32 w 58"/>
                  <a:gd name="T35" fmla="*/ 86 h 99"/>
                  <a:gd name="T36" fmla="*/ 38 w 58"/>
                  <a:gd name="T37" fmla="*/ 86 h 99"/>
                  <a:gd name="T38" fmla="*/ 38 w 58"/>
                  <a:gd name="T39" fmla="*/ 99 h 99"/>
                  <a:gd name="T40" fmla="*/ 55 w 58"/>
                  <a:gd name="T41" fmla="*/ 99 h 99"/>
                  <a:gd name="T42" fmla="*/ 55 w 58"/>
                  <a:gd name="T43" fmla="*/ 11 h 99"/>
                  <a:gd name="T44" fmla="*/ 58 w 58"/>
                  <a:gd name="T45" fmla="*/ 11 h 99"/>
                  <a:gd name="T46" fmla="*/ 58 w 58"/>
                  <a:gd name="T47" fmla="*/ 8 h 99"/>
                  <a:gd name="T48" fmla="*/ 46 w 58"/>
                  <a:gd name="T49" fmla="*/ 8 h 99"/>
                  <a:gd name="T50" fmla="*/ 50 w 58"/>
                  <a:gd name="T51" fmla="*/ 82 h 99"/>
                  <a:gd name="T52" fmla="*/ 8 w 58"/>
                  <a:gd name="T53" fmla="*/ 82 h 99"/>
                  <a:gd name="T54" fmla="*/ 8 w 58"/>
                  <a:gd name="T55" fmla="*/ 75 h 99"/>
                  <a:gd name="T56" fmla="*/ 50 w 58"/>
                  <a:gd name="T57" fmla="*/ 75 h 99"/>
                  <a:gd name="T58" fmla="*/ 50 w 58"/>
                  <a:gd name="T59" fmla="*/ 82 h 99"/>
                  <a:gd name="T60" fmla="*/ 50 w 58"/>
                  <a:gd name="T61" fmla="*/ 70 h 99"/>
                  <a:gd name="T62" fmla="*/ 8 w 58"/>
                  <a:gd name="T63" fmla="*/ 70 h 99"/>
                  <a:gd name="T64" fmla="*/ 8 w 58"/>
                  <a:gd name="T65" fmla="*/ 63 h 99"/>
                  <a:gd name="T66" fmla="*/ 50 w 58"/>
                  <a:gd name="T67" fmla="*/ 63 h 99"/>
                  <a:gd name="T68" fmla="*/ 50 w 58"/>
                  <a:gd name="T69" fmla="*/ 70 h 99"/>
                  <a:gd name="T70" fmla="*/ 50 w 58"/>
                  <a:gd name="T71" fmla="*/ 58 h 99"/>
                  <a:gd name="T72" fmla="*/ 8 w 58"/>
                  <a:gd name="T73" fmla="*/ 58 h 99"/>
                  <a:gd name="T74" fmla="*/ 8 w 58"/>
                  <a:gd name="T75" fmla="*/ 51 h 99"/>
                  <a:gd name="T76" fmla="*/ 50 w 58"/>
                  <a:gd name="T77" fmla="*/ 51 h 99"/>
                  <a:gd name="T78" fmla="*/ 50 w 58"/>
                  <a:gd name="T79" fmla="*/ 58 h 99"/>
                  <a:gd name="T80" fmla="*/ 50 w 58"/>
                  <a:gd name="T81" fmla="*/ 46 h 99"/>
                  <a:gd name="T82" fmla="*/ 8 w 58"/>
                  <a:gd name="T83" fmla="*/ 46 h 99"/>
                  <a:gd name="T84" fmla="*/ 8 w 58"/>
                  <a:gd name="T85" fmla="*/ 39 h 99"/>
                  <a:gd name="T86" fmla="*/ 50 w 58"/>
                  <a:gd name="T87" fmla="*/ 39 h 99"/>
                  <a:gd name="T88" fmla="*/ 50 w 58"/>
                  <a:gd name="T89" fmla="*/ 46 h 99"/>
                  <a:gd name="T90" fmla="*/ 50 w 58"/>
                  <a:gd name="T91" fmla="*/ 35 h 99"/>
                  <a:gd name="T92" fmla="*/ 8 w 58"/>
                  <a:gd name="T93" fmla="*/ 35 h 99"/>
                  <a:gd name="T94" fmla="*/ 8 w 58"/>
                  <a:gd name="T95" fmla="*/ 29 h 99"/>
                  <a:gd name="T96" fmla="*/ 50 w 58"/>
                  <a:gd name="T97" fmla="*/ 29 h 99"/>
                  <a:gd name="T98" fmla="*/ 50 w 58"/>
                  <a:gd name="T99" fmla="*/ 35 h 99"/>
                  <a:gd name="T100" fmla="*/ 50 w 58"/>
                  <a:gd name="T101" fmla="*/ 23 h 99"/>
                  <a:gd name="T102" fmla="*/ 8 w 58"/>
                  <a:gd name="T103" fmla="*/ 23 h 99"/>
                  <a:gd name="T104" fmla="*/ 8 w 58"/>
                  <a:gd name="T105" fmla="*/ 17 h 99"/>
                  <a:gd name="T106" fmla="*/ 50 w 58"/>
                  <a:gd name="T107" fmla="*/ 17 h 99"/>
                  <a:gd name="T108" fmla="*/ 50 w 58"/>
                  <a:gd name="T109" fmla="*/ 2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9">
                    <a:moveTo>
                      <a:pt x="46" y="8"/>
                    </a:moveTo>
                    <a:lnTo>
                      <a:pt x="46" y="0"/>
                    </a:lnTo>
                    <a:lnTo>
                      <a:pt x="40" y="0"/>
                    </a:lnTo>
                    <a:lnTo>
                      <a:pt x="40" y="8"/>
                    </a:lnTo>
                    <a:lnTo>
                      <a:pt x="38" y="8"/>
                    </a:lnTo>
                    <a:lnTo>
                      <a:pt x="38" y="0"/>
                    </a:lnTo>
                    <a:lnTo>
                      <a:pt x="32" y="0"/>
                    </a:lnTo>
                    <a:lnTo>
                      <a:pt x="32" y="8"/>
                    </a:lnTo>
                    <a:lnTo>
                      <a:pt x="0" y="8"/>
                    </a:lnTo>
                    <a:lnTo>
                      <a:pt x="0" y="11"/>
                    </a:lnTo>
                    <a:lnTo>
                      <a:pt x="2" y="11"/>
                    </a:lnTo>
                    <a:lnTo>
                      <a:pt x="2" y="99"/>
                    </a:lnTo>
                    <a:lnTo>
                      <a:pt x="20" y="99"/>
                    </a:lnTo>
                    <a:lnTo>
                      <a:pt x="20" y="86"/>
                    </a:lnTo>
                    <a:lnTo>
                      <a:pt x="26" y="86"/>
                    </a:lnTo>
                    <a:lnTo>
                      <a:pt x="26" y="99"/>
                    </a:lnTo>
                    <a:lnTo>
                      <a:pt x="32" y="99"/>
                    </a:lnTo>
                    <a:lnTo>
                      <a:pt x="32" y="86"/>
                    </a:lnTo>
                    <a:lnTo>
                      <a:pt x="38" y="86"/>
                    </a:lnTo>
                    <a:lnTo>
                      <a:pt x="38" y="99"/>
                    </a:lnTo>
                    <a:lnTo>
                      <a:pt x="55" y="99"/>
                    </a:lnTo>
                    <a:lnTo>
                      <a:pt x="55" y="11"/>
                    </a:lnTo>
                    <a:lnTo>
                      <a:pt x="58" y="11"/>
                    </a:lnTo>
                    <a:lnTo>
                      <a:pt x="58" y="8"/>
                    </a:lnTo>
                    <a:lnTo>
                      <a:pt x="46" y="8"/>
                    </a:lnTo>
                    <a:close/>
                    <a:moveTo>
                      <a:pt x="50" y="82"/>
                    </a:moveTo>
                    <a:lnTo>
                      <a:pt x="8" y="82"/>
                    </a:lnTo>
                    <a:lnTo>
                      <a:pt x="8" y="75"/>
                    </a:lnTo>
                    <a:lnTo>
                      <a:pt x="50" y="75"/>
                    </a:lnTo>
                    <a:lnTo>
                      <a:pt x="50" y="82"/>
                    </a:lnTo>
                    <a:close/>
                    <a:moveTo>
                      <a:pt x="50" y="70"/>
                    </a:moveTo>
                    <a:lnTo>
                      <a:pt x="8" y="70"/>
                    </a:lnTo>
                    <a:lnTo>
                      <a:pt x="8" y="63"/>
                    </a:lnTo>
                    <a:lnTo>
                      <a:pt x="50" y="63"/>
                    </a:lnTo>
                    <a:lnTo>
                      <a:pt x="50" y="70"/>
                    </a:lnTo>
                    <a:close/>
                    <a:moveTo>
                      <a:pt x="50" y="58"/>
                    </a:moveTo>
                    <a:lnTo>
                      <a:pt x="8" y="58"/>
                    </a:lnTo>
                    <a:lnTo>
                      <a:pt x="8" y="51"/>
                    </a:lnTo>
                    <a:lnTo>
                      <a:pt x="50" y="51"/>
                    </a:lnTo>
                    <a:lnTo>
                      <a:pt x="50" y="58"/>
                    </a:lnTo>
                    <a:close/>
                    <a:moveTo>
                      <a:pt x="50" y="46"/>
                    </a:moveTo>
                    <a:lnTo>
                      <a:pt x="8" y="46"/>
                    </a:lnTo>
                    <a:lnTo>
                      <a:pt x="8" y="39"/>
                    </a:lnTo>
                    <a:lnTo>
                      <a:pt x="50" y="39"/>
                    </a:lnTo>
                    <a:lnTo>
                      <a:pt x="50" y="46"/>
                    </a:lnTo>
                    <a:close/>
                    <a:moveTo>
                      <a:pt x="50" y="35"/>
                    </a:moveTo>
                    <a:lnTo>
                      <a:pt x="8" y="35"/>
                    </a:lnTo>
                    <a:lnTo>
                      <a:pt x="8" y="29"/>
                    </a:lnTo>
                    <a:lnTo>
                      <a:pt x="50" y="29"/>
                    </a:lnTo>
                    <a:lnTo>
                      <a:pt x="50" y="35"/>
                    </a:lnTo>
                    <a:close/>
                    <a:moveTo>
                      <a:pt x="50" y="23"/>
                    </a:moveTo>
                    <a:lnTo>
                      <a:pt x="8" y="23"/>
                    </a:lnTo>
                    <a:lnTo>
                      <a:pt x="8" y="17"/>
                    </a:lnTo>
                    <a:lnTo>
                      <a:pt x="50" y="17"/>
                    </a:lnTo>
                    <a:lnTo>
                      <a:pt x="50" y="23"/>
                    </a:lnTo>
                    <a:close/>
                  </a:path>
                </a:pathLst>
              </a:custGeom>
              <a:solidFill>
                <a:schemeClr val="bg2">
                  <a:lumMod val="75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4" name="Rectangle 61"/>
              <p:cNvSpPr>
                <a:spLocks noChangeArrowheads="1"/>
              </p:cNvSpPr>
              <p:nvPr/>
            </p:nvSpPr>
            <p:spPr bwMode="auto">
              <a:xfrm>
                <a:off x="2985746" y="3482189"/>
                <a:ext cx="241690" cy="240444"/>
              </a:xfrm>
              <a:prstGeom prst="rect">
                <a:avLst/>
              </a:prstGeom>
              <a:solidFill>
                <a:schemeClr val="bg2">
                  <a:lumMod val="60000"/>
                  <a:lumOff val="40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5" name="Freeform 62"/>
              <p:cNvSpPr>
                <a:spLocks noEditPoints="1"/>
              </p:cNvSpPr>
              <p:nvPr/>
            </p:nvSpPr>
            <p:spPr bwMode="auto">
              <a:xfrm>
                <a:off x="3070462" y="3540743"/>
                <a:ext cx="72258" cy="123337"/>
              </a:xfrm>
              <a:custGeom>
                <a:avLst/>
                <a:gdLst>
                  <a:gd name="T0" fmla="*/ 46 w 58"/>
                  <a:gd name="T1" fmla="*/ 8 h 99"/>
                  <a:gd name="T2" fmla="*/ 46 w 58"/>
                  <a:gd name="T3" fmla="*/ 0 h 99"/>
                  <a:gd name="T4" fmla="*/ 40 w 58"/>
                  <a:gd name="T5" fmla="*/ 0 h 99"/>
                  <a:gd name="T6" fmla="*/ 40 w 58"/>
                  <a:gd name="T7" fmla="*/ 8 h 99"/>
                  <a:gd name="T8" fmla="*/ 38 w 58"/>
                  <a:gd name="T9" fmla="*/ 8 h 99"/>
                  <a:gd name="T10" fmla="*/ 38 w 58"/>
                  <a:gd name="T11" fmla="*/ 0 h 99"/>
                  <a:gd name="T12" fmla="*/ 32 w 58"/>
                  <a:gd name="T13" fmla="*/ 0 h 99"/>
                  <a:gd name="T14" fmla="*/ 32 w 58"/>
                  <a:gd name="T15" fmla="*/ 8 h 99"/>
                  <a:gd name="T16" fmla="*/ 0 w 58"/>
                  <a:gd name="T17" fmla="*/ 8 h 99"/>
                  <a:gd name="T18" fmla="*/ 0 w 58"/>
                  <a:gd name="T19" fmla="*/ 10 h 99"/>
                  <a:gd name="T20" fmla="*/ 2 w 58"/>
                  <a:gd name="T21" fmla="*/ 10 h 99"/>
                  <a:gd name="T22" fmla="*/ 2 w 58"/>
                  <a:gd name="T23" fmla="*/ 99 h 99"/>
                  <a:gd name="T24" fmla="*/ 20 w 58"/>
                  <a:gd name="T25" fmla="*/ 99 h 99"/>
                  <a:gd name="T26" fmla="*/ 20 w 58"/>
                  <a:gd name="T27" fmla="*/ 86 h 99"/>
                  <a:gd name="T28" fmla="*/ 26 w 58"/>
                  <a:gd name="T29" fmla="*/ 86 h 99"/>
                  <a:gd name="T30" fmla="*/ 26 w 58"/>
                  <a:gd name="T31" fmla="*/ 99 h 99"/>
                  <a:gd name="T32" fmla="*/ 32 w 58"/>
                  <a:gd name="T33" fmla="*/ 99 h 99"/>
                  <a:gd name="T34" fmla="*/ 32 w 58"/>
                  <a:gd name="T35" fmla="*/ 86 h 99"/>
                  <a:gd name="T36" fmla="*/ 38 w 58"/>
                  <a:gd name="T37" fmla="*/ 86 h 99"/>
                  <a:gd name="T38" fmla="*/ 38 w 58"/>
                  <a:gd name="T39" fmla="*/ 99 h 99"/>
                  <a:gd name="T40" fmla="*/ 55 w 58"/>
                  <a:gd name="T41" fmla="*/ 99 h 99"/>
                  <a:gd name="T42" fmla="*/ 55 w 58"/>
                  <a:gd name="T43" fmla="*/ 10 h 99"/>
                  <a:gd name="T44" fmla="*/ 58 w 58"/>
                  <a:gd name="T45" fmla="*/ 10 h 99"/>
                  <a:gd name="T46" fmla="*/ 58 w 58"/>
                  <a:gd name="T47" fmla="*/ 8 h 99"/>
                  <a:gd name="T48" fmla="*/ 46 w 58"/>
                  <a:gd name="T49" fmla="*/ 8 h 99"/>
                  <a:gd name="T50" fmla="*/ 50 w 58"/>
                  <a:gd name="T51" fmla="*/ 82 h 99"/>
                  <a:gd name="T52" fmla="*/ 8 w 58"/>
                  <a:gd name="T53" fmla="*/ 82 h 99"/>
                  <a:gd name="T54" fmla="*/ 8 w 58"/>
                  <a:gd name="T55" fmla="*/ 75 h 99"/>
                  <a:gd name="T56" fmla="*/ 50 w 58"/>
                  <a:gd name="T57" fmla="*/ 75 h 99"/>
                  <a:gd name="T58" fmla="*/ 50 w 58"/>
                  <a:gd name="T59" fmla="*/ 82 h 99"/>
                  <a:gd name="T60" fmla="*/ 50 w 58"/>
                  <a:gd name="T61" fmla="*/ 70 h 99"/>
                  <a:gd name="T62" fmla="*/ 8 w 58"/>
                  <a:gd name="T63" fmla="*/ 70 h 99"/>
                  <a:gd name="T64" fmla="*/ 8 w 58"/>
                  <a:gd name="T65" fmla="*/ 63 h 99"/>
                  <a:gd name="T66" fmla="*/ 50 w 58"/>
                  <a:gd name="T67" fmla="*/ 63 h 99"/>
                  <a:gd name="T68" fmla="*/ 50 w 58"/>
                  <a:gd name="T69" fmla="*/ 70 h 99"/>
                  <a:gd name="T70" fmla="*/ 50 w 58"/>
                  <a:gd name="T71" fmla="*/ 58 h 99"/>
                  <a:gd name="T72" fmla="*/ 8 w 58"/>
                  <a:gd name="T73" fmla="*/ 58 h 99"/>
                  <a:gd name="T74" fmla="*/ 8 w 58"/>
                  <a:gd name="T75" fmla="*/ 52 h 99"/>
                  <a:gd name="T76" fmla="*/ 50 w 58"/>
                  <a:gd name="T77" fmla="*/ 52 h 99"/>
                  <a:gd name="T78" fmla="*/ 50 w 58"/>
                  <a:gd name="T79" fmla="*/ 58 h 99"/>
                  <a:gd name="T80" fmla="*/ 50 w 58"/>
                  <a:gd name="T81" fmla="*/ 46 h 99"/>
                  <a:gd name="T82" fmla="*/ 8 w 58"/>
                  <a:gd name="T83" fmla="*/ 46 h 99"/>
                  <a:gd name="T84" fmla="*/ 8 w 58"/>
                  <a:gd name="T85" fmla="*/ 40 h 99"/>
                  <a:gd name="T86" fmla="*/ 50 w 58"/>
                  <a:gd name="T87" fmla="*/ 40 h 99"/>
                  <a:gd name="T88" fmla="*/ 50 w 58"/>
                  <a:gd name="T89" fmla="*/ 46 h 99"/>
                  <a:gd name="T90" fmla="*/ 50 w 58"/>
                  <a:gd name="T91" fmla="*/ 34 h 99"/>
                  <a:gd name="T92" fmla="*/ 8 w 58"/>
                  <a:gd name="T93" fmla="*/ 34 h 99"/>
                  <a:gd name="T94" fmla="*/ 8 w 58"/>
                  <a:gd name="T95" fmla="*/ 28 h 99"/>
                  <a:gd name="T96" fmla="*/ 50 w 58"/>
                  <a:gd name="T97" fmla="*/ 28 h 99"/>
                  <a:gd name="T98" fmla="*/ 50 w 58"/>
                  <a:gd name="T99" fmla="*/ 34 h 99"/>
                  <a:gd name="T100" fmla="*/ 50 w 58"/>
                  <a:gd name="T101" fmla="*/ 23 h 99"/>
                  <a:gd name="T102" fmla="*/ 8 w 58"/>
                  <a:gd name="T103" fmla="*/ 23 h 99"/>
                  <a:gd name="T104" fmla="*/ 8 w 58"/>
                  <a:gd name="T105" fmla="*/ 16 h 99"/>
                  <a:gd name="T106" fmla="*/ 50 w 58"/>
                  <a:gd name="T107" fmla="*/ 16 h 99"/>
                  <a:gd name="T108" fmla="*/ 50 w 58"/>
                  <a:gd name="T109" fmla="*/ 2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9">
                    <a:moveTo>
                      <a:pt x="46" y="8"/>
                    </a:moveTo>
                    <a:lnTo>
                      <a:pt x="46" y="0"/>
                    </a:lnTo>
                    <a:lnTo>
                      <a:pt x="40" y="0"/>
                    </a:lnTo>
                    <a:lnTo>
                      <a:pt x="40" y="8"/>
                    </a:lnTo>
                    <a:lnTo>
                      <a:pt x="38" y="8"/>
                    </a:lnTo>
                    <a:lnTo>
                      <a:pt x="38" y="0"/>
                    </a:lnTo>
                    <a:lnTo>
                      <a:pt x="32" y="0"/>
                    </a:lnTo>
                    <a:lnTo>
                      <a:pt x="32" y="8"/>
                    </a:lnTo>
                    <a:lnTo>
                      <a:pt x="0" y="8"/>
                    </a:lnTo>
                    <a:lnTo>
                      <a:pt x="0" y="10"/>
                    </a:lnTo>
                    <a:lnTo>
                      <a:pt x="2" y="10"/>
                    </a:lnTo>
                    <a:lnTo>
                      <a:pt x="2" y="99"/>
                    </a:lnTo>
                    <a:lnTo>
                      <a:pt x="20" y="99"/>
                    </a:lnTo>
                    <a:lnTo>
                      <a:pt x="20" y="86"/>
                    </a:lnTo>
                    <a:lnTo>
                      <a:pt x="26" y="86"/>
                    </a:lnTo>
                    <a:lnTo>
                      <a:pt x="26" y="99"/>
                    </a:lnTo>
                    <a:lnTo>
                      <a:pt x="32" y="99"/>
                    </a:lnTo>
                    <a:lnTo>
                      <a:pt x="32" y="86"/>
                    </a:lnTo>
                    <a:lnTo>
                      <a:pt x="38" y="86"/>
                    </a:lnTo>
                    <a:lnTo>
                      <a:pt x="38" y="99"/>
                    </a:lnTo>
                    <a:lnTo>
                      <a:pt x="55" y="99"/>
                    </a:lnTo>
                    <a:lnTo>
                      <a:pt x="55" y="10"/>
                    </a:lnTo>
                    <a:lnTo>
                      <a:pt x="58" y="10"/>
                    </a:lnTo>
                    <a:lnTo>
                      <a:pt x="58" y="8"/>
                    </a:lnTo>
                    <a:lnTo>
                      <a:pt x="46" y="8"/>
                    </a:lnTo>
                    <a:close/>
                    <a:moveTo>
                      <a:pt x="50" y="82"/>
                    </a:moveTo>
                    <a:lnTo>
                      <a:pt x="8" y="82"/>
                    </a:lnTo>
                    <a:lnTo>
                      <a:pt x="8" y="75"/>
                    </a:lnTo>
                    <a:lnTo>
                      <a:pt x="50" y="75"/>
                    </a:lnTo>
                    <a:lnTo>
                      <a:pt x="50" y="82"/>
                    </a:lnTo>
                    <a:close/>
                    <a:moveTo>
                      <a:pt x="50" y="70"/>
                    </a:moveTo>
                    <a:lnTo>
                      <a:pt x="8" y="70"/>
                    </a:lnTo>
                    <a:lnTo>
                      <a:pt x="8" y="63"/>
                    </a:lnTo>
                    <a:lnTo>
                      <a:pt x="50" y="63"/>
                    </a:lnTo>
                    <a:lnTo>
                      <a:pt x="50" y="70"/>
                    </a:lnTo>
                    <a:close/>
                    <a:moveTo>
                      <a:pt x="50" y="58"/>
                    </a:moveTo>
                    <a:lnTo>
                      <a:pt x="8" y="58"/>
                    </a:lnTo>
                    <a:lnTo>
                      <a:pt x="8" y="52"/>
                    </a:lnTo>
                    <a:lnTo>
                      <a:pt x="50" y="52"/>
                    </a:lnTo>
                    <a:lnTo>
                      <a:pt x="50" y="58"/>
                    </a:lnTo>
                    <a:close/>
                    <a:moveTo>
                      <a:pt x="50" y="46"/>
                    </a:moveTo>
                    <a:lnTo>
                      <a:pt x="8" y="46"/>
                    </a:lnTo>
                    <a:lnTo>
                      <a:pt x="8" y="40"/>
                    </a:lnTo>
                    <a:lnTo>
                      <a:pt x="50" y="40"/>
                    </a:lnTo>
                    <a:lnTo>
                      <a:pt x="50" y="46"/>
                    </a:lnTo>
                    <a:close/>
                    <a:moveTo>
                      <a:pt x="50" y="34"/>
                    </a:moveTo>
                    <a:lnTo>
                      <a:pt x="8" y="34"/>
                    </a:lnTo>
                    <a:lnTo>
                      <a:pt x="8" y="28"/>
                    </a:lnTo>
                    <a:lnTo>
                      <a:pt x="50" y="28"/>
                    </a:lnTo>
                    <a:lnTo>
                      <a:pt x="50" y="34"/>
                    </a:lnTo>
                    <a:close/>
                    <a:moveTo>
                      <a:pt x="50" y="23"/>
                    </a:moveTo>
                    <a:lnTo>
                      <a:pt x="8" y="23"/>
                    </a:lnTo>
                    <a:lnTo>
                      <a:pt x="8" y="16"/>
                    </a:lnTo>
                    <a:lnTo>
                      <a:pt x="50" y="16"/>
                    </a:lnTo>
                    <a:lnTo>
                      <a:pt x="50" y="23"/>
                    </a:lnTo>
                    <a:close/>
                  </a:path>
                </a:pathLst>
              </a:custGeom>
              <a:solidFill>
                <a:schemeClr val="bg2">
                  <a:lumMod val="75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6" name="Rectangle 63"/>
              <p:cNvSpPr>
                <a:spLocks noChangeArrowheads="1"/>
              </p:cNvSpPr>
              <p:nvPr/>
            </p:nvSpPr>
            <p:spPr bwMode="auto">
              <a:xfrm>
                <a:off x="2985746" y="3740075"/>
                <a:ext cx="241690" cy="239198"/>
              </a:xfrm>
              <a:prstGeom prst="rect">
                <a:avLst/>
              </a:prstGeom>
              <a:solidFill>
                <a:schemeClr val="bg2">
                  <a:lumMod val="60000"/>
                  <a:lumOff val="40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7" name="Freeform 64"/>
              <p:cNvSpPr>
                <a:spLocks noEditPoints="1"/>
              </p:cNvSpPr>
              <p:nvPr/>
            </p:nvSpPr>
            <p:spPr bwMode="auto">
              <a:xfrm>
                <a:off x="3070462" y="3799874"/>
                <a:ext cx="72258" cy="122091"/>
              </a:xfrm>
              <a:custGeom>
                <a:avLst/>
                <a:gdLst>
                  <a:gd name="T0" fmla="*/ 46 w 58"/>
                  <a:gd name="T1" fmla="*/ 8 h 98"/>
                  <a:gd name="T2" fmla="*/ 46 w 58"/>
                  <a:gd name="T3" fmla="*/ 0 h 98"/>
                  <a:gd name="T4" fmla="*/ 40 w 58"/>
                  <a:gd name="T5" fmla="*/ 0 h 98"/>
                  <a:gd name="T6" fmla="*/ 40 w 58"/>
                  <a:gd name="T7" fmla="*/ 8 h 98"/>
                  <a:gd name="T8" fmla="*/ 38 w 58"/>
                  <a:gd name="T9" fmla="*/ 8 h 98"/>
                  <a:gd name="T10" fmla="*/ 38 w 58"/>
                  <a:gd name="T11" fmla="*/ 0 h 98"/>
                  <a:gd name="T12" fmla="*/ 32 w 58"/>
                  <a:gd name="T13" fmla="*/ 0 h 98"/>
                  <a:gd name="T14" fmla="*/ 32 w 58"/>
                  <a:gd name="T15" fmla="*/ 8 h 98"/>
                  <a:gd name="T16" fmla="*/ 0 w 58"/>
                  <a:gd name="T17" fmla="*/ 8 h 98"/>
                  <a:gd name="T18" fmla="*/ 0 w 58"/>
                  <a:gd name="T19" fmla="*/ 9 h 98"/>
                  <a:gd name="T20" fmla="*/ 2 w 58"/>
                  <a:gd name="T21" fmla="*/ 9 h 98"/>
                  <a:gd name="T22" fmla="*/ 2 w 58"/>
                  <a:gd name="T23" fmla="*/ 98 h 98"/>
                  <a:gd name="T24" fmla="*/ 20 w 58"/>
                  <a:gd name="T25" fmla="*/ 98 h 98"/>
                  <a:gd name="T26" fmla="*/ 20 w 58"/>
                  <a:gd name="T27" fmla="*/ 85 h 98"/>
                  <a:gd name="T28" fmla="*/ 26 w 58"/>
                  <a:gd name="T29" fmla="*/ 85 h 98"/>
                  <a:gd name="T30" fmla="*/ 26 w 58"/>
                  <a:gd name="T31" fmla="*/ 98 h 98"/>
                  <a:gd name="T32" fmla="*/ 32 w 58"/>
                  <a:gd name="T33" fmla="*/ 98 h 98"/>
                  <a:gd name="T34" fmla="*/ 32 w 58"/>
                  <a:gd name="T35" fmla="*/ 85 h 98"/>
                  <a:gd name="T36" fmla="*/ 38 w 58"/>
                  <a:gd name="T37" fmla="*/ 85 h 98"/>
                  <a:gd name="T38" fmla="*/ 38 w 58"/>
                  <a:gd name="T39" fmla="*/ 98 h 98"/>
                  <a:gd name="T40" fmla="*/ 55 w 58"/>
                  <a:gd name="T41" fmla="*/ 98 h 98"/>
                  <a:gd name="T42" fmla="*/ 55 w 58"/>
                  <a:gd name="T43" fmla="*/ 9 h 98"/>
                  <a:gd name="T44" fmla="*/ 58 w 58"/>
                  <a:gd name="T45" fmla="*/ 9 h 98"/>
                  <a:gd name="T46" fmla="*/ 58 w 58"/>
                  <a:gd name="T47" fmla="*/ 8 h 98"/>
                  <a:gd name="T48" fmla="*/ 46 w 58"/>
                  <a:gd name="T49" fmla="*/ 8 h 98"/>
                  <a:gd name="T50" fmla="*/ 50 w 58"/>
                  <a:gd name="T51" fmla="*/ 80 h 98"/>
                  <a:gd name="T52" fmla="*/ 8 w 58"/>
                  <a:gd name="T53" fmla="*/ 80 h 98"/>
                  <a:gd name="T54" fmla="*/ 8 w 58"/>
                  <a:gd name="T55" fmla="*/ 74 h 98"/>
                  <a:gd name="T56" fmla="*/ 50 w 58"/>
                  <a:gd name="T57" fmla="*/ 74 h 98"/>
                  <a:gd name="T58" fmla="*/ 50 w 58"/>
                  <a:gd name="T59" fmla="*/ 80 h 98"/>
                  <a:gd name="T60" fmla="*/ 50 w 58"/>
                  <a:gd name="T61" fmla="*/ 68 h 98"/>
                  <a:gd name="T62" fmla="*/ 8 w 58"/>
                  <a:gd name="T63" fmla="*/ 68 h 98"/>
                  <a:gd name="T64" fmla="*/ 8 w 58"/>
                  <a:gd name="T65" fmla="*/ 62 h 98"/>
                  <a:gd name="T66" fmla="*/ 50 w 58"/>
                  <a:gd name="T67" fmla="*/ 62 h 98"/>
                  <a:gd name="T68" fmla="*/ 50 w 58"/>
                  <a:gd name="T69" fmla="*/ 68 h 98"/>
                  <a:gd name="T70" fmla="*/ 50 w 58"/>
                  <a:gd name="T71" fmla="*/ 57 h 98"/>
                  <a:gd name="T72" fmla="*/ 8 w 58"/>
                  <a:gd name="T73" fmla="*/ 57 h 98"/>
                  <a:gd name="T74" fmla="*/ 8 w 58"/>
                  <a:gd name="T75" fmla="*/ 51 h 98"/>
                  <a:gd name="T76" fmla="*/ 50 w 58"/>
                  <a:gd name="T77" fmla="*/ 51 h 98"/>
                  <a:gd name="T78" fmla="*/ 50 w 58"/>
                  <a:gd name="T79" fmla="*/ 57 h 98"/>
                  <a:gd name="T80" fmla="*/ 50 w 58"/>
                  <a:gd name="T81" fmla="*/ 46 h 98"/>
                  <a:gd name="T82" fmla="*/ 8 w 58"/>
                  <a:gd name="T83" fmla="*/ 46 h 98"/>
                  <a:gd name="T84" fmla="*/ 8 w 58"/>
                  <a:gd name="T85" fmla="*/ 39 h 98"/>
                  <a:gd name="T86" fmla="*/ 50 w 58"/>
                  <a:gd name="T87" fmla="*/ 39 h 98"/>
                  <a:gd name="T88" fmla="*/ 50 w 58"/>
                  <a:gd name="T89" fmla="*/ 46 h 98"/>
                  <a:gd name="T90" fmla="*/ 50 w 58"/>
                  <a:gd name="T91" fmla="*/ 34 h 98"/>
                  <a:gd name="T92" fmla="*/ 8 w 58"/>
                  <a:gd name="T93" fmla="*/ 34 h 98"/>
                  <a:gd name="T94" fmla="*/ 8 w 58"/>
                  <a:gd name="T95" fmla="*/ 27 h 98"/>
                  <a:gd name="T96" fmla="*/ 50 w 58"/>
                  <a:gd name="T97" fmla="*/ 27 h 98"/>
                  <a:gd name="T98" fmla="*/ 50 w 58"/>
                  <a:gd name="T99" fmla="*/ 34 h 98"/>
                  <a:gd name="T100" fmla="*/ 50 w 58"/>
                  <a:gd name="T101" fmla="*/ 22 h 98"/>
                  <a:gd name="T102" fmla="*/ 8 w 58"/>
                  <a:gd name="T103" fmla="*/ 22 h 98"/>
                  <a:gd name="T104" fmla="*/ 8 w 58"/>
                  <a:gd name="T105" fmla="*/ 15 h 98"/>
                  <a:gd name="T106" fmla="*/ 50 w 58"/>
                  <a:gd name="T107" fmla="*/ 15 h 98"/>
                  <a:gd name="T108" fmla="*/ 50 w 58"/>
                  <a:gd name="T109" fmla="*/ 2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8">
                    <a:moveTo>
                      <a:pt x="46" y="8"/>
                    </a:moveTo>
                    <a:lnTo>
                      <a:pt x="46" y="0"/>
                    </a:lnTo>
                    <a:lnTo>
                      <a:pt x="40" y="0"/>
                    </a:lnTo>
                    <a:lnTo>
                      <a:pt x="40" y="8"/>
                    </a:lnTo>
                    <a:lnTo>
                      <a:pt x="38" y="8"/>
                    </a:lnTo>
                    <a:lnTo>
                      <a:pt x="38" y="0"/>
                    </a:lnTo>
                    <a:lnTo>
                      <a:pt x="32" y="0"/>
                    </a:lnTo>
                    <a:lnTo>
                      <a:pt x="32" y="8"/>
                    </a:lnTo>
                    <a:lnTo>
                      <a:pt x="0" y="8"/>
                    </a:lnTo>
                    <a:lnTo>
                      <a:pt x="0" y="9"/>
                    </a:lnTo>
                    <a:lnTo>
                      <a:pt x="2" y="9"/>
                    </a:lnTo>
                    <a:lnTo>
                      <a:pt x="2" y="98"/>
                    </a:lnTo>
                    <a:lnTo>
                      <a:pt x="20" y="98"/>
                    </a:lnTo>
                    <a:lnTo>
                      <a:pt x="20" y="85"/>
                    </a:lnTo>
                    <a:lnTo>
                      <a:pt x="26" y="85"/>
                    </a:lnTo>
                    <a:lnTo>
                      <a:pt x="26" y="98"/>
                    </a:lnTo>
                    <a:lnTo>
                      <a:pt x="32" y="98"/>
                    </a:lnTo>
                    <a:lnTo>
                      <a:pt x="32" y="85"/>
                    </a:lnTo>
                    <a:lnTo>
                      <a:pt x="38" y="85"/>
                    </a:lnTo>
                    <a:lnTo>
                      <a:pt x="38" y="98"/>
                    </a:lnTo>
                    <a:lnTo>
                      <a:pt x="55" y="98"/>
                    </a:lnTo>
                    <a:lnTo>
                      <a:pt x="55" y="9"/>
                    </a:lnTo>
                    <a:lnTo>
                      <a:pt x="58" y="9"/>
                    </a:lnTo>
                    <a:lnTo>
                      <a:pt x="58" y="8"/>
                    </a:lnTo>
                    <a:lnTo>
                      <a:pt x="46" y="8"/>
                    </a:lnTo>
                    <a:close/>
                    <a:moveTo>
                      <a:pt x="50" y="80"/>
                    </a:moveTo>
                    <a:lnTo>
                      <a:pt x="8" y="80"/>
                    </a:lnTo>
                    <a:lnTo>
                      <a:pt x="8" y="74"/>
                    </a:lnTo>
                    <a:lnTo>
                      <a:pt x="50" y="74"/>
                    </a:lnTo>
                    <a:lnTo>
                      <a:pt x="50" y="80"/>
                    </a:lnTo>
                    <a:close/>
                    <a:moveTo>
                      <a:pt x="50" y="68"/>
                    </a:moveTo>
                    <a:lnTo>
                      <a:pt x="8" y="68"/>
                    </a:lnTo>
                    <a:lnTo>
                      <a:pt x="8" y="62"/>
                    </a:lnTo>
                    <a:lnTo>
                      <a:pt x="50" y="62"/>
                    </a:lnTo>
                    <a:lnTo>
                      <a:pt x="50" y="68"/>
                    </a:lnTo>
                    <a:close/>
                    <a:moveTo>
                      <a:pt x="50" y="57"/>
                    </a:moveTo>
                    <a:lnTo>
                      <a:pt x="8" y="57"/>
                    </a:lnTo>
                    <a:lnTo>
                      <a:pt x="8" y="51"/>
                    </a:lnTo>
                    <a:lnTo>
                      <a:pt x="50" y="51"/>
                    </a:lnTo>
                    <a:lnTo>
                      <a:pt x="50" y="57"/>
                    </a:lnTo>
                    <a:close/>
                    <a:moveTo>
                      <a:pt x="50" y="46"/>
                    </a:moveTo>
                    <a:lnTo>
                      <a:pt x="8" y="46"/>
                    </a:lnTo>
                    <a:lnTo>
                      <a:pt x="8" y="39"/>
                    </a:lnTo>
                    <a:lnTo>
                      <a:pt x="50" y="39"/>
                    </a:lnTo>
                    <a:lnTo>
                      <a:pt x="50" y="46"/>
                    </a:lnTo>
                    <a:close/>
                    <a:moveTo>
                      <a:pt x="50" y="34"/>
                    </a:moveTo>
                    <a:lnTo>
                      <a:pt x="8" y="34"/>
                    </a:lnTo>
                    <a:lnTo>
                      <a:pt x="8" y="27"/>
                    </a:lnTo>
                    <a:lnTo>
                      <a:pt x="50" y="27"/>
                    </a:lnTo>
                    <a:lnTo>
                      <a:pt x="50" y="34"/>
                    </a:lnTo>
                    <a:close/>
                    <a:moveTo>
                      <a:pt x="50" y="22"/>
                    </a:moveTo>
                    <a:lnTo>
                      <a:pt x="8" y="22"/>
                    </a:lnTo>
                    <a:lnTo>
                      <a:pt x="8" y="15"/>
                    </a:lnTo>
                    <a:lnTo>
                      <a:pt x="50" y="15"/>
                    </a:lnTo>
                    <a:lnTo>
                      <a:pt x="50" y="22"/>
                    </a:lnTo>
                    <a:close/>
                  </a:path>
                </a:pathLst>
              </a:custGeom>
              <a:solidFill>
                <a:schemeClr val="bg2">
                  <a:lumMod val="75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8" name="Rectangle 10"/>
              <p:cNvSpPr>
                <a:spLocks noChangeArrowheads="1"/>
              </p:cNvSpPr>
              <p:nvPr/>
            </p:nvSpPr>
            <p:spPr bwMode="auto">
              <a:xfrm>
                <a:off x="3328347" y="2684863"/>
                <a:ext cx="41113" cy="2728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9" name="Rectangle 8"/>
              <p:cNvSpPr>
                <a:spLocks noChangeArrowheads="1"/>
              </p:cNvSpPr>
              <p:nvPr/>
            </p:nvSpPr>
            <p:spPr bwMode="auto">
              <a:xfrm>
                <a:off x="3328347" y="3792399"/>
                <a:ext cx="41113" cy="1420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0" name="Rectangle 9"/>
              <p:cNvSpPr>
                <a:spLocks noChangeArrowheads="1"/>
              </p:cNvSpPr>
              <p:nvPr/>
            </p:nvSpPr>
            <p:spPr bwMode="auto">
              <a:xfrm>
                <a:off x="3328347" y="3153292"/>
                <a:ext cx="41113" cy="1382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1" name="Freeform 15"/>
              <p:cNvSpPr>
                <a:spLocks noEditPoints="1"/>
              </p:cNvSpPr>
              <p:nvPr/>
            </p:nvSpPr>
            <p:spPr bwMode="auto">
              <a:xfrm>
                <a:off x="3165144" y="4045301"/>
                <a:ext cx="53571" cy="52325"/>
              </a:xfrm>
              <a:custGeom>
                <a:avLst/>
                <a:gdLst>
                  <a:gd name="T0" fmla="*/ 8 w 13"/>
                  <a:gd name="T1" fmla="*/ 0 h 13"/>
                  <a:gd name="T2" fmla="*/ 3 w 13"/>
                  <a:gd name="T3" fmla="*/ 5 h 13"/>
                  <a:gd name="T4" fmla="*/ 3 w 13"/>
                  <a:gd name="T5" fmla="*/ 8 h 13"/>
                  <a:gd name="T6" fmla="*/ 1 w 13"/>
                  <a:gd name="T7" fmla="*/ 11 h 13"/>
                  <a:gd name="T8" fmla="*/ 1 w 13"/>
                  <a:gd name="T9" fmla="*/ 12 h 13"/>
                  <a:gd name="T10" fmla="*/ 1 w 13"/>
                  <a:gd name="T11" fmla="*/ 13 h 13"/>
                  <a:gd name="T12" fmla="*/ 2 w 13"/>
                  <a:gd name="T13" fmla="*/ 12 h 13"/>
                  <a:gd name="T14" fmla="*/ 5 w 13"/>
                  <a:gd name="T15" fmla="*/ 9 h 13"/>
                  <a:gd name="T16" fmla="*/ 8 w 13"/>
                  <a:gd name="T17" fmla="*/ 10 h 13"/>
                  <a:gd name="T18" fmla="*/ 13 w 13"/>
                  <a:gd name="T19" fmla="*/ 5 h 13"/>
                  <a:gd name="T20" fmla="*/ 8 w 13"/>
                  <a:gd name="T21" fmla="*/ 0 h 13"/>
                  <a:gd name="T22" fmla="*/ 8 w 13"/>
                  <a:gd name="T23" fmla="*/ 8 h 13"/>
                  <a:gd name="T24" fmla="*/ 6 w 13"/>
                  <a:gd name="T25" fmla="*/ 7 h 13"/>
                  <a:gd name="T26" fmla="*/ 6 w 13"/>
                  <a:gd name="T27" fmla="*/ 7 h 13"/>
                  <a:gd name="T28" fmla="*/ 6 w 13"/>
                  <a:gd name="T29" fmla="*/ 7 h 13"/>
                  <a:gd name="T30" fmla="*/ 5 w 13"/>
                  <a:gd name="T31" fmla="*/ 5 h 13"/>
                  <a:gd name="T32" fmla="*/ 8 w 13"/>
                  <a:gd name="T33" fmla="*/ 2 h 13"/>
                  <a:gd name="T34" fmla="*/ 10 w 13"/>
                  <a:gd name="T35" fmla="*/ 5 h 13"/>
                  <a:gd name="T36" fmla="*/ 8 w 13"/>
                  <a:gd name="T3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13">
                    <a:moveTo>
                      <a:pt x="8" y="0"/>
                    </a:moveTo>
                    <a:cubicBezTo>
                      <a:pt x="5" y="0"/>
                      <a:pt x="3" y="2"/>
                      <a:pt x="3" y="5"/>
                    </a:cubicBezTo>
                    <a:cubicBezTo>
                      <a:pt x="3" y="6"/>
                      <a:pt x="3" y="7"/>
                      <a:pt x="3" y="8"/>
                    </a:cubicBezTo>
                    <a:cubicBezTo>
                      <a:pt x="1" y="11"/>
                      <a:pt x="1" y="11"/>
                      <a:pt x="1" y="11"/>
                    </a:cubicBezTo>
                    <a:cubicBezTo>
                      <a:pt x="0" y="11"/>
                      <a:pt x="0" y="12"/>
                      <a:pt x="1" y="12"/>
                    </a:cubicBezTo>
                    <a:cubicBezTo>
                      <a:pt x="1" y="12"/>
                      <a:pt x="1" y="13"/>
                      <a:pt x="1" y="13"/>
                    </a:cubicBezTo>
                    <a:cubicBezTo>
                      <a:pt x="2" y="13"/>
                      <a:pt x="2" y="12"/>
                      <a:pt x="2" y="12"/>
                    </a:cubicBezTo>
                    <a:cubicBezTo>
                      <a:pt x="5" y="9"/>
                      <a:pt x="5" y="9"/>
                      <a:pt x="5" y="9"/>
                    </a:cubicBezTo>
                    <a:cubicBezTo>
                      <a:pt x="6" y="10"/>
                      <a:pt x="7" y="10"/>
                      <a:pt x="8" y="10"/>
                    </a:cubicBezTo>
                    <a:cubicBezTo>
                      <a:pt x="10" y="10"/>
                      <a:pt x="13" y="8"/>
                      <a:pt x="13" y="5"/>
                    </a:cubicBezTo>
                    <a:cubicBezTo>
                      <a:pt x="13" y="2"/>
                      <a:pt x="10" y="0"/>
                      <a:pt x="8" y="0"/>
                    </a:cubicBezTo>
                    <a:close/>
                    <a:moveTo>
                      <a:pt x="8" y="8"/>
                    </a:moveTo>
                    <a:cubicBezTo>
                      <a:pt x="7" y="8"/>
                      <a:pt x="6" y="7"/>
                      <a:pt x="6" y="7"/>
                    </a:cubicBezTo>
                    <a:cubicBezTo>
                      <a:pt x="6" y="7"/>
                      <a:pt x="6" y="7"/>
                      <a:pt x="6" y="7"/>
                    </a:cubicBezTo>
                    <a:cubicBezTo>
                      <a:pt x="6" y="7"/>
                      <a:pt x="6" y="7"/>
                      <a:pt x="6" y="7"/>
                    </a:cubicBezTo>
                    <a:cubicBezTo>
                      <a:pt x="5" y="6"/>
                      <a:pt x="5" y="6"/>
                      <a:pt x="5" y="5"/>
                    </a:cubicBezTo>
                    <a:cubicBezTo>
                      <a:pt x="5" y="4"/>
                      <a:pt x="6" y="2"/>
                      <a:pt x="8" y="2"/>
                    </a:cubicBezTo>
                    <a:cubicBezTo>
                      <a:pt x="9" y="2"/>
                      <a:pt x="10" y="4"/>
                      <a:pt x="10" y="5"/>
                    </a:cubicBezTo>
                    <a:cubicBezTo>
                      <a:pt x="10" y="7"/>
                      <a:pt x="9" y="8"/>
                      <a:pt x="8"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2" name="Freeform 21"/>
              <p:cNvSpPr>
                <a:spLocks/>
              </p:cNvSpPr>
              <p:nvPr/>
            </p:nvSpPr>
            <p:spPr bwMode="auto">
              <a:xfrm>
                <a:off x="3104099" y="3092247"/>
                <a:ext cx="437284" cy="468429"/>
              </a:xfrm>
              <a:custGeom>
                <a:avLst/>
                <a:gdLst>
                  <a:gd name="T0" fmla="*/ 10 w 107"/>
                  <a:gd name="T1" fmla="*/ 19 h 115"/>
                  <a:gd name="T2" fmla="*/ 10 w 107"/>
                  <a:gd name="T3" fmla="*/ 57 h 115"/>
                  <a:gd name="T4" fmla="*/ 58 w 107"/>
                  <a:gd name="T5" fmla="*/ 105 h 115"/>
                  <a:gd name="T6" fmla="*/ 96 w 107"/>
                  <a:gd name="T7" fmla="*/ 105 h 115"/>
                  <a:gd name="T8" fmla="*/ 96 w 107"/>
                  <a:gd name="T9" fmla="*/ 67 h 115"/>
                  <a:gd name="T10" fmla="*/ 29 w 107"/>
                  <a:gd name="T11" fmla="*/ 0 h 115"/>
                  <a:gd name="T12" fmla="*/ 10 w 107"/>
                  <a:gd name="T13" fmla="*/ 19 h 115"/>
                </a:gdLst>
                <a:ahLst/>
                <a:cxnLst>
                  <a:cxn ang="0">
                    <a:pos x="T0" y="T1"/>
                  </a:cxn>
                  <a:cxn ang="0">
                    <a:pos x="T2" y="T3"/>
                  </a:cxn>
                  <a:cxn ang="0">
                    <a:pos x="T4" y="T5"/>
                  </a:cxn>
                  <a:cxn ang="0">
                    <a:pos x="T6" y="T7"/>
                  </a:cxn>
                  <a:cxn ang="0">
                    <a:pos x="T8" y="T9"/>
                  </a:cxn>
                  <a:cxn ang="0">
                    <a:pos x="T10" y="T11"/>
                  </a:cxn>
                  <a:cxn ang="0">
                    <a:pos x="T12" y="T13"/>
                  </a:cxn>
                </a:cxnLst>
                <a:rect l="0" t="0" r="r" b="b"/>
                <a:pathLst>
                  <a:path w="107" h="115">
                    <a:moveTo>
                      <a:pt x="10" y="19"/>
                    </a:moveTo>
                    <a:cubicBezTo>
                      <a:pt x="0" y="29"/>
                      <a:pt x="0" y="46"/>
                      <a:pt x="10" y="57"/>
                    </a:cubicBezTo>
                    <a:cubicBezTo>
                      <a:pt x="58" y="105"/>
                      <a:pt x="58" y="105"/>
                      <a:pt x="58" y="105"/>
                    </a:cubicBezTo>
                    <a:cubicBezTo>
                      <a:pt x="69" y="115"/>
                      <a:pt x="86" y="115"/>
                      <a:pt x="96" y="105"/>
                    </a:cubicBezTo>
                    <a:cubicBezTo>
                      <a:pt x="107" y="94"/>
                      <a:pt x="107" y="77"/>
                      <a:pt x="96" y="67"/>
                    </a:cubicBezTo>
                    <a:cubicBezTo>
                      <a:pt x="29" y="0"/>
                      <a:pt x="29" y="0"/>
                      <a:pt x="29" y="0"/>
                    </a:cubicBezTo>
                    <a:lnTo>
                      <a:pt x="10" y="19"/>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3" name="Freeform 22"/>
              <p:cNvSpPr>
                <a:spLocks/>
              </p:cNvSpPr>
              <p:nvPr/>
            </p:nvSpPr>
            <p:spPr bwMode="auto">
              <a:xfrm>
                <a:off x="3271039" y="3304037"/>
                <a:ext cx="270344" cy="671499"/>
              </a:xfrm>
              <a:custGeom>
                <a:avLst/>
                <a:gdLst>
                  <a:gd name="T0" fmla="*/ 66 w 66"/>
                  <a:gd name="T1" fmla="*/ 124 h 165"/>
                  <a:gd name="T2" fmla="*/ 33 w 66"/>
                  <a:gd name="T3" fmla="*/ 157 h 165"/>
                  <a:gd name="T4" fmla="*/ 33 w 66"/>
                  <a:gd name="T5" fmla="*/ 157 h 165"/>
                  <a:gd name="T6" fmla="*/ 0 w 66"/>
                  <a:gd name="T7" fmla="*/ 146 h 165"/>
                  <a:gd name="T8" fmla="*/ 0 w 66"/>
                  <a:gd name="T9" fmla="*/ 18 h 165"/>
                  <a:gd name="T10" fmla="*/ 33 w 66"/>
                  <a:gd name="T11" fmla="*/ 7 h 165"/>
                  <a:gd name="T12" fmla="*/ 33 w 66"/>
                  <a:gd name="T13" fmla="*/ 7 h 165"/>
                  <a:gd name="T14" fmla="*/ 66 w 66"/>
                  <a:gd name="T15" fmla="*/ 40 h 165"/>
                  <a:gd name="T16" fmla="*/ 66 w 66"/>
                  <a:gd name="T17" fmla="*/ 1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65">
                    <a:moveTo>
                      <a:pt x="66" y="124"/>
                    </a:moveTo>
                    <a:cubicBezTo>
                      <a:pt x="66" y="142"/>
                      <a:pt x="51" y="157"/>
                      <a:pt x="33" y="157"/>
                    </a:cubicBezTo>
                    <a:cubicBezTo>
                      <a:pt x="33" y="157"/>
                      <a:pt x="33" y="157"/>
                      <a:pt x="33" y="157"/>
                    </a:cubicBezTo>
                    <a:cubicBezTo>
                      <a:pt x="15" y="157"/>
                      <a:pt x="0" y="165"/>
                      <a:pt x="0" y="146"/>
                    </a:cubicBezTo>
                    <a:cubicBezTo>
                      <a:pt x="0" y="18"/>
                      <a:pt x="0" y="18"/>
                      <a:pt x="0" y="18"/>
                    </a:cubicBezTo>
                    <a:cubicBezTo>
                      <a:pt x="0" y="0"/>
                      <a:pt x="15" y="7"/>
                      <a:pt x="33" y="7"/>
                    </a:cubicBezTo>
                    <a:cubicBezTo>
                      <a:pt x="33" y="7"/>
                      <a:pt x="33" y="7"/>
                      <a:pt x="33" y="7"/>
                    </a:cubicBezTo>
                    <a:cubicBezTo>
                      <a:pt x="51" y="7"/>
                      <a:pt x="66" y="22"/>
                      <a:pt x="66" y="40"/>
                    </a:cubicBezTo>
                    <a:lnTo>
                      <a:pt x="66" y="124"/>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4" name="Freeform 24"/>
              <p:cNvSpPr>
                <a:spLocks/>
              </p:cNvSpPr>
              <p:nvPr/>
            </p:nvSpPr>
            <p:spPr bwMode="auto">
              <a:xfrm>
                <a:off x="3197535" y="3092247"/>
                <a:ext cx="127074" cy="102157"/>
              </a:xfrm>
              <a:custGeom>
                <a:avLst/>
                <a:gdLst>
                  <a:gd name="T0" fmla="*/ 6 w 31"/>
                  <a:gd name="T1" fmla="*/ 0 h 25"/>
                  <a:gd name="T2" fmla="*/ 0 w 31"/>
                  <a:gd name="T3" fmla="*/ 7 h 25"/>
                  <a:gd name="T4" fmla="*/ 10 w 31"/>
                  <a:gd name="T5" fmla="*/ 17 h 25"/>
                  <a:gd name="T6" fmla="*/ 31 w 31"/>
                  <a:gd name="T7" fmla="*/ 24 h 25"/>
                  <a:gd name="T8" fmla="*/ 6 w 31"/>
                  <a:gd name="T9" fmla="*/ 0 h 25"/>
                </a:gdLst>
                <a:ahLst/>
                <a:cxnLst>
                  <a:cxn ang="0">
                    <a:pos x="T0" y="T1"/>
                  </a:cxn>
                  <a:cxn ang="0">
                    <a:pos x="T2" y="T3"/>
                  </a:cxn>
                  <a:cxn ang="0">
                    <a:pos x="T4" y="T5"/>
                  </a:cxn>
                  <a:cxn ang="0">
                    <a:pos x="T6" y="T7"/>
                  </a:cxn>
                  <a:cxn ang="0">
                    <a:pos x="T8" y="T9"/>
                  </a:cxn>
                </a:cxnLst>
                <a:rect l="0" t="0" r="r" b="b"/>
                <a:pathLst>
                  <a:path w="31" h="25">
                    <a:moveTo>
                      <a:pt x="6" y="0"/>
                    </a:moveTo>
                    <a:cubicBezTo>
                      <a:pt x="0" y="7"/>
                      <a:pt x="0" y="7"/>
                      <a:pt x="0" y="7"/>
                    </a:cubicBezTo>
                    <a:cubicBezTo>
                      <a:pt x="10" y="17"/>
                      <a:pt x="10" y="17"/>
                      <a:pt x="10" y="17"/>
                    </a:cubicBezTo>
                    <a:cubicBezTo>
                      <a:pt x="16" y="23"/>
                      <a:pt x="23" y="25"/>
                      <a:pt x="31" y="24"/>
                    </a:cubicBezTo>
                    <a:lnTo>
                      <a:pt x="6" y="0"/>
                    </a:lnTo>
                    <a:close/>
                  </a:path>
                </a:pathLst>
              </a:custGeom>
              <a:solidFill>
                <a:srgbClr val="E5D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5" name="Freeform 234"/>
              <p:cNvSpPr>
                <a:spLocks/>
              </p:cNvSpPr>
              <p:nvPr/>
            </p:nvSpPr>
            <p:spPr bwMode="auto">
              <a:xfrm>
                <a:off x="2928438" y="3760008"/>
                <a:ext cx="441021" cy="1075936"/>
              </a:xfrm>
              <a:custGeom>
                <a:avLst/>
                <a:gdLst>
                  <a:gd name="connsiteX0" fmla="*/ 441021 w 441021"/>
                  <a:gd name="connsiteY0" fmla="*/ 0 h 1075936"/>
                  <a:gd name="connsiteX1" fmla="*/ 441021 w 441021"/>
                  <a:gd name="connsiteY1" fmla="*/ 947125 h 1075936"/>
                  <a:gd name="connsiteX2" fmla="*/ 423095 w 441021"/>
                  <a:gd name="connsiteY2" fmla="*/ 963417 h 1075936"/>
                  <a:gd name="connsiteX3" fmla="*/ 288193 w 441021"/>
                  <a:gd name="connsiteY3" fmla="*/ 1064295 h 1075936"/>
                  <a:gd name="connsiteX4" fmla="*/ 269032 w 441021"/>
                  <a:gd name="connsiteY4" fmla="*/ 1075936 h 1075936"/>
                  <a:gd name="connsiteX5" fmla="*/ 265302 w 441021"/>
                  <a:gd name="connsiteY5" fmla="*/ 1073816 h 1075936"/>
                  <a:gd name="connsiteX6" fmla="*/ 0 w 441021"/>
                  <a:gd name="connsiteY6" fmla="*/ 578062 h 1075936"/>
                  <a:gd name="connsiteX7" fmla="*/ 441021 w 441021"/>
                  <a:gd name="connsiteY7" fmla="*/ 0 h 10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021" h="1075936">
                    <a:moveTo>
                      <a:pt x="441021" y="0"/>
                    </a:moveTo>
                    <a:lnTo>
                      <a:pt x="441021" y="947125"/>
                    </a:lnTo>
                    <a:lnTo>
                      <a:pt x="423095" y="963417"/>
                    </a:lnTo>
                    <a:cubicBezTo>
                      <a:pt x="379822" y="999129"/>
                      <a:pt x="334806" y="1032804"/>
                      <a:pt x="288193" y="1064295"/>
                    </a:cubicBezTo>
                    <a:lnTo>
                      <a:pt x="269032" y="1075936"/>
                    </a:lnTo>
                    <a:lnTo>
                      <a:pt x="265302" y="1073816"/>
                    </a:lnTo>
                    <a:cubicBezTo>
                      <a:pt x="105661" y="965811"/>
                      <a:pt x="0" y="785675"/>
                      <a:pt x="0" y="578062"/>
                    </a:cubicBezTo>
                    <a:cubicBezTo>
                      <a:pt x="0" y="305314"/>
                      <a:pt x="187842" y="73276"/>
                      <a:pt x="441021" y="0"/>
                    </a:cubicBez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grpSp>
      </p:grpSp>
      <p:grpSp>
        <p:nvGrpSpPr>
          <p:cNvPr id="5" name="Group 4"/>
          <p:cNvGrpSpPr/>
          <p:nvPr/>
        </p:nvGrpSpPr>
        <p:grpSpPr>
          <a:xfrm>
            <a:off x="1" y="5670063"/>
            <a:ext cx="12192000" cy="1192031"/>
            <a:chOff x="0" y="5783263"/>
            <a:chExt cx="12436475" cy="1215934"/>
          </a:xfrm>
        </p:grpSpPr>
        <p:sp>
          <p:nvSpPr>
            <p:cNvPr id="11" name="Rectangle 10"/>
            <p:cNvSpPr/>
            <p:nvPr/>
          </p:nvSpPr>
          <p:spPr bwMode="auto">
            <a:xfrm>
              <a:off x="0" y="5783263"/>
              <a:ext cx="12436475" cy="121593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grpSp>
          <p:nvGrpSpPr>
            <p:cNvPr id="4" name="Group 3"/>
            <p:cNvGrpSpPr/>
            <p:nvPr/>
          </p:nvGrpSpPr>
          <p:grpSpPr>
            <a:xfrm>
              <a:off x="977635" y="6057153"/>
              <a:ext cx="9986589" cy="784588"/>
              <a:chOff x="977635" y="6057153"/>
              <a:chExt cx="9986589" cy="784588"/>
            </a:xfrm>
          </p:grpSpPr>
          <p:grpSp>
            <p:nvGrpSpPr>
              <p:cNvPr id="161" name="Group 160"/>
              <p:cNvGrpSpPr/>
              <p:nvPr/>
            </p:nvGrpSpPr>
            <p:grpSpPr>
              <a:xfrm>
                <a:off x="3914493" y="6130771"/>
                <a:ext cx="7049731" cy="671392"/>
                <a:chOff x="3914493" y="6130771"/>
                <a:chExt cx="7049731" cy="671392"/>
              </a:xfrm>
            </p:grpSpPr>
            <p:pic>
              <p:nvPicPr>
                <p:cNvPr id="162" name="Picture 161"/>
                <p:cNvPicPr/>
                <p:nvPr/>
              </p:nvPicPr>
              <p:blipFill>
                <a:blip r:embed="rId3" cstate="print">
                  <a:extLst>
                    <a:ext uri="{28A0092B-C50C-407E-A947-70E740481C1C}">
                      <a14:useLocalDpi xmlns:a14="http://schemas.microsoft.com/office/drawing/2010/main" val="0"/>
                    </a:ext>
                  </a:extLst>
                </a:blip>
                <a:stretch>
                  <a:fillRect/>
                </a:stretch>
              </p:blipFill>
              <p:spPr bwMode="auto">
                <a:xfrm>
                  <a:off x="3914493" y="6253959"/>
                  <a:ext cx="1707502" cy="486735"/>
                </a:xfrm>
                <a:prstGeom prst="rect">
                  <a:avLst/>
                </a:prstGeom>
                <a:noFill/>
                <a:ln>
                  <a:noFill/>
                </a:ln>
              </p:spPr>
            </p:pic>
            <p:pic>
              <p:nvPicPr>
                <p:cNvPr id="168" name="Picture 167"/>
                <p:cNvPicPr/>
                <p:nvPr/>
              </p:nvPicPr>
              <p:blipFill>
                <a:blip r:embed="rId4">
                  <a:extLst>
                    <a:ext uri="{28A0092B-C50C-407E-A947-70E740481C1C}">
                      <a14:useLocalDpi xmlns:a14="http://schemas.microsoft.com/office/drawing/2010/main" val="0"/>
                    </a:ext>
                  </a:extLst>
                </a:blip>
                <a:stretch>
                  <a:fillRect/>
                </a:stretch>
              </p:blipFill>
              <p:spPr bwMode="auto">
                <a:xfrm>
                  <a:off x="6775623" y="6130771"/>
                  <a:ext cx="1220712" cy="671392"/>
                </a:xfrm>
                <a:prstGeom prst="rect">
                  <a:avLst/>
                </a:prstGeom>
                <a:noFill/>
                <a:extLst/>
              </p:spPr>
            </p:pic>
            <p:pic>
              <p:nvPicPr>
                <p:cNvPr id="169" name="Picture 168"/>
                <p:cNvPicPr/>
                <p:nvPr/>
              </p:nvPicPr>
              <p:blipFill>
                <a:blip r:embed="rId5" cstate="print">
                  <a:extLst>
                    <a:ext uri="{28A0092B-C50C-407E-A947-70E740481C1C}">
                      <a14:useLocalDpi xmlns:a14="http://schemas.microsoft.com/office/drawing/2010/main" val="0"/>
                    </a:ext>
                  </a:extLst>
                </a:blip>
                <a:stretch>
                  <a:fillRect/>
                </a:stretch>
              </p:blipFill>
              <p:spPr bwMode="auto">
                <a:xfrm>
                  <a:off x="9778482" y="6261737"/>
                  <a:ext cx="1185742" cy="478957"/>
                </a:xfrm>
                <a:prstGeom prst="rect">
                  <a:avLst/>
                </a:prstGeom>
                <a:noFill/>
                <a:ln>
                  <a:noFill/>
                </a:ln>
              </p:spPr>
            </p:pic>
          </p:grpSp>
          <p:pic>
            <p:nvPicPr>
              <p:cNvPr id="276" name="Picture 275"/>
              <p:cNvPicPr>
                <a:picLocks noChangeAspect="1"/>
              </p:cNvPicPr>
              <p:nvPr/>
            </p:nvPicPr>
            <p:blipFill rotWithShape="1">
              <a:blip r:embed="rId6" cstate="print">
                <a:extLst>
                  <a:ext uri="{28A0092B-C50C-407E-A947-70E740481C1C}">
                    <a14:useLocalDpi xmlns:a14="http://schemas.microsoft.com/office/drawing/2010/main" val="0"/>
                  </a:ext>
                </a:extLst>
              </a:blip>
              <a:srcRect l="17090" t="18224" r="27170" b="31435"/>
              <a:stretch/>
            </p:blipFill>
            <p:spPr>
              <a:xfrm>
                <a:off x="977635" y="6057153"/>
                <a:ext cx="1956240" cy="784588"/>
              </a:xfrm>
              <a:prstGeom prst="rect">
                <a:avLst/>
              </a:prstGeom>
            </p:spPr>
          </p:pic>
        </p:grpSp>
      </p:grpSp>
    </p:spTree>
    <p:extLst>
      <p:ext uri="{BB962C8B-B14F-4D97-AF65-F5344CB8AC3E}">
        <p14:creationId xmlns:p14="http://schemas.microsoft.com/office/powerpoint/2010/main" val="126165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 presetClass="entr" presetSubtype="0" fill="hold" nodeType="withEffect">
                                  <p:stCondLst>
                                    <p:cond delay="0"/>
                                  </p:stCondLst>
                                  <p:childTnLst>
                                    <p:set>
                                      <p:cBhvr>
                                        <p:cTn id="14" dur="1" fill="hold">
                                          <p:stCondLst>
                                            <p:cond delay="499"/>
                                          </p:stCondLst>
                                        </p:cTn>
                                        <p:tgtEl>
                                          <p:spTgt spid="175"/>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500" fill="hold"/>
                                        <p:tgtEl>
                                          <p:spTgt spid="175"/>
                                        </p:tgtEl>
                                      </p:cBhvr>
                                      <p:by x="0" y="0"/>
                                    </p:animScale>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145205" y="687157"/>
            <a:ext cx="3402713" cy="210001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3" name="TextBox 2"/>
          <p:cNvSpPr txBox="1"/>
          <p:nvPr/>
        </p:nvSpPr>
        <p:spPr>
          <a:xfrm>
            <a:off x="3547918" y="687157"/>
            <a:ext cx="8219193" cy="2100015"/>
          </a:xfrm>
          <a:prstGeom prst="rect">
            <a:avLst/>
          </a:prstGeom>
          <a:solidFill>
            <a:srgbClr val="0070C0"/>
          </a:solidFill>
        </p:spPr>
        <p:txBody>
          <a:bodyPr wrap="square" lIns="179285" tIns="143428" rIns="179285" bIns="143428" rtlCol="0">
            <a:spAutoFit/>
          </a:bodyPr>
          <a:lstStyle/>
          <a:p>
            <a:pPr defTabSz="896386">
              <a:defRPr/>
            </a:pPr>
            <a:r>
              <a:rPr lang="en-US" sz="2353" kern="0">
                <a:solidFill>
                  <a:srgbClr val="FFFFFF"/>
                </a:solidFill>
                <a:latin typeface="Segoe UI"/>
              </a:rPr>
              <a:t>“We’re leveraging Azure App Service, we don’t want to maintain the underlying infrastructure, the OS, the patching and all that entails – instead we want to focus on delivering business value, quickly. ” </a:t>
            </a:r>
          </a:p>
          <a:p>
            <a:pPr defTabSz="896386">
              <a:defRPr/>
            </a:pPr>
            <a:r>
              <a:rPr lang="en-US" sz="2353" i="1" kern="0">
                <a:solidFill>
                  <a:srgbClr val="FFFFFF"/>
                </a:solidFill>
                <a:latin typeface="Segoe UI"/>
              </a:rPr>
              <a:t>Mike </a:t>
            </a:r>
            <a:r>
              <a:rPr lang="en-US" sz="2353" i="1" kern="0" err="1">
                <a:solidFill>
                  <a:srgbClr val="FFFFFF"/>
                </a:solidFill>
                <a:latin typeface="Segoe UI"/>
              </a:rPr>
              <a:t>Lorengo</a:t>
            </a:r>
            <a:r>
              <a:rPr lang="en-US" sz="2353" i="1" kern="0">
                <a:solidFill>
                  <a:srgbClr val="FFFFFF"/>
                </a:solidFill>
                <a:latin typeface="Segoe UI"/>
              </a:rPr>
              <a:t> – Director IT Strategy Alaska Airlines</a:t>
            </a:r>
          </a:p>
        </p:txBody>
      </p:sp>
      <p:sp>
        <p:nvSpPr>
          <p:cNvPr id="9" name="TextBox 8"/>
          <p:cNvSpPr txBox="1"/>
          <p:nvPr/>
        </p:nvSpPr>
        <p:spPr>
          <a:xfrm>
            <a:off x="154446" y="3336700"/>
            <a:ext cx="3225071" cy="2400736"/>
          </a:xfrm>
          <a:prstGeom prst="rect">
            <a:avLst/>
          </a:prstGeom>
          <a:noFill/>
        </p:spPr>
        <p:txBody>
          <a:bodyPr wrap="square" lIns="179285" tIns="143428" rIns="179285" bIns="143428" rtlCol="0">
            <a:spAutoFit/>
          </a:bodyPr>
          <a:lstStyle/>
          <a:p>
            <a:pPr defTabSz="896386">
              <a:lnSpc>
                <a:spcPct val="90000"/>
              </a:lnSpc>
              <a:spcAft>
                <a:spcPts val="980"/>
              </a:spcAft>
              <a:defRPr/>
            </a:pPr>
            <a:r>
              <a:rPr lang="en-US" sz="2353" kern="0">
                <a:solidFill>
                  <a:srgbClr val="FFFFFF"/>
                </a:solidFill>
                <a:latin typeface="Segoe UI"/>
              </a:rPr>
              <a:t>Challenge</a:t>
            </a:r>
          </a:p>
          <a:p>
            <a:pPr defTabSz="896386">
              <a:spcBef>
                <a:spcPts val="1176"/>
              </a:spcBef>
              <a:defRPr/>
            </a:pPr>
            <a:r>
              <a:rPr lang="en-US" sz="1961" kern="0">
                <a:solidFill>
                  <a:srgbClr val="FFFFFF"/>
                </a:solidFill>
                <a:latin typeface="Segoe UI"/>
              </a:rPr>
              <a:t>Make an internal web app to book standby travel available to mobile employees </a:t>
            </a:r>
            <a:r>
              <a:rPr lang="en-NZ" sz="1961" kern="0">
                <a:solidFill>
                  <a:srgbClr val="FFFFFF"/>
                </a:solidFill>
                <a:latin typeface="Segoe UI"/>
              </a:rPr>
              <a:t>wherever they are – in record time.</a:t>
            </a:r>
            <a:endParaRPr lang="en-US" sz="1961" kern="0">
              <a:solidFill>
                <a:srgbClr val="FFFFFF"/>
              </a:solidFill>
              <a:latin typeface="Segoe UI"/>
            </a:endParaRPr>
          </a:p>
        </p:txBody>
      </p:sp>
      <p:sp>
        <p:nvSpPr>
          <p:cNvPr id="160" name="TextBox 159"/>
          <p:cNvSpPr txBox="1"/>
          <p:nvPr/>
        </p:nvSpPr>
        <p:spPr>
          <a:xfrm>
            <a:off x="3960444" y="3333167"/>
            <a:ext cx="5225600" cy="3637813"/>
          </a:xfrm>
          <a:prstGeom prst="rect">
            <a:avLst/>
          </a:prstGeom>
          <a:noFill/>
        </p:spPr>
        <p:txBody>
          <a:bodyPr wrap="square" lIns="179285" tIns="143428" rIns="179285" bIns="143428" rtlCol="0">
            <a:spAutoFit/>
          </a:bodyPr>
          <a:lstStyle/>
          <a:p>
            <a:pPr defTabSz="896386">
              <a:lnSpc>
                <a:spcPct val="90000"/>
              </a:lnSpc>
              <a:spcAft>
                <a:spcPts val="980"/>
              </a:spcAft>
              <a:defRPr/>
            </a:pPr>
            <a:r>
              <a:rPr lang="en-US" sz="2353" kern="0">
                <a:gradFill>
                  <a:gsLst>
                    <a:gs pos="2917">
                      <a:srgbClr val="FFFFFF"/>
                    </a:gs>
                    <a:gs pos="30000">
                      <a:srgbClr val="FFFFFF"/>
                    </a:gs>
                  </a:gsLst>
                  <a:lin ang="5400000" scaled="0"/>
                </a:gradFill>
                <a:latin typeface="Segoe UI"/>
              </a:rPr>
              <a:t>Benefits</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Modern app experience for employees</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Seamless web and mobile integration</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Target multiple mobile platforms natively</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Leverage existing on-premises API’s and services</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Rapid development time with continuous integration and deployment</a:t>
            </a:r>
          </a:p>
          <a:p>
            <a:pPr marL="336145" indent="-336145" defTabSz="896386">
              <a:lnSpc>
                <a:spcPct val="90000"/>
              </a:lnSpc>
              <a:spcAft>
                <a:spcPts val="588"/>
              </a:spcAft>
              <a:buFont typeface="Wingdings" panose="05000000000000000000" pitchFamily="2" charset="2"/>
              <a:buChar char="§"/>
              <a:defRPr/>
            </a:pPr>
            <a:endParaRPr lang="en-US" sz="1961" kern="0">
              <a:gradFill>
                <a:gsLst>
                  <a:gs pos="2917">
                    <a:srgbClr val="FFFFFF"/>
                  </a:gs>
                  <a:gs pos="30000">
                    <a:srgbClr val="FFFFFF"/>
                  </a:gs>
                </a:gsLst>
                <a:lin ang="5400000" scaled="0"/>
              </a:gradFill>
              <a:latin typeface="Segoe UI"/>
            </a:endParaRPr>
          </a:p>
          <a:p>
            <a:pPr defTabSz="896386">
              <a:lnSpc>
                <a:spcPct val="90000"/>
              </a:lnSpc>
              <a:spcAft>
                <a:spcPts val="588"/>
              </a:spcAft>
              <a:defRPr/>
            </a:pPr>
            <a:endParaRPr lang="en-US" sz="1961" kern="0">
              <a:gradFill>
                <a:gsLst>
                  <a:gs pos="2917">
                    <a:srgbClr val="FFFFFF"/>
                  </a:gs>
                  <a:gs pos="30000">
                    <a:srgbClr val="FFFFFF"/>
                  </a:gs>
                </a:gsLst>
                <a:lin ang="5400000" scaled="0"/>
              </a:gradFill>
              <a:latin typeface="Segoe UI"/>
            </a:endParaRPr>
          </a:p>
        </p:txBody>
      </p:sp>
      <p:pic>
        <p:nvPicPr>
          <p:cNvPr id="4" name="Picture 3"/>
          <p:cNvPicPr>
            <a:picLocks noChangeAspect="1"/>
          </p:cNvPicPr>
          <p:nvPr/>
        </p:nvPicPr>
        <p:blipFill>
          <a:blip r:embed="rId3"/>
          <a:stretch>
            <a:fillRect/>
          </a:stretch>
        </p:blipFill>
        <p:spPr>
          <a:xfrm>
            <a:off x="9563660" y="4054870"/>
            <a:ext cx="2203450" cy="151296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7090" t="18224" r="27170" b="31435"/>
          <a:stretch/>
        </p:blipFill>
        <p:spPr>
          <a:xfrm>
            <a:off x="355718" y="1118347"/>
            <a:ext cx="2822527" cy="1132029"/>
          </a:xfrm>
          <a:prstGeom prst="rect">
            <a:avLst/>
          </a:prstGeom>
        </p:spPr>
      </p:pic>
    </p:spTree>
    <p:extLst>
      <p:ext uri="{BB962C8B-B14F-4D97-AF65-F5344CB8AC3E}">
        <p14:creationId xmlns:p14="http://schemas.microsoft.com/office/powerpoint/2010/main" val="331006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60"/>
                                        </p:tgtEl>
                                        <p:attrNameLst>
                                          <p:attrName>style.visibility</p:attrName>
                                        </p:attrNameLst>
                                      </p:cBhvr>
                                      <p:to>
                                        <p:strVal val="visible"/>
                                      </p:to>
                                    </p:set>
                                    <p:animEffect transition="in" filter="fade">
                                      <p:cBhvr>
                                        <p:cTn id="16" dur="500"/>
                                        <p:tgtEl>
                                          <p:spTgt spid="160"/>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16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stretch>
            <a:fillRect/>
          </a:stretch>
        </p:blipFill>
        <p:spPr>
          <a:xfrm>
            <a:off x="1031513" y="2144619"/>
            <a:ext cx="2357162" cy="2357162"/>
          </a:xfrm>
          <a:prstGeom prst="rect">
            <a:avLst/>
          </a:prstGeom>
        </p:spPr>
      </p:pic>
      <p:pic>
        <p:nvPicPr>
          <p:cNvPr id="53" name="Picture 52"/>
          <p:cNvPicPr>
            <a:picLocks noChangeAspect="1"/>
          </p:cNvPicPr>
          <p:nvPr/>
        </p:nvPicPr>
        <p:blipFill>
          <a:blip r:embed="rId4"/>
          <a:stretch>
            <a:fillRect/>
          </a:stretch>
        </p:blipFill>
        <p:spPr>
          <a:xfrm>
            <a:off x="4886294" y="2128251"/>
            <a:ext cx="2357162" cy="2357162"/>
          </a:xfrm>
          <a:prstGeom prst="rect">
            <a:avLst/>
          </a:prstGeom>
        </p:spPr>
      </p:pic>
      <p:pic>
        <p:nvPicPr>
          <p:cNvPr id="54" name="Picture 53"/>
          <p:cNvPicPr>
            <a:picLocks noChangeAspect="1"/>
          </p:cNvPicPr>
          <p:nvPr/>
        </p:nvPicPr>
        <p:blipFill>
          <a:blip r:embed="rId4"/>
          <a:stretch>
            <a:fillRect/>
          </a:stretch>
        </p:blipFill>
        <p:spPr>
          <a:xfrm>
            <a:off x="8831030" y="2101793"/>
            <a:ext cx="2357162" cy="2357162"/>
          </a:xfrm>
          <a:prstGeom prst="rect">
            <a:avLst/>
          </a:prstGeom>
        </p:spPr>
      </p:pic>
      <p:sp>
        <p:nvSpPr>
          <p:cNvPr id="2" name="Title 1"/>
          <p:cNvSpPr>
            <a:spLocks noGrp="1"/>
          </p:cNvSpPr>
          <p:nvPr>
            <p:ph type="title"/>
          </p:nvPr>
        </p:nvSpPr>
        <p:spPr/>
        <p:txBody>
          <a:bodyPr/>
          <a:lstStyle/>
          <a:p>
            <a:r>
              <a:rPr lang="en-US"/>
              <a:t>App Service</a:t>
            </a:r>
          </a:p>
        </p:txBody>
      </p:sp>
      <p:sp>
        <p:nvSpPr>
          <p:cNvPr id="3" name="Text Placeholder 2"/>
          <p:cNvSpPr>
            <a:spLocks noGrp="1"/>
          </p:cNvSpPr>
          <p:nvPr>
            <p:ph type="body" sz="quarter" idx="4294967295"/>
          </p:nvPr>
        </p:nvSpPr>
        <p:spPr>
          <a:xfrm>
            <a:off x="269240" y="1165225"/>
            <a:ext cx="11205210" cy="727700"/>
          </a:xfrm>
          <a:prstGeom prst="rect">
            <a:avLst/>
          </a:prstGeom>
        </p:spPr>
        <p:txBody>
          <a:bodyPr/>
          <a:lstStyle/>
          <a:p>
            <a:pPr marL="0" indent="0">
              <a:buNone/>
            </a:pPr>
            <a:r>
              <a:rPr lang="en-US" dirty="0"/>
              <a:t>From on-premises to the Cloud</a:t>
            </a:r>
          </a:p>
        </p:txBody>
      </p:sp>
      <p:sp>
        <p:nvSpPr>
          <p:cNvPr id="11" name="TextBox 10"/>
          <p:cNvSpPr txBox="1"/>
          <p:nvPr/>
        </p:nvSpPr>
        <p:spPr>
          <a:xfrm>
            <a:off x="358570" y="4773637"/>
            <a:ext cx="3675342" cy="1523922"/>
          </a:xfrm>
          <a:prstGeom prst="rect">
            <a:avLst/>
          </a:prstGeom>
          <a:noFill/>
        </p:spPr>
        <p:txBody>
          <a:bodyPr wrap="square" lIns="89642" tIns="89642" rIns="89642" bIns="89642" rtlCol="0">
            <a:noAutofit/>
          </a:bodyPr>
          <a:lstStyle/>
          <a:p>
            <a:pPr defTabSz="914367">
              <a:spcAft>
                <a:spcPts val="588"/>
              </a:spcAft>
            </a:pPr>
            <a:r>
              <a:rPr lang="en-US" sz="1568" b="1">
                <a:solidFill>
                  <a:srgbClr val="0072C6"/>
                </a:solidFill>
                <a:latin typeface="Segoe UI"/>
              </a:rPr>
              <a:t>Azure App Service (Multi-tenant)</a:t>
            </a:r>
          </a:p>
          <a:p>
            <a:pPr algn="just" defTabSz="914367">
              <a:spcAft>
                <a:spcPts val="588"/>
              </a:spcAft>
            </a:pPr>
            <a:r>
              <a:rPr lang="en-US" sz="1568">
                <a:gradFill>
                  <a:gsLst>
                    <a:gs pos="2917">
                      <a:srgbClr val="FFFFFF"/>
                    </a:gs>
                    <a:gs pos="30000">
                      <a:srgbClr val="FFFFFF"/>
                    </a:gs>
                  </a:gsLst>
                  <a:lin ang="5400000" scaled="0"/>
                </a:gradFill>
                <a:latin typeface="Segoe UI"/>
              </a:rPr>
              <a:t>Get your API, Mobile App or Web App created in seconds in the cloud. We provide the infrastructure, you provide your application code.</a:t>
            </a:r>
          </a:p>
        </p:txBody>
      </p:sp>
      <p:sp>
        <p:nvSpPr>
          <p:cNvPr id="12" name="TextBox 11"/>
          <p:cNvSpPr txBox="1"/>
          <p:nvPr/>
        </p:nvSpPr>
        <p:spPr>
          <a:xfrm>
            <a:off x="4258018" y="4773637"/>
            <a:ext cx="3675342" cy="1523922"/>
          </a:xfrm>
          <a:prstGeom prst="rect">
            <a:avLst/>
          </a:prstGeom>
          <a:noFill/>
        </p:spPr>
        <p:txBody>
          <a:bodyPr wrap="square" lIns="89642" tIns="89642" rIns="89642" bIns="89642" rtlCol="0">
            <a:noAutofit/>
          </a:bodyPr>
          <a:lstStyle/>
          <a:p>
            <a:pPr defTabSz="914367">
              <a:spcAft>
                <a:spcPts val="588"/>
              </a:spcAft>
            </a:pPr>
            <a:r>
              <a:rPr lang="en-US" sz="1568" b="1">
                <a:solidFill>
                  <a:srgbClr val="0072C6"/>
                </a:solidFill>
                <a:latin typeface="Segoe UI"/>
              </a:rPr>
              <a:t>App Service Environment</a:t>
            </a:r>
          </a:p>
          <a:p>
            <a:pPr algn="just" defTabSz="914367">
              <a:spcAft>
                <a:spcPts val="588"/>
              </a:spcAft>
            </a:pPr>
            <a:r>
              <a:rPr lang="en-US" sz="1568">
                <a:solidFill>
                  <a:srgbClr val="FFFFFF"/>
                </a:solidFill>
                <a:latin typeface="Segoe UI"/>
              </a:rPr>
              <a:t>Take control of your entire cloud environment. Manage all of the servers behind your public endpoint creating an isolated environment specifically for your organization.</a:t>
            </a:r>
          </a:p>
        </p:txBody>
      </p:sp>
      <p:sp>
        <p:nvSpPr>
          <p:cNvPr id="13" name="TextBox 12"/>
          <p:cNvSpPr txBox="1"/>
          <p:nvPr/>
        </p:nvSpPr>
        <p:spPr>
          <a:xfrm>
            <a:off x="8157466" y="4773637"/>
            <a:ext cx="3675342" cy="1523922"/>
          </a:xfrm>
          <a:prstGeom prst="rect">
            <a:avLst/>
          </a:prstGeom>
          <a:noFill/>
        </p:spPr>
        <p:txBody>
          <a:bodyPr wrap="square" lIns="89642" tIns="89642" rIns="89642" bIns="89642" rtlCol="0">
            <a:noAutofit/>
          </a:bodyPr>
          <a:lstStyle/>
          <a:p>
            <a:pPr defTabSz="914367">
              <a:spcAft>
                <a:spcPts val="588"/>
              </a:spcAft>
            </a:pPr>
            <a:r>
              <a:rPr lang="en-US" sz="1568" b="1">
                <a:solidFill>
                  <a:srgbClr val="0072C6"/>
                </a:solidFill>
                <a:latin typeface="Segoe UI"/>
              </a:rPr>
              <a:t>Azure Stack</a:t>
            </a:r>
          </a:p>
          <a:p>
            <a:pPr algn="just" defTabSz="914367">
              <a:spcAft>
                <a:spcPts val="588"/>
              </a:spcAft>
            </a:pPr>
            <a:r>
              <a:rPr lang="en-US" sz="1568">
                <a:solidFill>
                  <a:srgbClr val="FFFFFF"/>
                </a:solidFill>
                <a:latin typeface="Segoe UI"/>
              </a:rPr>
              <a:t>Not able to take advantage of the Cloud? App Service on Azure Stack brings the power of Azure App Service to your own data centers.</a:t>
            </a:r>
          </a:p>
        </p:txBody>
      </p:sp>
      <p:grpSp>
        <p:nvGrpSpPr>
          <p:cNvPr id="135" name="Group 134"/>
          <p:cNvGrpSpPr/>
          <p:nvPr/>
        </p:nvGrpSpPr>
        <p:grpSpPr>
          <a:xfrm>
            <a:off x="10503423" y="3845932"/>
            <a:ext cx="1101856" cy="922882"/>
            <a:chOff x="4619625" y="3367088"/>
            <a:chExt cx="665163" cy="425450"/>
          </a:xfrm>
        </p:grpSpPr>
        <p:sp>
          <p:nvSpPr>
            <p:cNvPr id="136" name="Rectangle 386"/>
            <p:cNvSpPr>
              <a:spLocks noChangeArrowheads="1"/>
            </p:cNvSpPr>
            <p:nvPr/>
          </p:nvSpPr>
          <p:spPr bwMode="auto">
            <a:xfrm>
              <a:off x="4619625" y="3367088"/>
              <a:ext cx="203200"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37" name="Rectangle 387"/>
            <p:cNvSpPr>
              <a:spLocks noChangeArrowheads="1"/>
            </p:cNvSpPr>
            <p:nvPr/>
          </p:nvSpPr>
          <p:spPr bwMode="auto">
            <a:xfrm>
              <a:off x="4638675" y="3387725"/>
              <a:ext cx="166688"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38" name="Rectangle 388"/>
            <p:cNvSpPr>
              <a:spLocks noChangeArrowheads="1"/>
            </p:cNvSpPr>
            <p:nvPr/>
          </p:nvSpPr>
          <p:spPr bwMode="auto">
            <a:xfrm>
              <a:off x="4648200" y="3400425"/>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39" name="Rectangle 389"/>
            <p:cNvSpPr>
              <a:spLocks noChangeArrowheads="1"/>
            </p:cNvSpPr>
            <p:nvPr/>
          </p:nvSpPr>
          <p:spPr bwMode="auto">
            <a:xfrm>
              <a:off x="4654550"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0" name="Rectangle 390"/>
            <p:cNvSpPr>
              <a:spLocks noChangeArrowheads="1"/>
            </p:cNvSpPr>
            <p:nvPr/>
          </p:nvSpPr>
          <p:spPr bwMode="auto">
            <a:xfrm>
              <a:off x="4664075" y="3403600"/>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1" name="Rectangle 391"/>
            <p:cNvSpPr>
              <a:spLocks noChangeArrowheads="1"/>
            </p:cNvSpPr>
            <p:nvPr/>
          </p:nvSpPr>
          <p:spPr bwMode="auto">
            <a:xfrm>
              <a:off x="46704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2" name="Rectangle 392"/>
            <p:cNvSpPr>
              <a:spLocks noChangeArrowheads="1"/>
            </p:cNvSpPr>
            <p:nvPr/>
          </p:nvSpPr>
          <p:spPr bwMode="auto">
            <a:xfrm>
              <a:off x="4678363"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3" name="Rectangle 393"/>
            <p:cNvSpPr>
              <a:spLocks noChangeArrowheads="1"/>
            </p:cNvSpPr>
            <p:nvPr/>
          </p:nvSpPr>
          <p:spPr bwMode="auto">
            <a:xfrm>
              <a:off x="4686300" y="3403600"/>
              <a:ext cx="635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4" name="Rectangle 394"/>
            <p:cNvSpPr>
              <a:spLocks noChangeArrowheads="1"/>
            </p:cNvSpPr>
            <p:nvPr/>
          </p:nvSpPr>
          <p:spPr bwMode="auto">
            <a:xfrm>
              <a:off x="46958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5" name="Freeform 395"/>
            <p:cNvSpPr>
              <a:spLocks/>
            </p:cNvSpPr>
            <p:nvPr/>
          </p:nvSpPr>
          <p:spPr bwMode="auto">
            <a:xfrm>
              <a:off x="4772025" y="3413125"/>
              <a:ext cx="9525" cy="11113"/>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6" name="Rectangle 396"/>
            <p:cNvSpPr>
              <a:spLocks noChangeArrowheads="1"/>
            </p:cNvSpPr>
            <p:nvPr/>
          </p:nvSpPr>
          <p:spPr bwMode="auto">
            <a:xfrm>
              <a:off x="4648200" y="3444875"/>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7" name="Rectangle 397"/>
            <p:cNvSpPr>
              <a:spLocks noChangeArrowheads="1"/>
            </p:cNvSpPr>
            <p:nvPr/>
          </p:nvSpPr>
          <p:spPr bwMode="auto">
            <a:xfrm>
              <a:off x="4654550"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8" name="Rectangle 398"/>
            <p:cNvSpPr>
              <a:spLocks noChangeArrowheads="1"/>
            </p:cNvSpPr>
            <p:nvPr/>
          </p:nvSpPr>
          <p:spPr bwMode="auto">
            <a:xfrm>
              <a:off x="4664075" y="3451225"/>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9" name="Rectangle 399"/>
            <p:cNvSpPr>
              <a:spLocks noChangeArrowheads="1"/>
            </p:cNvSpPr>
            <p:nvPr/>
          </p:nvSpPr>
          <p:spPr bwMode="auto">
            <a:xfrm>
              <a:off x="46704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0" name="Rectangle 400"/>
            <p:cNvSpPr>
              <a:spLocks noChangeArrowheads="1"/>
            </p:cNvSpPr>
            <p:nvPr/>
          </p:nvSpPr>
          <p:spPr bwMode="auto">
            <a:xfrm>
              <a:off x="4678363"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1" name="Rectangle 401"/>
            <p:cNvSpPr>
              <a:spLocks noChangeArrowheads="1"/>
            </p:cNvSpPr>
            <p:nvPr/>
          </p:nvSpPr>
          <p:spPr bwMode="auto">
            <a:xfrm>
              <a:off x="4686300" y="3451225"/>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2" name="Rectangle 402"/>
            <p:cNvSpPr>
              <a:spLocks noChangeArrowheads="1"/>
            </p:cNvSpPr>
            <p:nvPr/>
          </p:nvSpPr>
          <p:spPr bwMode="auto">
            <a:xfrm>
              <a:off x="46958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3" name="Freeform 403"/>
            <p:cNvSpPr>
              <a:spLocks/>
            </p:cNvSpPr>
            <p:nvPr/>
          </p:nvSpPr>
          <p:spPr bwMode="auto">
            <a:xfrm>
              <a:off x="4772025" y="3460750"/>
              <a:ext cx="9525" cy="9525"/>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4" name="Rectangle 404"/>
            <p:cNvSpPr>
              <a:spLocks noChangeArrowheads="1"/>
            </p:cNvSpPr>
            <p:nvPr/>
          </p:nvSpPr>
          <p:spPr bwMode="auto">
            <a:xfrm>
              <a:off x="4648200" y="3495675"/>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5" name="Rectangle 405"/>
            <p:cNvSpPr>
              <a:spLocks noChangeArrowheads="1"/>
            </p:cNvSpPr>
            <p:nvPr/>
          </p:nvSpPr>
          <p:spPr bwMode="auto">
            <a:xfrm>
              <a:off x="465455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grpSp>
          <p:nvGrpSpPr>
            <p:cNvPr id="156" name="Group 607"/>
            <p:cNvGrpSpPr>
              <a:grpSpLocks/>
            </p:cNvGrpSpPr>
            <p:nvPr/>
          </p:nvGrpSpPr>
          <p:grpSpPr bwMode="auto">
            <a:xfrm>
              <a:off x="4619625" y="3367088"/>
              <a:ext cx="434975" cy="425450"/>
              <a:chOff x="2949" y="1886"/>
              <a:chExt cx="274" cy="268"/>
            </a:xfrm>
          </p:grpSpPr>
          <p:sp>
            <p:nvSpPr>
              <p:cNvPr id="285" name="Rectangle 407"/>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6" name="Rectangle 408"/>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7" name="Rectangle 409"/>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8" name="Rectangle 410"/>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9" name="Rectangle 411"/>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0" name="Freeform 412"/>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1" name="Rectangle 413"/>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2" name="Rectangle 414"/>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3" name="Rectangle 415"/>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4" name="Rectangle 416"/>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5" name="Rectangle 417"/>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6" name="Rectangle 418"/>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7" name="Rectangle 419"/>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8" name="Freeform 420"/>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9" name="Rectangle 421"/>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0" name="Rectangle 422"/>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1" name="Rectangle 423"/>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2" name="Rectangle 424"/>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3" name="Rectangle 425"/>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4" name="Rectangle 426"/>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5" name="Rectangle 427"/>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6" name="Freeform 428"/>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7" name="Rectangle 429"/>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8" name="Rectangle 430"/>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9" name="Rectangle 431"/>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0" name="Rectangle 432"/>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1" name="Rectangle 433"/>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2" name="Rectangle 434"/>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3" name="Rectangle 435"/>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4" name="Freeform 436"/>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5" name="Rectangle 437"/>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6" name="Rectangle 438"/>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7" name="Rectangle 439"/>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8" name="Rectangle 440"/>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9" name="Rectangle 441"/>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0" name="Rectangle 442"/>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1" name="Rectangle 443"/>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2" name="Freeform 444"/>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3" name="Rectangle 445"/>
              <p:cNvSpPr>
                <a:spLocks noChangeArrowheads="1"/>
              </p:cNvSpPr>
              <p:nvPr/>
            </p:nvSpPr>
            <p:spPr bwMode="auto">
              <a:xfrm>
                <a:off x="2949" y="1886"/>
                <a:ext cx="128"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4" name="Rectangle 446"/>
              <p:cNvSpPr>
                <a:spLocks noChangeArrowheads="1"/>
              </p:cNvSpPr>
              <p:nvPr/>
            </p:nvSpPr>
            <p:spPr bwMode="auto">
              <a:xfrm>
                <a:off x="2961" y="1899"/>
                <a:ext cx="105"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5" name="Rectangle 447"/>
              <p:cNvSpPr>
                <a:spLocks noChangeArrowheads="1"/>
              </p:cNvSpPr>
              <p:nvPr/>
            </p:nvSpPr>
            <p:spPr bwMode="auto">
              <a:xfrm>
                <a:off x="2967" y="1907"/>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6" name="Rectangle 448"/>
              <p:cNvSpPr>
                <a:spLocks noChangeArrowheads="1"/>
              </p:cNvSpPr>
              <p:nvPr/>
            </p:nvSpPr>
            <p:spPr bwMode="auto">
              <a:xfrm>
                <a:off x="297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7" name="Rectangle 449"/>
              <p:cNvSpPr>
                <a:spLocks noChangeArrowheads="1"/>
              </p:cNvSpPr>
              <p:nvPr/>
            </p:nvSpPr>
            <p:spPr bwMode="auto">
              <a:xfrm>
                <a:off x="297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8" name="Rectangle 450"/>
              <p:cNvSpPr>
                <a:spLocks noChangeArrowheads="1"/>
              </p:cNvSpPr>
              <p:nvPr/>
            </p:nvSpPr>
            <p:spPr bwMode="auto">
              <a:xfrm>
                <a:off x="298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9" name="Rectangle 451"/>
              <p:cNvSpPr>
                <a:spLocks noChangeArrowheads="1"/>
              </p:cNvSpPr>
              <p:nvPr/>
            </p:nvSpPr>
            <p:spPr bwMode="auto">
              <a:xfrm>
                <a:off x="298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0" name="Rectangle 452"/>
              <p:cNvSpPr>
                <a:spLocks noChangeArrowheads="1"/>
              </p:cNvSpPr>
              <p:nvPr/>
            </p:nvSpPr>
            <p:spPr bwMode="auto">
              <a:xfrm>
                <a:off x="299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1" name="Rectangle 453"/>
              <p:cNvSpPr>
                <a:spLocks noChangeArrowheads="1"/>
              </p:cNvSpPr>
              <p:nvPr/>
            </p:nvSpPr>
            <p:spPr bwMode="auto">
              <a:xfrm>
                <a:off x="2997"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2" name="Freeform 454"/>
              <p:cNvSpPr>
                <a:spLocks/>
              </p:cNvSpPr>
              <p:nvPr/>
            </p:nvSpPr>
            <p:spPr bwMode="auto">
              <a:xfrm>
                <a:off x="3045" y="1915"/>
                <a:ext cx="6" cy="7"/>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3" name="Rectangle 455"/>
              <p:cNvSpPr>
                <a:spLocks noChangeArrowheads="1"/>
              </p:cNvSpPr>
              <p:nvPr/>
            </p:nvSpPr>
            <p:spPr bwMode="auto">
              <a:xfrm>
                <a:off x="2967" y="1935"/>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4" name="Rectangle 456"/>
              <p:cNvSpPr>
                <a:spLocks noChangeArrowheads="1"/>
              </p:cNvSpPr>
              <p:nvPr/>
            </p:nvSpPr>
            <p:spPr bwMode="auto">
              <a:xfrm>
                <a:off x="297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5" name="Rectangle 457"/>
              <p:cNvSpPr>
                <a:spLocks noChangeArrowheads="1"/>
              </p:cNvSpPr>
              <p:nvPr/>
            </p:nvSpPr>
            <p:spPr bwMode="auto">
              <a:xfrm>
                <a:off x="297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6" name="Rectangle 458"/>
              <p:cNvSpPr>
                <a:spLocks noChangeArrowheads="1"/>
              </p:cNvSpPr>
              <p:nvPr/>
            </p:nvSpPr>
            <p:spPr bwMode="auto">
              <a:xfrm>
                <a:off x="298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7" name="Rectangle 459"/>
              <p:cNvSpPr>
                <a:spLocks noChangeArrowheads="1"/>
              </p:cNvSpPr>
              <p:nvPr/>
            </p:nvSpPr>
            <p:spPr bwMode="auto">
              <a:xfrm>
                <a:off x="298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8" name="Rectangle 460"/>
              <p:cNvSpPr>
                <a:spLocks noChangeArrowheads="1"/>
              </p:cNvSpPr>
              <p:nvPr/>
            </p:nvSpPr>
            <p:spPr bwMode="auto">
              <a:xfrm>
                <a:off x="299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9" name="Rectangle 461"/>
              <p:cNvSpPr>
                <a:spLocks noChangeArrowheads="1"/>
              </p:cNvSpPr>
              <p:nvPr/>
            </p:nvSpPr>
            <p:spPr bwMode="auto">
              <a:xfrm>
                <a:off x="2997"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0" name="Freeform 462"/>
              <p:cNvSpPr>
                <a:spLocks/>
              </p:cNvSpPr>
              <p:nvPr/>
            </p:nvSpPr>
            <p:spPr bwMode="auto">
              <a:xfrm>
                <a:off x="3045" y="1945"/>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1" name="Rectangle 463"/>
              <p:cNvSpPr>
                <a:spLocks noChangeArrowheads="1"/>
              </p:cNvSpPr>
              <p:nvPr/>
            </p:nvSpPr>
            <p:spPr bwMode="auto">
              <a:xfrm>
                <a:off x="2967" y="196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2" name="Rectangle 464"/>
              <p:cNvSpPr>
                <a:spLocks noChangeArrowheads="1"/>
              </p:cNvSpPr>
              <p:nvPr/>
            </p:nvSpPr>
            <p:spPr bwMode="auto">
              <a:xfrm>
                <a:off x="297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3" name="Rectangle 465"/>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4" name="Rectangle 466"/>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5" name="Rectangle 467"/>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6" name="Rectangle 468"/>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7" name="Rectangle 469"/>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8" name="Freeform 470"/>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9" name="Rectangle 471"/>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0" name="Rectangle 472"/>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1" name="Rectangle 473"/>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2" name="Rectangle 474"/>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3" name="Rectangle 475"/>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4" name="Rectangle 476"/>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5" name="Rectangle 477"/>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6" name="Freeform 478"/>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7" name="Rectangle 479"/>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8" name="Rectangle 480"/>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9" name="Rectangle 481"/>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0" name="Rectangle 482"/>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1" name="Rectangle 483"/>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2" name="Rectangle 484"/>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3" name="Rectangle 485"/>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4" name="Freeform 486"/>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5" name="Rectangle 487"/>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6" name="Rectangle 488"/>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7" name="Rectangle 489"/>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8" name="Rectangle 490"/>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9" name="Rectangle 491"/>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0" name="Rectangle 492"/>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1" name="Rectangle 493"/>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2" name="Freeform 494"/>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3" name="Rectangle 495"/>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4" name="Rectangle 496"/>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5" name="Rectangle 497"/>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6" name="Rectangle 498"/>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7" name="Rectangle 499"/>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8" name="Rectangle 500"/>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9" name="Rectangle 501"/>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80" name="Freeform 502"/>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81" name="Rectangle 503"/>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82" name="Rectangle 504"/>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83" name="Rectangle 505"/>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84" name="Rectangle 506"/>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85" name="Rectangle 507"/>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86" name="Rectangle 508"/>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87" name="Rectangle 509"/>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88" name="Rectangle 510"/>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89" name="Rectangle 511"/>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90" name="Freeform 512"/>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91" name="Rectangle 513"/>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92" name="Rectangle 514"/>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93" name="Rectangle 515"/>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94" name="Rectangle 516"/>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95" name="Rectangle 517"/>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96" name="Rectangle 518"/>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97" name="Rectangle 519"/>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98" name="Freeform 520"/>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99" name="Rectangle 521"/>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00" name="Rectangle 522"/>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01" name="Rectangle 523"/>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02" name="Rectangle 524"/>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03" name="Rectangle 525"/>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04" name="Rectangle 526"/>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05" name="Rectangle 527"/>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06" name="Freeform 528"/>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07" name="Rectangle 529"/>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08" name="Rectangle 530"/>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09" name="Rectangle 531"/>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10" name="Rectangle 532"/>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11" name="Rectangle 533"/>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12" name="Rectangle 534"/>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13" name="Rectangle 535"/>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14" name="Freeform 536"/>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15" name="Rectangle 537"/>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16" name="Rectangle 538"/>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17" name="Rectangle 539"/>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18" name="Rectangle 540"/>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19" name="Rectangle 541"/>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20" name="Rectangle 542"/>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21" name="Rectangle 543"/>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22" name="Freeform 544"/>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23" name="Rectangle 545"/>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24" name="Rectangle 546"/>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25" name="Rectangle 547"/>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26" name="Rectangle 548"/>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27" name="Rectangle 549"/>
              <p:cNvSpPr>
                <a:spLocks noChangeArrowheads="1"/>
              </p:cNvSpPr>
              <p:nvPr/>
            </p:nvSpPr>
            <p:spPr bwMode="auto">
              <a:xfrm>
                <a:off x="313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28" name="Rectangle 550"/>
              <p:cNvSpPr>
                <a:spLocks noChangeArrowheads="1"/>
              </p:cNvSpPr>
              <p:nvPr/>
            </p:nvSpPr>
            <p:spPr bwMode="auto">
              <a:xfrm>
                <a:off x="3136"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29" name="Rectangle 551"/>
              <p:cNvSpPr>
                <a:spLocks noChangeArrowheads="1"/>
              </p:cNvSpPr>
              <p:nvPr/>
            </p:nvSpPr>
            <p:spPr bwMode="auto">
              <a:xfrm>
                <a:off x="314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30" name="Freeform 552"/>
              <p:cNvSpPr>
                <a:spLocks/>
              </p:cNvSpPr>
              <p:nvPr/>
            </p:nvSpPr>
            <p:spPr bwMode="auto">
              <a:xfrm>
                <a:off x="3190" y="2066"/>
                <a:ext cx="6" cy="6"/>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31" name="Rectangle 553"/>
              <p:cNvSpPr>
                <a:spLocks noChangeArrowheads="1"/>
              </p:cNvSpPr>
              <p:nvPr/>
            </p:nvSpPr>
            <p:spPr bwMode="auto">
              <a:xfrm>
                <a:off x="3112" y="208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32" name="Rectangle 554"/>
              <p:cNvSpPr>
                <a:spLocks noChangeArrowheads="1"/>
              </p:cNvSpPr>
              <p:nvPr/>
            </p:nvSpPr>
            <p:spPr bwMode="auto">
              <a:xfrm>
                <a:off x="311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33" name="Rectangle 555"/>
              <p:cNvSpPr>
                <a:spLocks noChangeArrowheads="1"/>
              </p:cNvSpPr>
              <p:nvPr/>
            </p:nvSpPr>
            <p:spPr bwMode="auto">
              <a:xfrm>
                <a:off x="312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34" name="Rectangle 556"/>
              <p:cNvSpPr>
                <a:spLocks noChangeArrowheads="1"/>
              </p:cNvSpPr>
              <p:nvPr/>
            </p:nvSpPr>
            <p:spPr bwMode="auto">
              <a:xfrm>
                <a:off x="312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35" name="Rectangle 557"/>
              <p:cNvSpPr>
                <a:spLocks noChangeArrowheads="1"/>
              </p:cNvSpPr>
              <p:nvPr/>
            </p:nvSpPr>
            <p:spPr bwMode="auto">
              <a:xfrm>
                <a:off x="313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36" name="Rectangle 558"/>
              <p:cNvSpPr>
                <a:spLocks noChangeArrowheads="1"/>
              </p:cNvSpPr>
              <p:nvPr/>
            </p:nvSpPr>
            <p:spPr bwMode="auto">
              <a:xfrm>
                <a:off x="3136"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37" name="Rectangle 559"/>
              <p:cNvSpPr>
                <a:spLocks noChangeArrowheads="1"/>
              </p:cNvSpPr>
              <p:nvPr/>
            </p:nvSpPr>
            <p:spPr bwMode="auto">
              <a:xfrm>
                <a:off x="314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38" name="Freeform 560"/>
              <p:cNvSpPr>
                <a:spLocks/>
              </p:cNvSpPr>
              <p:nvPr/>
            </p:nvSpPr>
            <p:spPr bwMode="auto">
              <a:xfrm>
                <a:off x="3190" y="2096"/>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39" name="Rectangle 561"/>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40" name="Rectangle 562"/>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41" name="Rectangle 563"/>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42" name="Rectangle 564"/>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43" name="Rectangle 565"/>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44" name="Rectangle 566"/>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45" name="Rectangle 567"/>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46" name="Rectangle 568"/>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47" name="Rectangle 569"/>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48" name="Freeform 570"/>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49" name="Rectangle 571"/>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50" name="Rectangle 572"/>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51" name="Rectangle 573"/>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52" name="Rectangle 574"/>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53" name="Rectangle 575"/>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54" name="Rectangle 576"/>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55" name="Rectangle 577"/>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56" name="Freeform 578"/>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57" name="Rectangle 579"/>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58" name="Rectangle 580"/>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59" name="Rectangle 581"/>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60" name="Rectangle 582"/>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61" name="Rectangle 583"/>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62" name="Rectangle 584"/>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63" name="Rectangle 585"/>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64" name="Freeform 586"/>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65" name="Rectangle 587"/>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66" name="Rectangle 588"/>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67" name="Rectangle 589"/>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68" name="Rectangle 590"/>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69" name="Rectangle 591"/>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70" name="Rectangle 592"/>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71" name="Rectangle 593"/>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72" name="Freeform 594"/>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73" name="Rectangle 595"/>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74" name="Rectangle 596"/>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75" name="Rectangle 597"/>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76" name="Rectangle 598"/>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77" name="Rectangle 599"/>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78" name="Rectangle 600"/>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79" name="Rectangle 601"/>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80" name="Freeform 602"/>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81" name="Rectangle 603"/>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82" name="Rectangle 604"/>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83" name="Rectangle 605"/>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84" name="Rectangle 606"/>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grpSp>
        <p:sp>
          <p:nvSpPr>
            <p:cNvPr id="157" name="Rectangle 608"/>
            <p:cNvSpPr>
              <a:spLocks noChangeArrowheads="1"/>
            </p:cNvSpPr>
            <p:nvPr/>
          </p:nvSpPr>
          <p:spPr bwMode="auto">
            <a:xfrm>
              <a:off x="490855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8" name="Rectangle 609"/>
            <p:cNvSpPr>
              <a:spLocks noChangeArrowheads="1"/>
            </p:cNvSpPr>
            <p:nvPr/>
          </p:nvSpPr>
          <p:spPr bwMode="auto">
            <a:xfrm>
              <a:off x="4916487"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9" name="Rectangle 610"/>
            <p:cNvSpPr>
              <a:spLocks noChangeArrowheads="1"/>
            </p:cNvSpPr>
            <p:nvPr/>
          </p:nvSpPr>
          <p:spPr bwMode="auto">
            <a:xfrm>
              <a:off x="4924425"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0" name="Freeform 611"/>
            <p:cNvSpPr>
              <a:spLocks/>
            </p:cNvSpPr>
            <p:nvPr/>
          </p:nvSpPr>
          <p:spPr bwMode="auto">
            <a:xfrm>
              <a:off x="5002212" y="3652838"/>
              <a:ext cx="9525" cy="9525"/>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1" name="Rectangle 612"/>
            <p:cNvSpPr>
              <a:spLocks noChangeArrowheads="1"/>
            </p:cNvSpPr>
            <p:nvPr/>
          </p:nvSpPr>
          <p:spPr bwMode="auto">
            <a:xfrm>
              <a:off x="4878387" y="3686176"/>
              <a:ext cx="146050"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2" name="Rectangle 613"/>
            <p:cNvSpPr>
              <a:spLocks noChangeArrowheads="1"/>
            </p:cNvSpPr>
            <p:nvPr/>
          </p:nvSpPr>
          <p:spPr bwMode="auto">
            <a:xfrm>
              <a:off x="4884737"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3" name="Rectangle 614"/>
            <p:cNvSpPr>
              <a:spLocks noChangeArrowheads="1"/>
            </p:cNvSpPr>
            <p:nvPr/>
          </p:nvSpPr>
          <p:spPr bwMode="auto">
            <a:xfrm>
              <a:off x="4892675" y="3692526"/>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4" name="Rectangle 615"/>
            <p:cNvSpPr>
              <a:spLocks noChangeArrowheads="1"/>
            </p:cNvSpPr>
            <p:nvPr/>
          </p:nvSpPr>
          <p:spPr bwMode="auto">
            <a:xfrm>
              <a:off x="4902200"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5" name="Rectangle 616"/>
            <p:cNvSpPr>
              <a:spLocks noChangeArrowheads="1"/>
            </p:cNvSpPr>
            <p:nvPr/>
          </p:nvSpPr>
          <p:spPr bwMode="auto">
            <a:xfrm>
              <a:off x="490855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6" name="Rectangle 617"/>
            <p:cNvSpPr>
              <a:spLocks noChangeArrowheads="1"/>
            </p:cNvSpPr>
            <p:nvPr/>
          </p:nvSpPr>
          <p:spPr bwMode="auto">
            <a:xfrm>
              <a:off x="4916487"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7" name="Rectangle 618"/>
            <p:cNvSpPr>
              <a:spLocks noChangeArrowheads="1"/>
            </p:cNvSpPr>
            <p:nvPr/>
          </p:nvSpPr>
          <p:spPr bwMode="auto">
            <a:xfrm>
              <a:off x="4924425"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8" name="Freeform 619"/>
            <p:cNvSpPr>
              <a:spLocks/>
            </p:cNvSpPr>
            <p:nvPr/>
          </p:nvSpPr>
          <p:spPr bwMode="auto">
            <a:xfrm>
              <a:off x="5002212" y="3700463"/>
              <a:ext cx="9525" cy="9525"/>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9" name="Rectangle 620"/>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0" name="Rectangle 621"/>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1" name="Rectangle 622"/>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2" name="Rectangle 623"/>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3" name="Rectangle 624"/>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4" name="Rectangle 625"/>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5" name="Rectangle 626"/>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6" name="Rectangle 627"/>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7" name="Rectangle 628"/>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8" name="Freeform 629"/>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9" name="Rectangle 630"/>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0" name="Rectangle 631"/>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1" name="Rectangle 632"/>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2" name="Rectangle 633"/>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3" name="Rectangle 634"/>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4" name="Rectangle 635"/>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5" name="Rectangle 636"/>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6" name="Freeform 637"/>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7" name="Rectangle 638"/>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8" name="Rectangle 639"/>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9" name="Rectangle 640"/>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0" name="Rectangle 641"/>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1" name="Rectangle 642"/>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2" name="Rectangle 643"/>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3" name="Rectangle 644"/>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4" name="Freeform 645"/>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5" name="Rectangle 646"/>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6" name="Rectangle 647"/>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7" name="Rectangle 648"/>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8" name="Rectangle 649"/>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9" name="Rectangle 650"/>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0" name="Rectangle 651"/>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1" name="Rectangle 652"/>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2" name="Freeform 653"/>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3" name="Rectangle 654"/>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4" name="Rectangle 655"/>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5" name="Rectangle 656"/>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6" name="Rectangle 657"/>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7" name="Rectangle 658"/>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8" name="Rectangle 659"/>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9" name="Rectangle 660"/>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0" name="Freeform 661"/>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1" name="Rectangle 662"/>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2" name="Rectangle 663"/>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3" name="Rectangle 664"/>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4" name="Rectangle 665"/>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5" name="Rectangle 666"/>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6" name="Rectangle 667"/>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7" name="Rectangle 668"/>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8" name="Freeform 669"/>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9" name="Rectangle 670"/>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0" name="Rectangle 671"/>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1" name="Rectangle 672"/>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2" name="Rectangle 673"/>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3" name="Rectangle 674"/>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4" name="Rectangle 675"/>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5" name="Rectangle 676"/>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6" name="Freeform 677"/>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7" name="Rectangle 678"/>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8" name="Rectangle 679"/>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9" name="Rectangle 680"/>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0" name="Rectangle 681"/>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1" name="Rectangle 682"/>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2" name="Rectangle 683"/>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3" name="Rectangle 684"/>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4" name="Rectangle 685"/>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5" name="Rectangle 686"/>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6" name="Freeform 687"/>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7" name="Rectangle 688"/>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8" name="Rectangle 689"/>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9" name="Rectangle 690"/>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0" name="Rectangle 691"/>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1" name="Rectangle 692"/>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2" name="Rectangle 693"/>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3" name="Rectangle 694"/>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4" name="Freeform 695"/>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5" name="Rectangle 696"/>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6" name="Rectangle 697"/>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7" name="Rectangle 698"/>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8" name="Rectangle 699"/>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9" name="Rectangle 700"/>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0" name="Rectangle 701"/>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1" name="Rectangle 702"/>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2" name="Freeform 703"/>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3" name="Rectangle 704"/>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4" name="Rectangle 705"/>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5" name="Rectangle 706"/>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6" name="Rectangle 707"/>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7" name="Rectangle 708"/>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8" name="Rectangle 709"/>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9" name="Rectangle 710"/>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0" name="Freeform 711"/>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1" name="Rectangle 712"/>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2" name="Rectangle 713"/>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3" name="Rectangle 714"/>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4" name="Rectangle 715"/>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5" name="Rectangle 716"/>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6" name="Rectangle 717"/>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7" name="Rectangle 718"/>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8" name="Freeform 719"/>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9" name="Rectangle 720"/>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0" name="Rectangle 721"/>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1" name="Rectangle 722"/>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2" name="Rectangle 723"/>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3" name="Rectangle 724"/>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4" name="Rectangle 725"/>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5" name="Rectangle 726"/>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6" name="Freeform 727"/>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7" name="Rectangle 728"/>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8" name="Rectangle 729"/>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9" name="Rectangle 730"/>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0" name="Rectangle 731"/>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1" name="Rectangle 732"/>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2" name="Rectangle 733"/>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3" name="Rectangle 734"/>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4" name="Freeform 735"/>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grpSp>
    </p:spTree>
    <p:extLst>
      <p:ext uri="{BB962C8B-B14F-4D97-AF65-F5344CB8AC3E}">
        <p14:creationId xmlns:p14="http://schemas.microsoft.com/office/powerpoint/2010/main" val="31309791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App Service Demo</a:t>
            </a:r>
          </a:p>
        </p:txBody>
      </p:sp>
    </p:spTree>
    <p:extLst>
      <p:ext uri="{BB962C8B-B14F-4D97-AF65-F5344CB8AC3E}">
        <p14:creationId xmlns:p14="http://schemas.microsoft.com/office/powerpoint/2010/main" val="308605679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a:t>
            </a:r>
            <a:r>
              <a:rPr lang="en-US">
                <a:solidFill>
                  <a:schemeClr val="tx1"/>
                </a:solidFill>
                <a:latin typeface="Segoe UI Light" charset="0"/>
                <a:cs typeface="Segoe UI Light" charset="0"/>
              </a:rPr>
              <a:t>Get started with Azure App Service !</a:t>
            </a:r>
            <a:endParaRPr lang="en-US"/>
          </a:p>
        </p:txBody>
      </p:sp>
      <p:sp>
        <p:nvSpPr>
          <p:cNvPr id="4" name="Text Placeholder 3"/>
          <p:cNvSpPr>
            <a:spLocks noGrp="1"/>
          </p:cNvSpPr>
          <p:nvPr>
            <p:ph type="body" sz="quarter" idx="11"/>
          </p:nvPr>
        </p:nvSpPr>
        <p:spPr/>
        <p:txBody>
          <a:bodyPr/>
          <a:lstStyle/>
          <a:p>
            <a:pPr>
              <a:lnSpc>
                <a:spcPct val="100000"/>
              </a:lnSpc>
              <a:spcBef>
                <a:spcPts val="0"/>
              </a:spcBef>
              <a:spcAft>
                <a:spcPts val="1765"/>
              </a:spcAft>
            </a:pPr>
            <a:r>
              <a:rPr lang="en-US" sz="1765"/>
              <a:t>Build free (no credit card required!) apps today! </a:t>
            </a:r>
            <a:r>
              <a:rPr lang="en-US" sz="1765" b="1">
                <a:solidFill>
                  <a:schemeClr val="accent3">
                    <a:lumMod val="60000"/>
                    <a:lumOff val="40000"/>
                  </a:schemeClr>
                </a:solidFill>
              </a:rPr>
              <a:t>aka.ms/</a:t>
            </a:r>
            <a:r>
              <a:rPr lang="en-US" sz="1765" b="1" err="1">
                <a:solidFill>
                  <a:schemeClr val="accent3">
                    <a:lumMod val="60000"/>
                    <a:lumOff val="40000"/>
                  </a:schemeClr>
                </a:solidFill>
              </a:rPr>
              <a:t>tryappservice</a:t>
            </a:r>
            <a:endParaRPr lang="en-US" sz="1765" b="1">
              <a:solidFill>
                <a:schemeClr val="accent3">
                  <a:lumMod val="60000"/>
                  <a:lumOff val="40000"/>
                </a:schemeClr>
              </a:solidFill>
            </a:endParaRPr>
          </a:p>
          <a:p>
            <a:pPr>
              <a:lnSpc>
                <a:spcPct val="100000"/>
              </a:lnSpc>
              <a:spcBef>
                <a:spcPts val="0"/>
              </a:spcBef>
              <a:spcAft>
                <a:spcPts val="1765"/>
              </a:spcAft>
            </a:pPr>
            <a:r>
              <a:rPr lang="en-US" sz="1765"/>
              <a:t>Learn more and get free training at </a:t>
            </a:r>
            <a:r>
              <a:rPr lang="en-US" sz="1765" b="1">
                <a:solidFill>
                  <a:schemeClr val="accent3">
                    <a:lumMod val="60000"/>
                    <a:lumOff val="40000"/>
                  </a:schemeClr>
                </a:solidFill>
              </a:rPr>
              <a:t>http://azure.microsoft.com</a:t>
            </a:r>
            <a:r>
              <a:rPr lang="en-US" sz="1765"/>
              <a:t> </a:t>
            </a:r>
          </a:p>
          <a:p>
            <a:pPr>
              <a:lnSpc>
                <a:spcPct val="100000"/>
              </a:lnSpc>
              <a:spcBef>
                <a:spcPts val="0"/>
              </a:spcBef>
              <a:spcAft>
                <a:spcPts val="1765"/>
              </a:spcAft>
            </a:pPr>
            <a:r>
              <a:rPr lang="en-US" sz="1765"/>
              <a:t>Talk to your Microsoft rep about a free briefing or Fast Start* </a:t>
            </a:r>
            <a:br>
              <a:rPr lang="en-US" sz="1765"/>
            </a:br>
            <a:r>
              <a:rPr lang="en-US" sz="1765"/>
              <a:t>(*for Premier customers)  </a:t>
            </a:r>
          </a:p>
          <a:p>
            <a:pPr>
              <a:lnSpc>
                <a:spcPct val="100000"/>
              </a:lnSpc>
              <a:spcBef>
                <a:spcPts val="0"/>
              </a:spcBef>
              <a:spcAft>
                <a:spcPts val="1765"/>
              </a:spcAft>
            </a:pPr>
            <a:endParaRPr lang="en-US" sz="4705"/>
          </a:p>
          <a:p>
            <a:endParaRPr lang="en-US"/>
          </a:p>
        </p:txBody>
      </p:sp>
      <p:grpSp>
        <p:nvGrpSpPr>
          <p:cNvPr id="82" name="Group 81"/>
          <p:cNvGrpSpPr/>
          <p:nvPr/>
        </p:nvGrpSpPr>
        <p:grpSpPr>
          <a:xfrm>
            <a:off x="1800632" y="2980793"/>
            <a:ext cx="8590738" cy="3327061"/>
            <a:chOff x="13708063" y="7750175"/>
            <a:chExt cx="17978438" cy="6962776"/>
          </a:xfrm>
        </p:grpSpPr>
        <p:sp>
          <p:nvSpPr>
            <p:cNvPr id="83" name="Freeform 5"/>
            <p:cNvSpPr>
              <a:spLocks/>
            </p:cNvSpPr>
            <p:nvPr/>
          </p:nvSpPr>
          <p:spPr bwMode="auto">
            <a:xfrm>
              <a:off x="21028026" y="10280650"/>
              <a:ext cx="3781425" cy="3263900"/>
            </a:xfrm>
            <a:custGeom>
              <a:avLst/>
              <a:gdLst>
                <a:gd name="T0" fmla="*/ 992 w 1008"/>
                <a:gd name="T1" fmla="*/ 0 h 869"/>
                <a:gd name="T2" fmla="*/ 185 w 1008"/>
                <a:gd name="T3" fmla="*/ 0 h 869"/>
                <a:gd name="T4" fmla="*/ 169 w 1008"/>
                <a:gd name="T5" fmla="*/ 16 h 869"/>
                <a:gd name="T6" fmla="*/ 169 w 1008"/>
                <a:gd name="T7" fmla="*/ 452 h 869"/>
                <a:gd name="T8" fmla="*/ 138 w 1008"/>
                <a:gd name="T9" fmla="*/ 444 h 869"/>
                <a:gd name="T10" fmla="*/ 125 w 1008"/>
                <a:gd name="T11" fmla="*/ 441 h 869"/>
                <a:gd name="T12" fmla="*/ 115 w 1008"/>
                <a:gd name="T13" fmla="*/ 447 h 869"/>
                <a:gd name="T14" fmla="*/ 41 w 1008"/>
                <a:gd name="T15" fmla="*/ 766 h 869"/>
                <a:gd name="T16" fmla="*/ 88 w 1008"/>
                <a:gd name="T17" fmla="*/ 561 h 869"/>
                <a:gd name="T18" fmla="*/ 57 w 1008"/>
                <a:gd name="T19" fmla="*/ 511 h 869"/>
                <a:gd name="T20" fmla="*/ 3 w 1008"/>
                <a:gd name="T21" fmla="*/ 744 h 869"/>
                <a:gd name="T22" fmla="*/ 2 w 1008"/>
                <a:gd name="T23" fmla="*/ 744 h 869"/>
                <a:gd name="T24" fmla="*/ 2 w 1008"/>
                <a:gd name="T25" fmla="*/ 745 h 869"/>
                <a:gd name="T26" fmla="*/ 2 w 1008"/>
                <a:gd name="T27" fmla="*/ 745 h 869"/>
                <a:gd name="T28" fmla="*/ 2 w 1008"/>
                <a:gd name="T29" fmla="*/ 745 h 869"/>
                <a:gd name="T30" fmla="*/ 15 w 1008"/>
                <a:gd name="T31" fmla="*/ 802 h 869"/>
                <a:gd name="T32" fmla="*/ 6 w 1008"/>
                <a:gd name="T33" fmla="*/ 800 h 869"/>
                <a:gd name="T34" fmla="*/ 0 w 1008"/>
                <a:gd name="T35" fmla="*/ 825 h 869"/>
                <a:gd name="T36" fmla="*/ 188 w 1008"/>
                <a:gd name="T37" fmla="*/ 869 h 869"/>
                <a:gd name="T38" fmla="*/ 194 w 1008"/>
                <a:gd name="T39" fmla="*/ 844 h 869"/>
                <a:gd name="T40" fmla="*/ 188 w 1008"/>
                <a:gd name="T41" fmla="*/ 843 h 869"/>
                <a:gd name="T42" fmla="*/ 200 w 1008"/>
                <a:gd name="T43" fmla="*/ 826 h 869"/>
                <a:gd name="T44" fmla="*/ 201 w 1008"/>
                <a:gd name="T45" fmla="*/ 826 h 869"/>
                <a:gd name="T46" fmla="*/ 211 w 1008"/>
                <a:gd name="T47" fmla="*/ 820 h 869"/>
                <a:gd name="T48" fmla="*/ 262 w 1008"/>
                <a:gd name="T49" fmla="*/ 601 h 869"/>
                <a:gd name="T50" fmla="*/ 364 w 1008"/>
                <a:gd name="T51" fmla="*/ 634 h 869"/>
                <a:gd name="T52" fmla="*/ 364 w 1008"/>
                <a:gd name="T53" fmla="*/ 676 h 869"/>
                <a:gd name="T54" fmla="*/ 481 w 1008"/>
                <a:gd name="T55" fmla="*/ 676 h 869"/>
                <a:gd name="T56" fmla="*/ 481 w 1008"/>
                <a:gd name="T57" fmla="*/ 605 h 869"/>
                <a:gd name="T58" fmla="*/ 514 w 1008"/>
                <a:gd name="T59" fmla="*/ 582 h 869"/>
                <a:gd name="T60" fmla="*/ 673 w 1008"/>
                <a:gd name="T61" fmla="*/ 582 h 869"/>
                <a:gd name="T62" fmla="*/ 707 w 1008"/>
                <a:gd name="T63" fmla="*/ 605 h 869"/>
                <a:gd name="T64" fmla="*/ 706 w 1008"/>
                <a:gd name="T65" fmla="*/ 676 h 869"/>
                <a:gd name="T66" fmla="*/ 824 w 1008"/>
                <a:gd name="T67" fmla="*/ 676 h 869"/>
                <a:gd name="T68" fmla="*/ 824 w 1008"/>
                <a:gd name="T69" fmla="*/ 634 h 869"/>
                <a:gd name="T70" fmla="*/ 949 w 1008"/>
                <a:gd name="T71" fmla="*/ 594 h 869"/>
                <a:gd name="T72" fmla="*/ 967 w 1008"/>
                <a:gd name="T73" fmla="*/ 582 h 869"/>
                <a:gd name="T74" fmla="*/ 992 w 1008"/>
                <a:gd name="T75" fmla="*/ 582 h 869"/>
                <a:gd name="T76" fmla="*/ 1008 w 1008"/>
                <a:gd name="T77" fmla="*/ 565 h 869"/>
                <a:gd name="T78" fmla="*/ 1008 w 1008"/>
                <a:gd name="T79" fmla="*/ 16 h 869"/>
                <a:gd name="T80" fmla="*/ 992 w 1008"/>
                <a:gd name="T81"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8" h="869">
                  <a:moveTo>
                    <a:pt x="992" y="0"/>
                  </a:moveTo>
                  <a:cubicBezTo>
                    <a:pt x="185" y="0"/>
                    <a:pt x="185" y="0"/>
                    <a:pt x="185" y="0"/>
                  </a:cubicBezTo>
                  <a:cubicBezTo>
                    <a:pt x="176" y="0"/>
                    <a:pt x="169" y="7"/>
                    <a:pt x="169" y="16"/>
                  </a:cubicBezTo>
                  <a:cubicBezTo>
                    <a:pt x="169" y="452"/>
                    <a:pt x="169" y="452"/>
                    <a:pt x="169" y="452"/>
                  </a:cubicBezTo>
                  <a:cubicBezTo>
                    <a:pt x="138" y="444"/>
                    <a:pt x="138" y="444"/>
                    <a:pt x="138" y="444"/>
                  </a:cubicBezTo>
                  <a:cubicBezTo>
                    <a:pt x="125" y="441"/>
                    <a:pt x="125" y="441"/>
                    <a:pt x="125" y="441"/>
                  </a:cubicBezTo>
                  <a:cubicBezTo>
                    <a:pt x="125" y="441"/>
                    <a:pt x="117" y="439"/>
                    <a:pt x="115" y="447"/>
                  </a:cubicBezTo>
                  <a:cubicBezTo>
                    <a:pt x="41" y="766"/>
                    <a:pt x="41" y="766"/>
                    <a:pt x="41" y="766"/>
                  </a:cubicBezTo>
                  <a:cubicBezTo>
                    <a:pt x="88" y="561"/>
                    <a:pt x="88" y="561"/>
                    <a:pt x="88" y="561"/>
                  </a:cubicBezTo>
                  <a:cubicBezTo>
                    <a:pt x="94" y="539"/>
                    <a:pt x="80" y="516"/>
                    <a:pt x="57" y="511"/>
                  </a:cubicBezTo>
                  <a:cubicBezTo>
                    <a:pt x="3" y="744"/>
                    <a:pt x="3" y="744"/>
                    <a:pt x="3" y="744"/>
                  </a:cubicBezTo>
                  <a:cubicBezTo>
                    <a:pt x="2" y="744"/>
                    <a:pt x="2" y="744"/>
                    <a:pt x="2" y="744"/>
                  </a:cubicBezTo>
                  <a:cubicBezTo>
                    <a:pt x="2" y="745"/>
                    <a:pt x="2" y="745"/>
                    <a:pt x="2" y="745"/>
                  </a:cubicBezTo>
                  <a:cubicBezTo>
                    <a:pt x="2" y="745"/>
                    <a:pt x="2" y="745"/>
                    <a:pt x="2" y="745"/>
                  </a:cubicBezTo>
                  <a:cubicBezTo>
                    <a:pt x="2" y="745"/>
                    <a:pt x="2" y="745"/>
                    <a:pt x="2" y="745"/>
                  </a:cubicBezTo>
                  <a:cubicBezTo>
                    <a:pt x="15" y="802"/>
                    <a:pt x="15" y="802"/>
                    <a:pt x="15" y="802"/>
                  </a:cubicBezTo>
                  <a:cubicBezTo>
                    <a:pt x="6" y="800"/>
                    <a:pt x="6" y="800"/>
                    <a:pt x="6" y="800"/>
                  </a:cubicBezTo>
                  <a:cubicBezTo>
                    <a:pt x="0" y="825"/>
                    <a:pt x="0" y="825"/>
                    <a:pt x="0" y="825"/>
                  </a:cubicBezTo>
                  <a:cubicBezTo>
                    <a:pt x="188" y="869"/>
                    <a:pt x="188" y="869"/>
                    <a:pt x="188" y="869"/>
                  </a:cubicBezTo>
                  <a:cubicBezTo>
                    <a:pt x="194" y="844"/>
                    <a:pt x="194" y="844"/>
                    <a:pt x="194" y="844"/>
                  </a:cubicBezTo>
                  <a:cubicBezTo>
                    <a:pt x="188" y="843"/>
                    <a:pt x="188" y="843"/>
                    <a:pt x="188" y="843"/>
                  </a:cubicBezTo>
                  <a:cubicBezTo>
                    <a:pt x="200" y="826"/>
                    <a:pt x="200" y="826"/>
                    <a:pt x="200" y="826"/>
                  </a:cubicBezTo>
                  <a:cubicBezTo>
                    <a:pt x="201" y="826"/>
                    <a:pt x="201" y="826"/>
                    <a:pt x="201" y="826"/>
                  </a:cubicBezTo>
                  <a:cubicBezTo>
                    <a:pt x="201" y="826"/>
                    <a:pt x="209" y="828"/>
                    <a:pt x="211" y="820"/>
                  </a:cubicBezTo>
                  <a:cubicBezTo>
                    <a:pt x="262" y="601"/>
                    <a:pt x="262" y="601"/>
                    <a:pt x="262" y="601"/>
                  </a:cubicBezTo>
                  <a:cubicBezTo>
                    <a:pt x="364" y="634"/>
                    <a:pt x="364" y="634"/>
                    <a:pt x="364" y="634"/>
                  </a:cubicBezTo>
                  <a:cubicBezTo>
                    <a:pt x="364" y="676"/>
                    <a:pt x="364" y="676"/>
                    <a:pt x="364" y="676"/>
                  </a:cubicBezTo>
                  <a:cubicBezTo>
                    <a:pt x="481" y="676"/>
                    <a:pt x="481" y="676"/>
                    <a:pt x="481" y="676"/>
                  </a:cubicBezTo>
                  <a:cubicBezTo>
                    <a:pt x="481" y="605"/>
                    <a:pt x="481" y="605"/>
                    <a:pt x="481" y="605"/>
                  </a:cubicBezTo>
                  <a:cubicBezTo>
                    <a:pt x="514" y="582"/>
                    <a:pt x="514" y="582"/>
                    <a:pt x="514" y="582"/>
                  </a:cubicBezTo>
                  <a:cubicBezTo>
                    <a:pt x="673" y="582"/>
                    <a:pt x="673" y="582"/>
                    <a:pt x="673" y="582"/>
                  </a:cubicBezTo>
                  <a:cubicBezTo>
                    <a:pt x="707" y="605"/>
                    <a:pt x="707" y="605"/>
                    <a:pt x="707" y="605"/>
                  </a:cubicBezTo>
                  <a:cubicBezTo>
                    <a:pt x="706" y="676"/>
                    <a:pt x="706" y="676"/>
                    <a:pt x="706" y="676"/>
                  </a:cubicBezTo>
                  <a:cubicBezTo>
                    <a:pt x="824" y="676"/>
                    <a:pt x="824" y="676"/>
                    <a:pt x="824" y="676"/>
                  </a:cubicBezTo>
                  <a:cubicBezTo>
                    <a:pt x="824" y="634"/>
                    <a:pt x="824" y="634"/>
                    <a:pt x="824" y="634"/>
                  </a:cubicBezTo>
                  <a:cubicBezTo>
                    <a:pt x="949" y="594"/>
                    <a:pt x="949" y="594"/>
                    <a:pt x="949" y="594"/>
                  </a:cubicBezTo>
                  <a:cubicBezTo>
                    <a:pt x="967" y="582"/>
                    <a:pt x="967" y="582"/>
                    <a:pt x="967" y="582"/>
                  </a:cubicBezTo>
                  <a:cubicBezTo>
                    <a:pt x="992" y="582"/>
                    <a:pt x="992" y="582"/>
                    <a:pt x="992" y="582"/>
                  </a:cubicBezTo>
                  <a:cubicBezTo>
                    <a:pt x="1001" y="582"/>
                    <a:pt x="1008" y="575"/>
                    <a:pt x="1008" y="565"/>
                  </a:cubicBezTo>
                  <a:cubicBezTo>
                    <a:pt x="1008" y="16"/>
                    <a:pt x="1008" y="16"/>
                    <a:pt x="1008" y="16"/>
                  </a:cubicBezTo>
                  <a:cubicBezTo>
                    <a:pt x="1008" y="7"/>
                    <a:pt x="1001" y="0"/>
                    <a:pt x="992" y="0"/>
                  </a:cubicBez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84" name="Freeform 6"/>
            <p:cNvSpPr>
              <a:spLocks/>
            </p:cNvSpPr>
            <p:nvPr/>
          </p:nvSpPr>
          <p:spPr bwMode="auto">
            <a:xfrm>
              <a:off x="21853526" y="13057188"/>
              <a:ext cx="107950" cy="165100"/>
            </a:xfrm>
            <a:custGeom>
              <a:avLst/>
              <a:gdLst>
                <a:gd name="T0" fmla="*/ 26 w 29"/>
                <a:gd name="T1" fmla="*/ 26 h 44"/>
                <a:gd name="T2" fmla="*/ 10 w 29"/>
                <a:gd name="T3" fmla="*/ 0 h 44"/>
                <a:gd name="T4" fmla="*/ 0 w 29"/>
                <a:gd name="T5" fmla="*/ 42 h 44"/>
                <a:gd name="T6" fmla="*/ 26 w 29"/>
                <a:gd name="T7" fmla="*/ 26 h 44"/>
              </a:gdLst>
              <a:ahLst/>
              <a:cxnLst>
                <a:cxn ang="0">
                  <a:pos x="T0" y="T1"/>
                </a:cxn>
                <a:cxn ang="0">
                  <a:pos x="T2" y="T3"/>
                </a:cxn>
                <a:cxn ang="0">
                  <a:pos x="T4" y="T5"/>
                </a:cxn>
                <a:cxn ang="0">
                  <a:pos x="T6" y="T7"/>
                </a:cxn>
              </a:cxnLst>
              <a:rect l="0" t="0" r="r" b="b"/>
              <a:pathLst>
                <a:path w="29" h="44">
                  <a:moveTo>
                    <a:pt x="26" y="26"/>
                  </a:moveTo>
                  <a:cubicBezTo>
                    <a:pt x="29" y="14"/>
                    <a:pt x="22" y="3"/>
                    <a:pt x="10" y="0"/>
                  </a:cubicBezTo>
                  <a:cubicBezTo>
                    <a:pt x="0" y="42"/>
                    <a:pt x="0" y="42"/>
                    <a:pt x="0" y="42"/>
                  </a:cubicBezTo>
                  <a:cubicBezTo>
                    <a:pt x="12" y="44"/>
                    <a:pt x="23" y="37"/>
                    <a:pt x="26" y="26"/>
                  </a:cubicBez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85" name="Freeform 7"/>
            <p:cNvSpPr>
              <a:spLocks/>
            </p:cNvSpPr>
            <p:nvPr/>
          </p:nvSpPr>
          <p:spPr bwMode="auto">
            <a:xfrm>
              <a:off x="21891626" y="12898438"/>
              <a:ext cx="107950" cy="169863"/>
            </a:xfrm>
            <a:custGeom>
              <a:avLst/>
              <a:gdLst>
                <a:gd name="T0" fmla="*/ 26 w 29"/>
                <a:gd name="T1" fmla="*/ 26 h 45"/>
                <a:gd name="T2" fmla="*/ 10 w 29"/>
                <a:gd name="T3" fmla="*/ 0 h 45"/>
                <a:gd name="T4" fmla="*/ 0 w 29"/>
                <a:gd name="T5" fmla="*/ 42 h 45"/>
                <a:gd name="T6" fmla="*/ 26 w 29"/>
                <a:gd name="T7" fmla="*/ 26 h 45"/>
              </a:gdLst>
              <a:ahLst/>
              <a:cxnLst>
                <a:cxn ang="0">
                  <a:pos x="T0" y="T1"/>
                </a:cxn>
                <a:cxn ang="0">
                  <a:pos x="T2" y="T3"/>
                </a:cxn>
                <a:cxn ang="0">
                  <a:pos x="T4" y="T5"/>
                </a:cxn>
                <a:cxn ang="0">
                  <a:pos x="T6" y="T7"/>
                </a:cxn>
              </a:cxnLst>
              <a:rect l="0" t="0" r="r" b="b"/>
              <a:pathLst>
                <a:path w="29" h="45">
                  <a:moveTo>
                    <a:pt x="26" y="26"/>
                  </a:moveTo>
                  <a:cubicBezTo>
                    <a:pt x="29" y="14"/>
                    <a:pt x="21" y="3"/>
                    <a:pt x="10" y="0"/>
                  </a:cubicBezTo>
                  <a:cubicBezTo>
                    <a:pt x="0" y="42"/>
                    <a:pt x="0" y="42"/>
                    <a:pt x="0" y="42"/>
                  </a:cubicBezTo>
                  <a:cubicBezTo>
                    <a:pt x="12" y="45"/>
                    <a:pt x="23" y="37"/>
                    <a:pt x="26" y="26"/>
                  </a:cubicBez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86" name="Freeform 8"/>
            <p:cNvSpPr>
              <a:spLocks/>
            </p:cNvSpPr>
            <p:nvPr/>
          </p:nvSpPr>
          <p:spPr bwMode="auto">
            <a:xfrm>
              <a:off x="21928138" y="12741275"/>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5"/>
                    <a:pt x="21" y="3"/>
                    <a:pt x="10" y="0"/>
                  </a:cubicBezTo>
                  <a:cubicBezTo>
                    <a:pt x="0" y="42"/>
                    <a:pt x="0" y="42"/>
                    <a:pt x="0" y="42"/>
                  </a:cubicBezTo>
                  <a:cubicBezTo>
                    <a:pt x="11" y="45"/>
                    <a:pt x="23" y="38"/>
                    <a:pt x="26" y="26"/>
                  </a:cubicBez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87" name="Freeform 9"/>
            <p:cNvSpPr>
              <a:spLocks/>
            </p:cNvSpPr>
            <p:nvPr/>
          </p:nvSpPr>
          <p:spPr bwMode="auto">
            <a:xfrm>
              <a:off x="21966238" y="12587288"/>
              <a:ext cx="104775" cy="165100"/>
            </a:xfrm>
            <a:custGeom>
              <a:avLst/>
              <a:gdLst>
                <a:gd name="T0" fmla="*/ 9 w 28"/>
                <a:gd name="T1" fmla="*/ 0 h 44"/>
                <a:gd name="T2" fmla="*/ 0 w 28"/>
                <a:gd name="T3" fmla="*/ 41 h 44"/>
                <a:gd name="T4" fmla="*/ 25 w 28"/>
                <a:gd name="T5" fmla="*/ 25 h 44"/>
                <a:gd name="T6" fmla="*/ 9 w 28"/>
                <a:gd name="T7" fmla="*/ 0 h 44"/>
              </a:gdLst>
              <a:ahLst/>
              <a:cxnLst>
                <a:cxn ang="0">
                  <a:pos x="T0" y="T1"/>
                </a:cxn>
                <a:cxn ang="0">
                  <a:pos x="T2" y="T3"/>
                </a:cxn>
                <a:cxn ang="0">
                  <a:pos x="T4" y="T5"/>
                </a:cxn>
                <a:cxn ang="0">
                  <a:pos x="T6" y="T7"/>
                </a:cxn>
              </a:cxnLst>
              <a:rect l="0" t="0" r="r" b="b"/>
              <a:pathLst>
                <a:path w="28" h="44">
                  <a:moveTo>
                    <a:pt x="9" y="0"/>
                  </a:moveTo>
                  <a:cubicBezTo>
                    <a:pt x="0" y="41"/>
                    <a:pt x="0" y="41"/>
                    <a:pt x="0" y="41"/>
                  </a:cubicBezTo>
                  <a:cubicBezTo>
                    <a:pt x="11" y="44"/>
                    <a:pt x="23" y="37"/>
                    <a:pt x="25" y="25"/>
                  </a:cubicBezTo>
                  <a:cubicBezTo>
                    <a:pt x="28" y="14"/>
                    <a:pt x="21" y="2"/>
                    <a:pt x="9" y="0"/>
                  </a:cubicBez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88" name="Freeform 10"/>
            <p:cNvSpPr>
              <a:spLocks/>
            </p:cNvSpPr>
            <p:nvPr/>
          </p:nvSpPr>
          <p:spPr bwMode="auto">
            <a:xfrm>
              <a:off x="22244051" y="12914313"/>
              <a:ext cx="619125" cy="1798638"/>
            </a:xfrm>
            <a:custGeom>
              <a:avLst/>
              <a:gdLst>
                <a:gd name="T0" fmla="*/ 0 w 390"/>
                <a:gd name="T1" fmla="*/ 1133 h 1133"/>
                <a:gd name="T2" fmla="*/ 309 w 390"/>
                <a:gd name="T3" fmla="*/ 1133 h 1133"/>
                <a:gd name="T4" fmla="*/ 390 w 390"/>
                <a:gd name="T5" fmla="*/ 0 h 1133"/>
                <a:gd name="T6" fmla="*/ 80 w 390"/>
                <a:gd name="T7" fmla="*/ 0 h 1133"/>
                <a:gd name="T8" fmla="*/ 0 w 390"/>
                <a:gd name="T9" fmla="*/ 1133 h 1133"/>
              </a:gdLst>
              <a:ahLst/>
              <a:cxnLst>
                <a:cxn ang="0">
                  <a:pos x="T0" y="T1"/>
                </a:cxn>
                <a:cxn ang="0">
                  <a:pos x="T2" y="T3"/>
                </a:cxn>
                <a:cxn ang="0">
                  <a:pos x="T4" y="T5"/>
                </a:cxn>
                <a:cxn ang="0">
                  <a:pos x="T6" y="T7"/>
                </a:cxn>
                <a:cxn ang="0">
                  <a:pos x="T8" y="T9"/>
                </a:cxn>
              </a:cxnLst>
              <a:rect l="0" t="0" r="r" b="b"/>
              <a:pathLst>
                <a:path w="390" h="1133">
                  <a:moveTo>
                    <a:pt x="0" y="1133"/>
                  </a:moveTo>
                  <a:lnTo>
                    <a:pt x="309" y="1133"/>
                  </a:lnTo>
                  <a:lnTo>
                    <a:pt x="390" y="0"/>
                  </a:lnTo>
                  <a:lnTo>
                    <a:pt x="80" y="0"/>
                  </a:lnTo>
                  <a:lnTo>
                    <a:pt x="0" y="1133"/>
                  </a:ln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89" name="Freeform 11"/>
            <p:cNvSpPr>
              <a:spLocks/>
            </p:cNvSpPr>
            <p:nvPr/>
          </p:nvSpPr>
          <p:spPr bwMode="auto">
            <a:xfrm>
              <a:off x="23647401" y="12914313"/>
              <a:ext cx="619125" cy="1798638"/>
            </a:xfrm>
            <a:custGeom>
              <a:avLst/>
              <a:gdLst>
                <a:gd name="T0" fmla="*/ 0 w 390"/>
                <a:gd name="T1" fmla="*/ 0 h 1133"/>
                <a:gd name="T2" fmla="*/ 80 w 390"/>
                <a:gd name="T3" fmla="*/ 1133 h 1133"/>
                <a:gd name="T4" fmla="*/ 390 w 390"/>
                <a:gd name="T5" fmla="*/ 1133 h 1133"/>
                <a:gd name="T6" fmla="*/ 312 w 390"/>
                <a:gd name="T7" fmla="*/ 0 h 1133"/>
                <a:gd name="T8" fmla="*/ 0 w 390"/>
                <a:gd name="T9" fmla="*/ 0 h 1133"/>
              </a:gdLst>
              <a:ahLst/>
              <a:cxnLst>
                <a:cxn ang="0">
                  <a:pos x="T0" y="T1"/>
                </a:cxn>
                <a:cxn ang="0">
                  <a:pos x="T2" y="T3"/>
                </a:cxn>
                <a:cxn ang="0">
                  <a:pos x="T4" y="T5"/>
                </a:cxn>
                <a:cxn ang="0">
                  <a:pos x="T6" y="T7"/>
                </a:cxn>
                <a:cxn ang="0">
                  <a:pos x="T8" y="T9"/>
                </a:cxn>
              </a:cxnLst>
              <a:rect l="0" t="0" r="r" b="b"/>
              <a:pathLst>
                <a:path w="390" h="1133">
                  <a:moveTo>
                    <a:pt x="0" y="0"/>
                  </a:moveTo>
                  <a:lnTo>
                    <a:pt x="80" y="1133"/>
                  </a:lnTo>
                  <a:lnTo>
                    <a:pt x="390" y="1133"/>
                  </a:lnTo>
                  <a:lnTo>
                    <a:pt x="312" y="0"/>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90" name="Freeform 12"/>
            <p:cNvSpPr>
              <a:spLocks/>
            </p:cNvSpPr>
            <p:nvPr/>
          </p:nvSpPr>
          <p:spPr bwMode="auto">
            <a:xfrm>
              <a:off x="20742276" y="13373100"/>
              <a:ext cx="1025525" cy="1339850"/>
            </a:xfrm>
            <a:custGeom>
              <a:avLst/>
              <a:gdLst>
                <a:gd name="T0" fmla="*/ 0 w 646"/>
                <a:gd name="T1" fmla="*/ 844 h 844"/>
                <a:gd name="T2" fmla="*/ 501 w 646"/>
                <a:gd name="T3" fmla="*/ 844 h 844"/>
                <a:gd name="T4" fmla="*/ 646 w 646"/>
                <a:gd name="T5" fmla="*/ 113 h 844"/>
                <a:gd name="T6" fmla="*/ 159 w 646"/>
                <a:gd name="T7" fmla="*/ 0 h 844"/>
                <a:gd name="T8" fmla="*/ 0 w 646"/>
                <a:gd name="T9" fmla="*/ 844 h 844"/>
              </a:gdLst>
              <a:ahLst/>
              <a:cxnLst>
                <a:cxn ang="0">
                  <a:pos x="T0" y="T1"/>
                </a:cxn>
                <a:cxn ang="0">
                  <a:pos x="T2" y="T3"/>
                </a:cxn>
                <a:cxn ang="0">
                  <a:pos x="T4" y="T5"/>
                </a:cxn>
                <a:cxn ang="0">
                  <a:pos x="T6" y="T7"/>
                </a:cxn>
                <a:cxn ang="0">
                  <a:pos x="T8" y="T9"/>
                </a:cxn>
              </a:cxnLst>
              <a:rect l="0" t="0" r="r" b="b"/>
              <a:pathLst>
                <a:path w="646" h="844">
                  <a:moveTo>
                    <a:pt x="0" y="844"/>
                  </a:moveTo>
                  <a:lnTo>
                    <a:pt x="501" y="844"/>
                  </a:lnTo>
                  <a:lnTo>
                    <a:pt x="646" y="113"/>
                  </a:lnTo>
                  <a:lnTo>
                    <a:pt x="159" y="0"/>
                  </a:lnTo>
                  <a:lnTo>
                    <a:pt x="0" y="844"/>
                  </a:ln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91" name="Freeform 13"/>
            <p:cNvSpPr>
              <a:spLocks/>
            </p:cNvSpPr>
            <p:nvPr/>
          </p:nvSpPr>
          <p:spPr bwMode="auto">
            <a:xfrm>
              <a:off x="27012901" y="10975975"/>
              <a:ext cx="1090613" cy="1757363"/>
            </a:xfrm>
            <a:custGeom>
              <a:avLst/>
              <a:gdLst>
                <a:gd name="T0" fmla="*/ 201 w 291"/>
                <a:gd name="T1" fmla="*/ 441 h 468"/>
                <a:gd name="T2" fmla="*/ 195 w 291"/>
                <a:gd name="T3" fmla="*/ 468 h 468"/>
                <a:gd name="T4" fmla="*/ 0 w 291"/>
                <a:gd name="T5" fmla="*/ 419 h 468"/>
                <a:gd name="T6" fmla="*/ 7 w 291"/>
                <a:gd name="T7" fmla="*/ 392 h 468"/>
                <a:gd name="T8" fmla="*/ 13 w 291"/>
                <a:gd name="T9" fmla="*/ 394 h 468"/>
                <a:gd name="T10" fmla="*/ 10 w 291"/>
                <a:gd name="T11" fmla="*/ 372 h 468"/>
                <a:gd name="T12" fmla="*/ 8 w 291"/>
                <a:gd name="T13" fmla="*/ 372 h 468"/>
                <a:gd name="T14" fmla="*/ 2 w 291"/>
                <a:gd name="T15" fmla="*/ 361 h 468"/>
                <a:gd name="T16" fmla="*/ 87 w 291"/>
                <a:gd name="T17" fmla="*/ 8 h 468"/>
                <a:gd name="T18" fmla="*/ 97 w 291"/>
                <a:gd name="T19" fmla="*/ 2 h 468"/>
                <a:gd name="T20" fmla="*/ 247 w 291"/>
                <a:gd name="T21" fmla="*/ 40 h 468"/>
                <a:gd name="T22" fmla="*/ 261 w 291"/>
                <a:gd name="T23" fmla="*/ 43 h 468"/>
                <a:gd name="T24" fmla="*/ 267 w 291"/>
                <a:gd name="T25" fmla="*/ 54 h 468"/>
                <a:gd name="T26" fmla="*/ 182 w 291"/>
                <a:gd name="T27" fmla="*/ 407 h 468"/>
                <a:gd name="T28" fmla="*/ 172 w 291"/>
                <a:gd name="T29" fmla="*/ 413 h 468"/>
                <a:gd name="T30" fmla="*/ 93 w 291"/>
                <a:gd name="T31" fmla="*/ 393 h 468"/>
                <a:gd name="T32" fmla="*/ 172 w 291"/>
                <a:gd name="T33" fmla="*/ 413 h 468"/>
                <a:gd name="T34" fmla="*/ 182 w 291"/>
                <a:gd name="T35" fmla="*/ 407 h 468"/>
                <a:gd name="T36" fmla="*/ 238 w 291"/>
                <a:gd name="T37" fmla="*/ 175 h 468"/>
                <a:gd name="T38" fmla="*/ 291 w 291"/>
                <a:gd name="T39" fmla="*/ 142 h 468"/>
                <a:gd name="T40" fmla="*/ 231 w 291"/>
                <a:gd name="T41" fmla="*/ 390 h 468"/>
                <a:gd name="T42" fmla="*/ 231 w 291"/>
                <a:gd name="T43" fmla="*/ 390 h 468"/>
                <a:gd name="T44" fmla="*/ 231 w 291"/>
                <a:gd name="T45" fmla="*/ 390 h 468"/>
                <a:gd name="T46" fmla="*/ 231 w 291"/>
                <a:gd name="T47" fmla="*/ 390 h 468"/>
                <a:gd name="T48" fmla="*/ 231 w 291"/>
                <a:gd name="T49" fmla="*/ 390 h 468"/>
                <a:gd name="T50" fmla="*/ 192 w 291"/>
                <a:gd name="T51" fmla="*/ 439 h 468"/>
                <a:gd name="T52" fmla="*/ 201 w 29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1" h="468">
                  <a:moveTo>
                    <a:pt x="201" y="441"/>
                  </a:moveTo>
                  <a:cubicBezTo>
                    <a:pt x="195" y="468"/>
                    <a:pt x="195" y="468"/>
                    <a:pt x="195" y="468"/>
                  </a:cubicBezTo>
                  <a:cubicBezTo>
                    <a:pt x="0" y="419"/>
                    <a:pt x="0" y="419"/>
                    <a:pt x="0" y="419"/>
                  </a:cubicBezTo>
                  <a:cubicBezTo>
                    <a:pt x="7" y="392"/>
                    <a:pt x="7" y="392"/>
                    <a:pt x="7" y="392"/>
                  </a:cubicBezTo>
                  <a:cubicBezTo>
                    <a:pt x="13" y="394"/>
                    <a:pt x="13" y="394"/>
                    <a:pt x="13" y="394"/>
                  </a:cubicBezTo>
                  <a:cubicBezTo>
                    <a:pt x="10" y="372"/>
                    <a:pt x="10" y="372"/>
                    <a:pt x="10" y="372"/>
                  </a:cubicBezTo>
                  <a:cubicBezTo>
                    <a:pt x="8" y="372"/>
                    <a:pt x="8" y="372"/>
                    <a:pt x="8" y="372"/>
                  </a:cubicBezTo>
                  <a:cubicBezTo>
                    <a:pt x="8" y="372"/>
                    <a:pt x="0" y="370"/>
                    <a:pt x="2" y="361"/>
                  </a:cubicBezTo>
                  <a:cubicBezTo>
                    <a:pt x="87" y="8"/>
                    <a:pt x="87" y="8"/>
                    <a:pt x="87" y="8"/>
                  </a:cubicBezTo>
                  <a:cubicBezTo>
                    <a:pt x="87" y="8"/>
                    <a:pt x="89" y="0"/>
                    <a:pt x="97" y="2"/>
                  </a:cubicBezTo>
                  <a:cubicBezTo>
                    <a:pt x="247" y="40"/>
                    <a:pt x="247" y="40"/>
                    <a:pt x="247" y="40"/>
                  </a:cubicBezTo>
                  <a:cubicBezTo>
                    <a:pt x="261" y="43"/>
                    <a:pt x="261" y="43"/>
                    <a:pt x="261" y="43"/>
                  </a:cubicBezTo>
                  <a:cubicBezTo>
                    <a:pt x="261" y="43"/>
                    <a:pt x="269" y="45"/>
                    <a:pt x="267" y="54"/>
                  </a:cubicBezTo>
                  <a:cubicBezTo>
                    <a:pt x="182" y="407"/>
                    <a:pt x="182" y="407"/>
                    <a:pt x="182" y="407"/>
                  </a:cubicBezTo>
                  <a:cubicBezTo>
                    <a:pt x="182" y="407"/>
                    <a:pt x="180" y="415"/>
                    <a:pt x="172" y="413"/>
                  </a:cubicBezTo>
                  <a:cubicBezTo>
                    <a:pt x="93" y="393"/>
                    <a:pt x="93" y="393"/>
                    <a:pt x="93" y="393"/>
                  </a:cubicBezTo>
                  <a:cubicBezTo>
                    <a:pt x="172" y="413"/>
                    <a:pt x="172" y="413"/>
                    <a:pt x="172" y="413"/>
                  </a:cubicBezTo>
                  <a:cubicBezTo>
                    <a:pt x="180" y="415"/>
                    <a:pt x="182" y="407"/>
                    <a:pt x="182" y="407"/>
                  </a:cubicBezTo>
                  <a:cubicBezTo>
                    <a:pt x="238" y="175"/>
                    <a:pt x="238" y="175"/>
                    <a:pt x="238" y="175"/>
                  </a:cubicBezTo>
                  <a:cubicBezTo>
                    <a:pt x="244" y="151"/>
                    <a:pt x="267" y="136"/>
                    <a:pt x="291" y="142"/>
                  </a:cubicBezTo>
                  <a:cubicBezTo>
                    <a:pt x="231" y="390"/>
                    <a:pt x="231" y="390"/>
                    <a:pt x="231" y="390"/>
                  </a:cubicBezTo>
                  <a:cubicBezTo>
                    <a:pt x="231" y="390"/>
                    <a:pt x="231" y="390"/>
                    <a:pt x="231" y="390"/>
                  </a:cubicBezTo>
                  <a:cubicBezTo>
                    <a:pt x="231" y="390"/>
                    <a:pt x="231" y="390"/>
                    <a:pt x="231" y="390"/>
                  </a:cubicBezTo>
                  <a:cubicBezTo>
                    <a:pt x="231" y="390"/>
                    <a:pt x="231" y="390"/>
                    <a:pt x="231" y="390"/>
                  </a:cubicBezTo>
                  <a:cubicBezTo>
                    <a:pt x="231" y="390"/>
                    <a:pt x="231" y="390"/>
                    <a:pt x="231" y="390"/>
                  </a:cubicBezTo>
                  <a:cubicBezTo>
                    <a:pt x="192" y="439"/>
                    <a:pt x="192" y="439"/>
                    <a:pt x="192" y="439"/>
                  </a:cubicBezTo>
                  <a:lnTo>
                    <a:pt x="201" y="441"/>
                  </a:ln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92" name="Freeform 14"/>
            <p:cNvSpPr>
              <a:spLocks/>
            </p:cNvSpPr>
            <p:nvPr/>
          </p:nvSpPr>
          <p:spPr bwMode="auto">
            <a:xfrm>
              <a:off x="26382663" y="12542838"/>
              <a:ext cx="1395413" cy="2170113"/>
            </a:xfrm>
            <a:custGeom>
              <a:avLst/>
              <a:gdLst>
                <a:gd name="T0" fmla="*/ 378 w 879"/>
                <a:gd name="T1" fmla="*/ 0 h 1367"/>
                <a:gd name="T2" fmla="*/ 879 w 879"/>
                <a:gd name="T3" fmla="*/ 125 h 1367"/>
                <a:gd name="T4" fmla="*/ 527 w 879"/>
                <a:gd name="T5" fmla="*/ 1367 h 1367"/>
                <a:gd name="T6" fmla="*/ 0 w 879"/>
                <a:gd name="T7" fmla="*/ 1367 h 1367"/>
                <a:gd name="T8" fmla="*/ 378 w 879"/>
                <a:gd name="T9" fmla="*/ 0 h 1367"/>
              </a:gdLst>
              <a:ahLst/>
              <a:cxnLst>
                <a:cxn ang="0">
                  <a:pos x="T0" y="T1"/>
                </a:cxn>
                <a:cxn ang="0">
                  <a:pos x="T2" y="T3"/>
                </a:cxn>
                <a:cxn ang="0">
                  <a:pos x="T4" y="T5"/>
                </a:cxn>
                <a:cxn ang="0">
                  <a:pos x="T6" y="T7"/>
                </a:cxn>
                <a:cxn ang="0">
                  <a:pos x="T8" y="T9"/>
                </a:cxn>
              </a:cxnLst>
              <a:rect l="0" t="0" r="r" b="b"/>
              <a:pathLst>
                <a:path w="879" h="1367">
                  <a:moveTo>
                    <a:pt x="378" y="0"/>
                  </a:moveTo>
                  <a:lnTo>
                    <a:pt x="879" y="125"/>
                  </a:lnTo>
                  <a:lnTo>
                    <a:pt x="527" y="1367"/>
                  </a:lnTo>
                  <a:lnTo>
                    <a:pt x="0" y="1367"/>
                  </a:lnTo>
                  <a:lnTo>
                    <a:pt x="378" y="0"/>
                  </a:ln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93" name="Freeform 15"/>
            <p:cNvSpPr>
              <a:spLocks/>
            </p:cNvSpPr>
            <p:nvPr/>
          </p:nvSpPr>
          <p:spPr bwMode="auto">
            <a:xfrm>
              <a:off x="24449088" y="10975975"/>
              <a:ext cx="1130300" cy="1757363"/>
            </a:xfrm>
            <a:custGeom>
              <a:avLst/>
              <a:gdLst>
                <a:gd name="T0" fmla="*/ 93 w 301"/>
                <a:gd name="T1" fmla="*/ 441 h 468"/>
                <a:gd name="T2" fmla="*/ 99 w 301"/>
                <a:gd name="T3" fmla="*/ 468 h 468"/>
                <a:gd name="T4" fmla="*/ 301 w 301"/>
                <a:gd name="T5" fmla="*/ 419 h 468"/>
                <a:gd name="T6" fmla="*/ 295 w 301"/>
                <a:gd name="T7" fmla="*/ 392 h 468"/>
                <a:gd name="T8" fmla="*/ 288 w 301"/>
                <a:gd name="T9" fmla="*/ 394 h 468"/>
                <a:gd name="T10" fmla="*/ 291 w 301"/>
                <a:gd name="T11" fmla="*/ 372 h 468"/>
                <a:gd name="T12" fmla="*/ 293 w 301"/>
                <a:gd name="T13" fmla="*/ 372 h 468"/>
                <a:gd name="T14" fmla="*/ 299 w 301"/>
                <a:gd name="T15" fmla="*/ 361 h 468"/>
                <a:gd name="T16" fmla="*/ 211 w 301"/>
                <a:gd name="T17" fmla="*/ 8 h 468"/>
                <a:gd name="T18" fmla="*/ 201 w 301"/>
                <a:gd name="T19" fmla="*/ 2 h 468"/>
                <a:gd name="T20" fmla="*/ 46 w 301"/>
                <a:gd name="T21" fmla="*/ 40 h 468"/>
                <a:gd name="T22" fmla="*/ 31 w 301"/>
                <a:gd name="T23" fmla="*/ 43 h 468"/>
                <a:gd name="T24" fmla="*/ 25 w 301"/>
                <a:gd name="T25" fmla="*/ 54 h 468"/>
                <a:gd name="T26" fmla="*/ 113 w 301"/>
                <a:gd name="T27" fmla="*/ 407 h 468"/>
                <a:gd name="T28" fmla="*/ 123 w 301"/>
                <a:gd name="T29" fmla="*/ 413 h 468"/>
                <a:gd name="T30" fmla="*/ 206 w 301"/>
                <a:gd name="T31" fmla="*/ 393 h 468"/>
                <a:gd name="T32" fmla="*/ 123 w 301"/>
                <a:gd name="T33" fmla="*/ 413 h 468"/>
                <a:gd name="T34" fmla="*/ 113 w 301"/>
                <a:gd name="T35" fmla="*/ 407 h 468"/>
                <a:gd name="T36" fmla="*/ 55 w 301"/>
                <a:gd name="T37" fmla="*/ 175 h 468"/>
                <a:gd name="T38" fmla="*/ 0 w 301"/>
                <a:gd name="T39" fmla="*/ 142 h 468"/>
                <a:gd name="T40" fmla="*/ 62 w 301"/>
                <a:gd name="T41" fmla="*/ 390 h 468"/>
                <a:gd name="T42" fmla="*/ 62 w 301"/>
                <a:gd name="T43" fmla="*/ 390 h 468"/>
                <a:gd name="T44" fmla="*/ 62 w 301"/>
                <a:gd name="T45" fmla="*/ 390 h 468"/>
                <a:gd name="T46" fmla="*/ 62 w 301"/>
                <a:gd name="T47" fmla="*/ 390 h 468"/>
                <a:gd name="T48" fmla="*/ 62 w 301"/>
                <a:gd name="T49" fmla="*/ 390 h 468"/>
                <a:gd name="T50" fmla="*/ 102 w 301"/>
                <a:gd name="T51" fmla="*/ 439 h 468"/>
                <a:gd name="T52" fmla="*/ 93 w 30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468">
                  <a:moveTo>
                    <a:pt x="93" y="441"/>
                  </a:moveTo>
                  <a:cubicBezTo>
                    <a:pt x="99" y="468"/>
                    <a:pt x="99" y="468"/>
                    <a:pt x="99" y="468"/>
                  </a:cubicBezTo>
                  <a:cubicBezTo>
                    <a:pt x="301" y="419"/>
                    <a:pt x="301" y="419"/>
                    <a:pt x="301" y="419"/>
                  </a:cubicBezTo>
                  <a:cubicBezTo>
                    <a:pt x="295" y="392"/>
                    <a:pt x="295" y="392"/>
                    <a:pt x="295" y="392"/>
                  </a:cubicBezTo>
                  <a:cubicBezTo>
                    <a:pt x="288" y="394"/>
                    <a:pt x="288" y="394"/>
                    <a:pt x="288" y="394"/>
                  </a:cubicBezTo>
                  <a:cubicBezTo>
                    <a:pt x="291" y="372"/>
                    <a:pt x="291" y="372"/>
                    <a:pt x="291" y="372"/>
                  </a:cubicBezTo>
                  <a:cubicBezTo>
                    <a:pt x="293" y="372"/>
                    <a:pt x="293" y="372"/>
                    <a:pt x="293" y="372"/>
                  </a:cubicBezTo>
                  <a:cubicBezTo>
                    <a:pt x="293" y="372"/>
                    <a:pt x="301" y="370"/>
                    <a:pt x="299" y="361"/>
                  </a:cubicBezTo>
                  <a:cubicBezTo>
                    <a:pt x="211" y="8"/>
                    <a:pt x="211" y="8"/>
                    <a:pt x="211" y="8"/>
                  </a:cubicBezTo>
                  <a:cubicBezTo>
                    <a:pt x="211" y="8"/>
                    <a:pt x="209" y="0"/>
                    <a:pt x="201" y="2"/>
                  </a:cubicBezTo>
                  <a:cubicBezTo>
                    <a:pt x="46" y="40"/>
                    <a:pt x="46" y="40"/>
                    <a:pt x="46" y="40"/>
                  </a:cubicBezTo>
                  <a:cubicBezTo>
                    <a:pt x="31" y="43"/>
                    <a:pt x="31" y="43"/>
                    <a:pt x="31" y="43"/>
                  </a:cubicBezTo>
                  <a:cubicBezTo>
                    <a:pt x="31" y="43"/>
                    <a:pt x="23" y="45"/>
                    <a:pt x="25" y="54"/>
                  </a:cubicBezTo>
                  <a:cubicBezTo>
                    <a:pt x="113" y="407"/>
                    <a:pt x="113" y="407"/>
                    <a:pt x="113" y="407"/>
                  </a:cubicBezTo>
                  <a:cubicBezTo>
                    <a:pt x="113" y="407"/>
                    <a:pt x="115" y="415"/>
                    <a:pt x="123" y="413"/>
                  </a:cubicBezTo>
                  <a:cubicBezTo>
                    <a:pt x="206" y="393"/>
                    <a:pt x="206" y="393"/>
                    <a:pt x="206" y="393"/>
                  </a:cubicBezTo>
                  <a:cubicBezTo>
                    <a:pt x="123" y="413"/>
                    <a:pt x="123" y="413"/>
                    <a:pt x="123" y="413"/>
                  </a:cubicBezTo>
                  <a:cubicBezTo>
                    <a:pt x="115" y="415"/>
                    <a:pt x="113" y="407"/>
                    <a:pt x="113" y="407"/>
                  </a:cubicBezTo>
                  <a:cubicBezTo>
                    <a:pt x="55" y="175"/>
                    <a:pt x="55" y="175"/>
                    <a:pt x="55" y="175"/>
                  </a:cubicBezTo>
                  <a:cubicBezTo>
                    <a:pt x="49" y="151"/>
                    <a:pt x="24" y="136"/>
                    <a:pt x="0" y="142"/>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102" y="439"/>
                    <a:pt x="102" y="439"/>
                    <a:pt x="102" y="439"/>
                  </a:cubicBezTo>
                  <a:lnTo>
                    <a:pt x="93" y="441"/>
                  </a:ln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94" name="Freeform 16"/>
            <p:cNvSpPr>
              <a:spLocks/>
            </p:cNvSpPr>
            <p:nvPr/>
          </p:nvSpPr>
          <p:spPr bwMode="auto">
            <a:xfrm>
              <a:off x="24787226" y="12542838"/>
              <a:ext cx="1447800" cy="2170113"/>
            </a:xfrm>
            <a:custGeom>
              <a:avLst/>
              <a:gdLst>
                <a:gd name="T0" fmla="*/ 520 w 912"/>
                <a:gd name="T1" fmla="*/ 0 h 1367"/>
                <a:gd name="T2" fmla="*/ 0 w 912"/>
                <a:gd name="T3" fmla="*/ 125 h 1367"/>
                <a:gd name="T4" fmla="*/ 364 w 912"/>
                <a:gd name="T5" fmla="*/ 1367 h 1367"/>
                <a:gd name="T6" fmla="*/ 912 w 912"/>
                <a:gd name="T7" fmla="*/ 1367 h 1367"/>
                <a:gd name="T8" fmla="*/ 520 w 912"/>
                <a:gd name="T9" fmla="*/ 0 h 1367"/>
              </a:gdLst>
              <a:ahLst/>
              <a:cxnLst>
                <a:cxn ang="0">
                  <a:pos x="T0" y="T1"/>
                </a:cxn>
                <a:cxn ang="0">
                  <a:pos x="T2" y="T3"/>
                </a:cxn>
                <a:cxn ang="0">
                  <a:pos x="T4" y="T5"/>
                </a:cxn>
                <a:cxn ang="0">
                  <a:pos x="T6" y="T7"/>
                </a:cxn>
                <a:cxn ang="0">
                  <a:pos x="T8" y="T9"/>
                </a:cxn>
              </a:cxnLst>
              <a:rect l="0" t="0" r="r" b="b"/>
              <a:pathLst>
                <a:path w="912" h="1367">
                  <a:moveTo>
                    <a:pt x="520" y="0"/>
                  </a:moveTo>
                  <a:lnTo>
                    <a:pt x="0" y="125"/>
                  </a:lnTo>
                  <a:lnTo>
                    <a:pt x="364" y="1367"/>
                  </a:lnTo>
                  <a:lnTo>
                    <a:pt x="912" y="1367"/>
                  </a:lnTo>
                  <a:lnTo>
                    <a:pt x="520" y="0"/>
                  </a:ln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95" name="Freeform 17"/>
            <p:cNvSpPr>
              <a:spLocks/>
            </p:cNvSpPr>
            <p:nvPr/>
          </p:nvSpPr>
          <p:spPr bwMode="auto">
            <a:xfrm>
              <a:off x="13993813" y="10280650"/>
              <a:ext cx="3781425" cy="3263900"/>
            </a:xfrm>
            <a:custGeom>
              <a:avLst/>
              <a:gdLst>
                <a:gd name="T0" fmla="*/ 992 w 1008"/>
                <a:gd name="T1" fmla="*/ 0 h 869"/>
                <a:gd name="T2" fmla="*/ 185 w 1008"/>
                <a:gd name="T3" fmla="*/ 0 h 869"/>
                <a:gd name="T4" fmla="*/ 169 w 1008"/>
                <a:gd name="T5" fmla="*/ 16 h 869"/>
                <a:gd name="T6" fmla="*/ 169 w 1008"/>
                <a:gd name="T7" fmla="*/ 452 h 869"/>
                <a:gd name="T8" fmla="*/ 138 w 1008"/>
                <a:gd name="T9" fmla="*/ 444 h 869"/>
                <a:gd name="T10" fmla="*/ 124 w 1008"/>
                <a:gd name="T11" fmla="*/ 441 h 869"/>
                <a:gd name="T12" fmla="*/ 115 w 1008"/>
                <a:gd name="T13" fmla="*/ 447 h 869"/>
                <a:gd name="T14" fmla="*/ 40 w 1008"/>
                <a:gd name="T15" fmla="*/ 766 h 869"/>
                <a:gd name="T16" fmla="*/ 88 w 1008"/>
                <a:gd name="T17" fmla="*/ 561 h 869"/>
                <a:gd name="T18" fmla="*/ 57 w 1008"/>
                <a:gd name="T19" fmla="*/ 511 h 869"/>
                <a:gd name="T20" fmla="*/ 2 w 1008"/>
                <a:gd name="T21" fmla="*/ 744 h 869"/>
                <a:gd name="T22" fmla="*/ 2 w 1008"/>
                <a:gd name="T23" fmla="*/ 744 h 869"/>
                <a:gd name="T24" fmla="*/ 2 w 1008"/>
                <a:gd name="T25" fmla="*/ 745 h 869"/>
                <a:gd name="T26" fmla="*/ 2 w 1008"/>
                <a:gd name="T27" fmla="*/ 745 h 869"/>
                <a:gd name="T28" fmla="*/ 2 w 1008"/>
                <a:gd name="T29" fmla="*/ 745 h 869"/>
                <a:gd name="T30" fmla="*/ 15 w 1008"/>
                <a:gd name="T31" fmla="*/ 802 h 869"/>
                <a:gd name="T32" fmla="*/ 6 w 1008"/>
                <a:gd name="T33" fmla="*/ 800 h 869"/>
                <a:gd name="T34" fmla="*/ 0 w 1008"/>
                <a:gd name="T35" fmla="*/ 825 h 869"/>
                <a:gd name="T36" fmla="*/ 188 w 1008"/>
                <a:gd name="T37" fmla="*/ 869 h 869"/>
                <a:gd name="T38" fmla="*/ 194 w 1008"/>
                <a:gd name="T39" fmla="*/ 844 h 869"/>
                <a:gd name="T40" fmla="*/ 188 w 1008"/>
                <a:gd name="T41" fmla="*/ 843 h 869"/>
                <a:gd name="T42" fmla="*/ 200 w 1008"/>
                <a:gd name="T43" fmla="*/ 826 h 869"/>
                <a:gd name="T44" fmla="*/ 201 w 1008"/>
                <a:gd name="T45" fmla="*/ 826 h 869"/>
                <a:gd name="T46" fmla="*/ 211 w 1008"/>
                <a:gd name="T47" fmla="*/ 820 h 869"/>
                <a:gd name="T48" fmla="*/ 262 w 1008"/>
                <a:gd name="T49" fmla="*/ 601 h 869"/>
                <a:gd name="T50" fmla="*/ 364 w 1008"/>
                <a:gd name="T51" fmla="*/ 634 h 869"/>
                <a:gd name="T52" fmla="*/ 364 w 1008"/>
                <a:gd name="T53" fmla="*/ 676 h 869"/>
                <a:gd name="T54" fmla="*/ 481 w 1008"/>
                <a:gd name="T55" fmla="*/ 676 h 869"/>
                <a:gd name="T56" fmla="*/ 481 w 1008"/>
                <a:gd name="T57" fmla="*/ 605 h 869"/>
                <a:gd name="T58" fmla="*/ 514 w 1008"/>
                <a:gd name="T59" fmla="*/ 582 h 869"/>
                <a:gd name="T60" fmla="*/ 673 w 1008"/>
                <a:gd name="T61" fmla="*/ 582 h 869"/>
                <a:gd name="T62" fmla="*/ 706 w 1008"/>
                <a:gd name="T63" fmla="*/ 605 h 869"/>
                <a:gd name="T64" fmla="*/ 706 w 1008"/>
                <a:gd name="T65" fmla="*/ 676 h 869"/>
                <a:gd name="T66" fmla="*/ 823 w 1008"/>
                <a:gd name="T67" fmla="*/ 676 h 869"/>
                <a:gd name="T68" fmla="*/ 824 w 1008"/>
                <a:gd name="T69" fmla="*/ 634 h 869"/>
                <a:gd name="T70" fmla="*/ 949 w 1008"/>
                <a:gd name="T71" fmla="*/ 594 h 869"/>
                <a:gd name="T72" fmla="*/ 967 w 1008"/>
                <a:gd name="T73" fmla="*/ 582 h 869"/>
                <a:gd name="T74" fmla="*/ 992 w 1008"/>
                <a:gd name="T75" fmla="*/ 582 h 869"/>
                <a:gd name="T76" fmla="*/ 1008 w 1008"/>
                <a:gd name="T77" fmla="*/ 565 h 869"/>
                <a:gd name="T78" fmla="*/ 1008 w 1008"/>
                <a:gd name="T79" fmla="*/ 16 h 869"/>
                <a:gd name="T80" fmla="*/ 992 w 1008"/>
                <a:gd name="T81"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8" h="869">
                  <a:moveTo>
                    <a:pt x="992" y="0"/>
                  </a:moveTo>
                  <a:cubicBezTo>
                    <a:pt x="185" y="0"/>
                    <a:pt x="185" y="0"/>
                    <a:pt x="185" y="0"/>
                  </a:cubicBezTo>
                  <a:cubicBezTo>
                    <a:pt x="176" y="0"/>
                    <a:pt x="169" y="7"/>
                    <a:pt x="169" y="16"/>
                  </a:cubicBezTo>
                  <a:cubicBezTo>
                    <a:pt x="169" y="452"/>
                    <a:pt x="169" y="452"/>
                    <a:pt x="169" y="452"/>
                  </a:cubicBezTo>
                  <a:cubicBezTo>
                    <a:pt x="138" y="444"/>
                    <a:pt x="138" y="444"/>
                    <a:pt x="138" y="444"/>
                  </a:cubicBezTo>
                  <a:cubicBezTo>
                    <a:pt x="124" y="441"/>
                    <a:pt x="124" y="441"/>
                    <a:pt x="124" y="441"/>
                  </a:cubicBezTo>
                  <a:cubicBezTo>
                    <a:pt x="124" y="441"/>
                    <a:pt x="117" y="439"/>
                    <a:pt x="115" y="447"/>
                  </a:cubicBezTo>
                  <a:cubicBezTo>
                    <a:pt x="40" y="766"/>
                    <a:pt x="40" y="766"/>
                    <a:pt x="40" y="766"/>
                  </a:cubicBezTo>
                  <a:cubicBezTo>
                    <a:pt x="88" y="561"/>
                    <a:pt x="88" y="561"/>
                    <a:pt x="88" y="561"/>
                  </a:cubicBezTo>
                  <a:cubicBezTo>
                    <a:pt x="93" y="539"/>
                    <a:pt x="79" y="516"/>
                    <a:pt x="57" y="511"/>
                  </a:cubicBezTo>
                  <a:cubicBezTo>
                    <a:pt x="2" y="744"/>
                    <a:pt x="2" y="744"/>
                    <a:pt x="2" y="744"/>
                  </a:cubicBezTo>
                  <a:cubicBezTo>
                    <a:pt x="2" y="744"/>
                    <a:pt x="2" y="744"/>
                    <a:pt x="2" y="744"/>
                  </a:cubicBezTo>
                  <a:cubicBezTo>
                    <a:pt x="2" y="745"/>
                    <a:pt x="2" y="745"/>
                    <a:pt x="2" y="745"/>
                  </a:cubicBezTo>
                  <a:cubicBezTo>
                    <a:pt x="2" y="745"/>
                    <a:pt x="2" y="745"/>
                    <a:pt x="2" y="745"/>
                  </a:cubicBezTo>
                  <a:cubicBezTo>
                    <a:pt x="2" y="745"/>
                    <a:pt x="2" y="745"/>
                    <a:pt x="2" y="745"/>
                  </a:cubicBezTo>
                  <a:cubicBezTo>
                    <a:pt x="15" y="802"/>
                    <a:pt x="15" y="802"/>
                    <a:pt x="15" y="802"/>
                  </a:cubicBezTo>
                  <a:cubicBezTo>
                    <a:pt x="6" y="800"/>
                    <a:pt x="6" y="800"/>
                    <a:pt x="6" y="800"/>
                  </a:cubicBezTo>
                  <a:cubicBezTo>
                    <a:pt x="0" y="825"/>
                    <a:pt x="0" y="825"/>
                    <a:pt x="0" y="825"/>
                  </a:cubicBezTo>
                  <a:cubicBezTo>
                    <a:pt x="188" y="869"/>
                    <a:pt x="188" y="869"/>
                    <a:pt x="188" y="869"/>
                  </a:cubicBezTo>
                  <a:cubicBezTo>
                    <a:pt x="194" y="844"/>
                    <a:pt x="194" y="844"/>
                    <a:pt x="194" y="844"/>
                  </a:cubicBezTo>
                  <a:cubicBezTo>
                    <a:pt x="188" y="843"/>
                    <a:pt x="188" y="843"/>
                    <a:pt x="188" y="843"/>
                  </a:cubicBezTo>
                  <a:cubicBezTo>
                    <a:pt x="200" y="826"/>
                    <a:pt x="200" y="826"/>
                    <a:pt x="200" y="826"/>
                  </a:cubicBezTo>
                  <a:cubicBezTo>
                    <a:pt x="201" y="826"/>
                    <a:pt x="201" y="826"/>
                    <a:pt x="201" y="826"/>
                  </a:cubicBezTo>
                  <a:cubicBezTo>
                    <a:pt x="201" y="826"/>
                    <a:pt x="209" y="828"/>
                    <a:pt x="211" y="820"/>
                  </a:cubicBezTo>
                  <a:cubicBezTo>
                    <a:pt x="262" y="601"/>
                    <a:pt x="262" y="601"/>
                    <a:pt x="262" y="601"/>
                  </a:cubicBezTo>
                  <a:cubicBezTo>
                    <a:pt x="364" y="634"/>
                    <a:pt x="364" y="634"/>
                    <a:pt x="364" y="634"/>
                  </a:cubicBezTo>
                  <a:cubicBezTo>
                    <a:pt x="364" y="676"/>
                    <a:pt x="364" y="676"/>
                    <a:pt x="364" y="676"/>
                  </a:cubicBezTo>
                  <a:cubicBezTo>
                    <a:pt x="481" y="676"/>
                    <a:pt x="481" y="676"/>
                    <a:pt x="481" y="676"/>
                  </a:cubicBezTo>
                  <a:cubicBezTo>
                    <a:pt x="481" y="605"/>
                    <a:pt x="481" y="605"/>
                    <a:pt x="481" y="605"/>
                  </a:cubicBezTo>
                  <a:cubicBezTo>
                    <a:pt x="514" y="582"/>
                    <a:pt x="514" y="582"/>
                    <a:pt x="514" y="582"/>
                  </a:cubicBezTo>
                  <a:cubicBezTo>
                    <a:pt x="673" y="582"/>
                    <a:pt x="673" y="582"/>
                    <a:pt x="673" y="582"/>
                  </a:cubicBezTo>
                  <a:cubicBezTo>
                    <a:pt x="706" y="605"/>
                    <a:pt x="706" y="605"/>
                    <a:pt x="706" y="605"/>
                  </a:cubicBezTo>
                  <a:cubicBezTo>
                    <a:pt x="706" y="676"/>
                    <a:pt x="706" y="676"/>
                    <a:pt x="706" y="676"/>
                  </a:cubicBezTo>
                  <a:cubicBezTo>
                    <a:pt x="823" y="676"/>
                    <a:pt x="823" y="676"/>
                    <a:pt x="823" y="676"/>
                  </a:cubicBezTo>
                  <a:cubicBezTo>
                    <a:pt x="824" y="634"/>
                    <a:pt x="824" y="634"/>
                    <a:pt x="824" y="634"/>
                  </a:cubicBezTo>
                  <a:cubicBezTo>
                    <a:pt x="949" y="594"/>
                    <a:pt x="949" y="594"/>
                    <a:pt x="949" y="594"/>
                  </a:cubicBezTo>
                  <a:cubicBezTo>
                    <a:pt x="967" y="582"/>
                    <a:pt x="967" y="582"/>
                    <a:pt x="967" y="582"/>
                  </a:cubicBezTo>
                  <a:cubicBezTo>
                    <a:pt x="992" y="582"/>
                    <a:pt x="992" y="582"/>
                    <a:pt x="992" y="582"/>
                  </a:cubicBezTo>
                  <a:cubicBezTo>
                    <a:pt x="1001" y="582"/>
                    <a:pt x="1008" y="575"/>
                    <a:pt x="1008" y="565"/>
                  </a:cubicBezTo>
                  <a:cubicBezTo>
                    <a:pt x="1008" y="16"/>
                    <a:pt x="1008" y="16"/>
                    <a:pt x="1008" y="16"/>
                  </a:cubicBezTo>
                  <a:cubicBezTo>
                    <a:pt x="1008" y="7"/>
                    <a:pt x="1001" y="0"/>
                    <a:pt x="992" y="0"/>
                  </a:cubicBez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96" name="Freeform 18"/>
            <p:cNvSpPr>
              <a:spLocks/>
            </p:cNvSpPr>
            <p:nvPr/>
          </p:nvSpPr>
          <p:spPr bwMode="auto">
            <a:xfrm>
              <a:off x="14819313" y="13057188"/>
              <a:ext cx="107950" cy="165100"/>
            </a:xfrm>
            <a:custGeom>
              <a:avLst/>
              <a:gdLst>
                <a:gd name="T0" fmla="*/ 26 w 29"/>
                <a:gd name="T1" fmla="*/ 26 h 44"/>
                <a:gd name="T2" fmla="*/ 10 w 29"/>
                <a:gd name="T3" fmla="*/ 0 h 44"/>
                <a:gd name="T4" fmla="*/ 0 w 29"/>
                <a:gd name="T5" fmla="*/ 42 h 44"/>
                <a:gd name="T6" fmla="*/ 26 w 29"/>
                <a:gd name="T7" fmla="*/ 26 h 44"/>
              </a:gdLst>
              <a:ahLst/>
              <a:cxnLst>
                <a:cxn ang="0">
                  <a:pos x="T0" y="T1"/>
                </a:cxn>
                <a:cxn ang="0">
                  <a:pos x="T2" y="T3"/>
                </a:cxn>
                <a:cxn ang="0">
                  <a:pos x="T4" y="T5"/>
                </a:cxn>
                <a:cxn ang="0">
                  <a:pos x="T6" y="T7"/>
                </a:cxn>
              </a:cxnLst>
              <a:rect l="0" t="0" r="r" b="b"/>
              <a:pathLst>
                <a:path w="29" h="44">
                  <a:moveTo>
                    <a:pt x="26" y="26"/>
                  </a:moveTo>
                  <a:cubicBezTo>
                    <a:pt x="29" y="14"/>
                    <a:pt x="21" y="3"/>
                    <a:pt x="10" y="0"/>
                  </a:cubicBezTo>
                  <a:cubicBezTo>
                    <a:pt x="0" y="42"/>
                    <a:pt x="0" y="42"/>
                    <a:pt x="0" y="42"/>
                  </a:cubicBezTo>
                  <a:cubicBezTo>
                    <a:pt x="12" y="44"/>
                    <a:pt x="23" y="37"/>
                    <a:pt x="26" y="26"/>
                  </a:cubicBez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97" name="Freeform 19"/>
            <p:cNvSpPr>
              <a:spLocks/>
            </p:cNvSpPr>
            <p:nvPr/>
          </p:nvSpPr>
          <p:spPr bwMode="auto">
            <a:xfrm>
              <a:off x="14855826" y="12898438"/>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4"/>
                    <a:pt x="21" y="3"/>
                    <a:pt x="10" y="0"/>
                  </a:cubicBezTo>
                  <a:cubicBezTo>
                    <a:pt x="0" y="42"/>
                    <a:pt x="0" y="42"/>
                    <a:pt x="0" y="42"/>
                  </a:cubicBezTo>
                  <a:cubicBezTo>
                    <a:pt x="11" y="45"/>
                    <a:pt x="23" y="37"/>
                    <a:pt x="26" y="26"/>
                  </a:cubicBez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98" name="Freeform 20"/>
            <p:cNvSpPr>
              <a:spLocks/>
            </p:cNvSpPr>
            <p:nvPr/>
          </p:nvSpPr>
          <p:spPr bwMode="auto">
            <a:xfrm>
              <a:off x="14893926" y="12741275"/>
              <a:ext cx="104775" cy="169863"/>
            </a:xfrm>
            <a:custGeom>
              <a:avLst/>
              <a:gdLst>
                <a:gd name="T0" fmla="*/ 25 w 28"/>
                <a:gd name="T1" fmla="*/ 26 h 45"/>
                <a:gd name="T2" fmla="*/ 9 w 28"/>
                <a:gd name="T3" fmla="*/ 0 h 45"/>
                <a:gd name="T4" fmla="*/ 0 w 28"/>
                <a:gd name="T5" fmla="*/ 42 h 45"/>
                <a:gd name="T6" fmla="*/ 25 w 28"/>
                <a:gd name="T7" fmla="*/ 26 h 45"/>
              </a:gdLst>
              <a:ahLst/>
              <a:cxnLst>
                <a:cxn ang="0">
                  <a:pos x="T0" y="T1"/>
                </a:cxn>
                <a:cxn ang="0">
                  <a:pos x="T2" y="T3"/>
                </a:cxn>
                <a:cxn ang="0">
                  <a:pos x="T4" y="T5"/>
                </a:cxn>
                <a:cxn ang="0">
                  <a:pos x="T6" y="T7"/>
                </a:cxn>
              </a:cxnLst>
              <a:rect l="0" t="0" r="r" b="b"/>
              <a:pathLst>
                <a:path w="28" h="45">
                  <a:moveTo>
                    <a:pt x="25" y="26"/>
                  </a:moveTo>
                  <a:cubicBezTo>
                    <a:pt x="28" y="15"/>
                    <a:pt x="21" y="3"/>
                    <a:pt x="9" y="0"/>
                  </a:cubicBezTo>
                  <a:cubicBezTo>
                    <a:pt x="0" y="42"/>
                    <a:pt x="0" y="42"/>
                    <a:pt x="0" y="42"/>
                  </a:cubicBezTo>
                  <a:cubicBezTo>
                    <a:pt x="11" y="45"/>
                    <a:pt x="23" y="38"/>
                    <a:pt x="25" y="26"/>
                  </a:cubicBez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99" name="Freeform 21"/>
            <p:cNvSpPr>
              <a:spLocks/>
            </p:cNvSpPr>
            <p:nvPr/>
          </p:nvSpPr>
          <p:spPr bwMode="auto">
            <a:xfrm>
              <a:off x="14927263" y="12587288"/>
              <a:ext cx="109538" cy="165100"/>
            </a:xfrm>
            <a:custGeom>
              <a:avLst/>
              <a:gdLst>
                <a:gd name="T0" fmla="*/ 10 w 29"/>
                <a:gd name="T1" fmla="*/ 0 h 44"/>
                <a:gd name="T2" fmla="*/ 0 w 29"/>
                <a:gd name="T3" fmla="*/ 41 h 44"/>
                <a:gd name="T4" fmla="*/ 26 w 29"/>
                <a:gd name="T5" fmla="*/ 25 h 44"/>
                <a:gd name="T6" fmla="*/ 10 w 29"/>
                <a:gd name="T7" fmla="*/ 0 h 44"/>
              </a:gdLst>
              <a:ahLst/>
              <a:cxnLst>
                <a:cxn ang="0">
                  <a:pos x="T0" y="T1"/>
                </a:cxn>
                <a:cxn ang="0">
                  <a:pos x="T2" y="T3"/>
                </a:cxn>
                <a:cxn ang="0">
                  <a:pos x="T4" y="T5"/>
                </a:cxn>
                <a:cxn ang="0">
                  <a:pos x="T6" y="T7"/>
                </a:cxn>
              </a:cxnLst>
              <a:rect l="0" t="0" r="r" b="b"/>
              <a:pathLst>
                <a:path w="29" h="44">
                  <a:moveTo>
                    <a:pt x="10" y="0"/>
                  </a:moveTo>
                  <a:cubicBezTo>
                    <a:pt x="0" y="41"/>
                    <a:pt x="0" y="41"/>
                    <a:pt x="0" y="41"/>
                  </a:cubicBezTo>
                  <a:cubicBezTo>
                    <a:pt x="12" y="44"/>
                    <a:pt x="23" y="37"/>
                    <a:pt x="26" y="25"/>
                  </a:cubicBezTo>
                  <a:cubicBezTo>
                    <a:pt x="29" y="14"/>
                    <a:pt x="22" y="2"/>
                    <a:pt x="10" y="0"/>
                  </a:cubicBez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00" name="Freeform 22"/>
            <p:cNvSpPr>
              <a:spLocks/>
            </p:cNvSpPr>
            <p:nvPr/>
          </p:nvSpPr>
          <p:spPr bwMode="auto">
            <a:xfrm>
              <a:off x="15208251" y="12914313"/>
              <a:ext cx="619125" cy="1798638"/>
            </a:xfrm>
            <a:custGeom>
              <a:avLst/>
              <a:gdLst>
                <a:gd name="T0" fmla="*/ 0 w 390"/>
                <a:gd name="T1" fmla="*/ 1133 h 1133"/>
                <a:gd name="T2" fmla="*/ 310 w 390"/>
                <a:gd name="T3" fmla="*/ 1133 h 1133"/>
                <a:gd name="T4" fmla="*/ 390 w 390"/>
                <a:gd name="T5" fmla="*/ 0 h 1133"/>
                <a:gd name="T6" fmla="*/ 81 w 390"/>
                <a:gd name="T7" fmla="*/ 0 h 1133"/>
                <a:gd name="T8" fmla="*/ 0 w 390"/>
                <a:gd name="T9" fmla="*/ 1133 h 1133"/>
              </a:gdLst>
              <a:ahLst/>
              <a:cxnLst>
                <a:cxn ang="0">
                  <a:pos x="T0" y="T1"/>
                </a:cxn>
                <a:cxn ang="0">
                  <a:pos x="T2" y="T3"/>
                </a:cxn>
                <a:cxn ang="0">
                  <a:pos x="T4" y="T5"/>
                </a:cxn>
                <a:cxn ang="0">
                  <a:pos x="T6" y="T7"/>
                </a:cxn>
                <a:cxn ang="0">
                  <a:pos x="T8" y="T9"/>
                </a:cxn>
              </a:cxnLst>
              <a:rect l="0" t="0" r="r" b="b"/>
              <a:pathLst>
                <a:path w="390" h="1133">
                  <a:moveTo>
                    <a:pt x="0" y="1133"/>
                  </a:moveTo>
                  <a:lnTo>
                    <a:pt x="310" y="1133"/>
                  </a:lnTo>
                  <a:lnTo>
                    <a:pt x="390" y="0"/>
                  </a:lnTo>
                  <a:lnTo>
                    <a:pt x="81" y="0"/>
                  </a:lnTo>
                  <a:lnTo>
                    <a:pt x="0" y="1133"/>
                  </a:ln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01" name="Freeform 23"/>
            <p:cNvSpPr>
              <a:spLocks/>
            </p:cNvSpPr>
            <p:nvPr/>
          </p:nvSpPr>
          <p:spPr bwMode="auto">
            <a:xfrm>
              <a:off x="16611601" y="12914313"/>
              <a:ext cx="619125" cy="1798638"/>
            </a:xfrm>
            <a:custGeom>
              <a:avLst/>
              <a:gdLst>
                <a:gd name="T0" fmla="*/ 0 w 390"/>
                <a:gd name="T1" fmla="*/ 0 h 1133"/>
                <a:gd name="T2" fmla="*/ 81 w 390"/>
                <a:gd name="T3" fmla="*/ 1133 h 1133"/>
                <a:gd name="T4" fmla="*/ 390 w 390"/>
                <a:gd name="T5" fmla="*/ 1133 h 1133"/>
                <a:gd name="T6" fmla="*/ 312 w 390"/>
                <a:gd name="T7" fmla="*/ 0 h 1133"/>
                <a:gd name="T8" fmla="*/ 0 w 390"/>
                <a:gd name="T9" fmla="*/ 0 h 1133"/>
              </a:gdLst>
              <a:ahLst/>
              <a:cxnLst>
                <a:cxn ang="0">
                  <a:pos x="T0" y="T1"/>
                </a:cxn>
                <a:cxn ang="0">
                  <a:pos x="T2" y="T3"/>
                </a:cxn>
                <a:cxn ang="0">
                  <a:pos x="T4" y="T5"/>
                </a:cxn>
                <a:cxn ang="0">
                  <a:pos x="T6" y="T7"/>
                </a:cxn>
                <a:cxn ang="0">
                  <a:pos x="T8" y="T9"/>
                </a:cxn>
              </a:cxnLst>
              <a:rect l="0" t="0" r="r" b="b"/>
              <a:pathLst>
                <a:path w="390" h="1133">
                  <a:moveTo>
                    <a:pt x="0" y="0"/>
                  </a:moveTo>
                  <a:lnTo>
                    <a:pt x="81" y="1133"/>
                  </a:lnTo>
                  <a:lnTo>
                    <a:pt x="390" y="1133"/>
                  </a:lnTo>
                  <a:lnTo>
                    <a:pt x="312" y="0"/>
                  </a:lnTo>
                  <a:lnTo>
                    <a:pt x="0" y="0"/>
                  </a:ln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02" name="Freeform 24"/>
            <p:cNvSpPr>
              <a:spLocks/>
            </p:cNvSpPr>
            <p:nvPr/>
          </p:nvSpPr>
          <p:spPr bwMode="auto">
            <a:xfrm>
              <a:off x="13708063" y="13373100"/>
              <a:ext cx="1020763" cy="1339850"/>
            </a:xfrm>
            <a:custGeom>
              <a:avLst/>
              <a:gdLst>
                <a:gd name="T0" fmla="*/ 0 w 643"/>
                <a:gd name="T1" fmla="*/ 844 h 844"/>
                <a:gd name="T2" fmla="*/ 501 w 643"/>
                <a:gd name="T3" fmla="*/ 844 h 844"/>
                <a:gd name="T4" fmla="*/ 643 w 643"/>
                <a:gd name="T5" fmla="*/ 113 h 844"/>
                <a:gd name="T6" fmla="*/ 158 w 643"/>
                <a:gd name="T7" fmla="*/ 0 h 844"/>
                <a:gd name="T8" fmla="*/ 0 w 643"/>
                <a:gd name="T9" fmla="*/ 844 h 844"/>
              </a:gdLst>
              <a:ahLst/>
              <a:cxnLst>
                <a:cxn ang="0">
                  <a:pos x="T0" y="T1"/>
                </a:cxn>
                <a:cxn ang="0">
                  <a:pos x="T2" y="T3"/>
                </a:cxn>
                <a:cxn ang="0">
                  <a:pos x="T4" y="T5"/>
                </a:cxn>
                <a:cxn ang="0">
                  <a:pos x="T6" y="T7"/>
                </a:cxn>
                <a:cxn ang="0">
                  <a:pos x="T8" y="T9"/>
                </a:cxn>
              </a:cxnLst>
              <a:rect l="0" t="0" r="r" b="b"/>
              <a:pathLst>
                <a:path w="643" h="844">
                  <a:moveTo>
                    <a:pt x="0" y="844"/>
                  </a:moveTo>
                  <a:lnTo>
                    <a:pt x="501" y="844"/>
                  </a:lnTo>
                  <a:lnTo>
                    <a:pt x="643" y="113"/>
                  </a:lnTo>
                  <a:lnTo>
                    <a:pt x="158" y="0"/>
                  </a:lnTo>
                  <a:lnTo>
                    <a:pt x="0" y="844"/>
                  </a:ln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03" name="Freeform 25"/>
            <p:cNvSpPr>
              <a:spLocks/>
            </p:cNvSpPr>
            <p:nvPr/>
          </p:nvSpPr>
          <p:spPr bwMode="auto">
            <a:xfrm>
              <a:off x="17414876" y="10975975"/>
              <a:ext cx="1128713" cy="1757363"/>
            </a:xfrm>
            <a:custGeom>
              <a:avLst/>
              <a:gdLst>
                <a:gd name="T0" fmla="*/ 93 w 301"/>
                <a:gd name="T1" fmla="*/ 441 h 468"/>
                <a:gd name="T2" fmla="*/ 99 w 301"/>
                <a:gd name="T3" fmla="*/ 468 h 468"/>
                <a:gd name="T4" fmla="*/ 301 w 301"/>
                <a:gd name="T5" fmla="*/ 419 h 468"/>
                <a:gd name="T6" fmla="*/ 294 w 301"/>
                <a:gd name="T7" fmla="*/ 392 h 468"/>
                <a:gd name="T8" fmla="*/ 288 w 301"/>
                <a:gd name="T9" fmla="*/ 394 h 468"/>
                <a:gd name="T10" fmla="*/ 291 w 301"/>
                <a:gd name="T11" fmla="*/ 372 h 468"/>
                <a:gd name="T12" fmla="*/ 293 w 301"/>
                <a:gd name="T13" fmla="*/ 372 h 468"/>
                <a:gd name="T14" fmla="*/ 299 w 301"/>
                <a:gd name="T15" fmla="*/ 361 h 468"/>
                <a:gd name="T16" fmla="*/ 211 w 301"/>
                <a:gd name="T17" fmla="*/ 8 h 468"/>
                <a:gd name="T18" fmla="*/ 201 w 301"/>
                <a:gd name="T19" fmla="*/ 2 h 468"/>
                <a:gd name="T20" fmla="*/ 45 w 301"/>
                <a:gd name="T21" fmla="*/ 40 h 468"/>
                <a:gd name="T22" fmla="*/ 31 w 301"/>
                <a:gd name="T23" fmla="*/ 43 h 468"/>
                <a:gd name="T24" fmla="*/ 25 w 301"/>
                <a:gd name="T25" fmla="*/ 54 h 468"/>
                <a:gd name="T26" fmla="*/ 113 w 301"/>
                <a:gd name="T27" fmla="*/ 407 h 468"/>
                <a:gd name="T28" fmla="*/ 123 w 301"/>
                <a:gd name="T29" fmla="*/ 413 h 468"/>
                <a:gd name="T30" fmla="*/ 205 w 301"/>
                <a:gd name="T31" fmla="*/ 393 h 468"/>
                <a:gd name="T32" fmla="*/ 123 w 301"/>
                <a:gd name="T33" fmla="*/ 413 h 468"/>
                <a:gd name="T34" fmla="*/ 113 w 301"/>
                <a:gd name="T35" fmla="*/ 407 h 468"/>
                <a:gd name="T36" fmla="*/ 55 w 301"/>
                <a:gd name="T37" fmla="*/ 175 h 468"/>
                <a:gd name="T38" fmla="*/ 0 w 301"/>
                <a:gd name="T39" fmla="*/ 142 h 468"/>
                <a:gd name="T40" fmla="*/ 62 w 301"/>
                <a:gd name="T41" fmla="*/ 390 h 468"/>
                <a:gd name="T42" fmla="*/ 62 w 301"/>
                <a:gd name="T43" fmla="*/ 390 h 468"/>
                <a:gd name="T44" fmla="*/ 62 w 301"/>
                <a:gd name="T45" fmla="*/ 390 h 468"/>
                <a:gd name="T46" fmla="*/ 62 w 301"/>
                <a:gd name="T47" fmla="*/ 390 h 468"/>
                <a:gd name="T48" fmla="*/ 62 w 301"/>
                <a:gd name="T49" fmla="*/ 390 h 468"/>
                <a:gd name="T50" fmla="*/ 102 w 301"/>
                <a:gd name="T51" fmla="*/ 439 h 468"/>
                <a:gd name="T52" fmla="*/ 93 w 30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468">
                  <a:moveTo>
                    <a:pt x="93" y="441"/>
                  </a:moveTo>
                  <a:cubicBezTo>
                    <a:pt x="99" y="468"/>
                    <a:pt x="99" y="468"/>
                    <a:pt x="99" y="468"/>
                  </a:cubicBezTo>
                  <a:cubicBezTo>
                    <a:pt x="301" y="419"/>
                    <a:pt x="301" y="419"/>
                    <a:pt x="301" y="419"/>
                  </a:cubicBezTo>
                  <a:cubicBezTo>
                    <a:pt x="294" y="392"/>
                    <a:pt x="294" y="392"/>
                    <a:pt x="294" y="392"/>
                  </a:cubicBezTo>
                  <a:cubicBezTo>
                    <a:pt x="288" y="394"/>
                    <a:pt x="288" y="394"/>
                    <a:pt x="288" y="394"/>
                  </a:cubicBezTo>
                  <a:cubicBezTo>
                    <a:pt x="291" y="372"/>
                    <a:pt x="291" y="372"/>
                    <a:pt x="291" y="372"/>
                  </a:cubicBezTo>
                  <a:cubicBezTo>
                    <a:pt x="293" y="372"/>
                    <a:pt x="293" y="372"/>
                    <a:pt x="293" y="372"/>
                  </a:cubicBezTo>
                  <a:cubicBezTo>
                    <a:pt x="293" y="372"/>
                    <a:pt x="301" y="370"/>
                    <a:pt x="299" y="361"/>
                  </a:cubicBezTo>
                  <a:cubicBezTo>
                    <a:pt x="211" y="8"/>
                    <a:pt x="211" y="8"/>
                    <a:pt x="211" y="8"/>
                  </a:cubicBezTo>
                  <a:cubicBezTo>
                    <a:pt x="211" y="8"/>
                    <a:pt x="209" y="0"/>
                    <a:pt x="201" y="2"/>
                  </a:cubicBezTo>
                  <a:cubicBezTo>
                    <a:pt x="45" y="40"/>
                    <a:pt x="45" y="40"/>
                    <a:pt x="45" y="40"/>
                  </a:cubicBezTo>
                  <a:cubicBezTo>
                    <a:pt x="31" y="43"/>
                    <a:pt x="31" y="43"/>
                    <a:pt x="31" y="43"/>
                  </a:cubicBezTo>
                  <a:cubicBezTo>
                    <a:pt x="31" y="43"/>
                    <a:pt x="22" y="45"/>
                    <a:pt x="25" y="54"/>
                  </a:cubicBezTo>
                  <a:cubicBezTo>
                    <a:pt x="113" y="407"/>
                    <a:pt x="113" y="407"/>
                    <a:pt x="113" y="407"/>
                  </a:cubicBezTo>
                  <a:cubicBezTo>
                    <a:pt x="113" y="407"/>
                    <a:pt x="115" y="415"/>
                    <a:pt x="123" y="413"/>
                  </a:cubicBezTo>
                  <a:cubicBezTo>
                    <a:pt x="205" y="393"/>
                    <a:pt x="205" y="393"/>
                    <a:pt x="205" y="393"/>
                  </a:cubicBezTo>
                  <a:cubicBezTo>
                    <a:pt x="123" y="413"/>
                    <a:pt x="123" y="413"/>
                    <a:pt x="123" y="413"/>
                  </a:cubicBezTo>
                  <a:cubicBezTo>
                    <a:pt x="115" y="415"/>
                    <a:pt x="113" y="407"/>
                    <a:pt x="113" y="407"/>
                  </a:cubicBezTo>
                  <a:cubicBezTo>
                    <a:pt x="55" y="175"/>
                    <a:pt x="55" y="175"/>
                    <a:pt x="55" y="175"/>
                  </a:cubicBezTo>
                  <a:cubicBezTo>
                    <a:pt x="49" y="151"/>
                    <a:pt x="24" y="136"/>
                    <a:pt x="0" y="142"/>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102" y="439"/>
                    <a:pt x="102" y="439"/>
                    <a:pt x="102" y="439"/>
                  </a:cubicBezTo>
                  <a:lnTo>
                    <a:pt x="93" y="441"/>
                  </a:ln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04" name="Freeform 26"/>
            <p:cNvSpPr>
              <a:spLocks/>
            </p:cNvSpPr>
            <p:nvPr/>
          </p:nvSpPr>
          <p:spPr bwMode="auto">
            <a:xfrm>
              <a:off x="17753013" y="12542838"/>
              <a:ext cx="1447800" cy="2170113"/>
            </a:xfrm>
            <a:custGeom>
              <a:avLst/>
              <a:gdLst>
                <a:gd name="T0" fmla="*/ 520 w 912"/>
                <a:gd name="T1" fmla="*/ 0 h 1367"/>
                <a:gd name="T2" fmla="*/ 0 w 912"/>
                <a:gd name="T3" fmla="*/ 125 h 1367"/>
                <a:gd name="T4" fmla="*/ 364 w 912"/>
                <a:gd name="T5" fmla="*/ 1367 h 1367"/>
                <a:gd name="T6" fmla="*/ 912 w 912"/>
                <a:gd name="T7" fmla="*/ 1367 h 1367"/>
                <a:gd name="T8" fmla="*/ 520 w 912"/>
                <a:gd name="T9" fmla="*/ 0 h 1367"/>
              </a:gdLst>
              <a:ahLst/>
              <a:cxnLst>
                <a:cxn ang="0">
                  <a:pos x="T0" y="T1"/>
                </a:cxn>
                <a:cxn ang="0">
                  <a:pos x="T2" y="T3"/>
                </a:cxn>
                <a:cxn ang="0">
                  <a:pos x="T4" y="T5"/>
                </a:cxn>
                <a:cxn ang="0">
                  <a:pos x="T6" y="T7"/>
                </a:cxn>
                <a:cxn ang="0">
                  <a:pos x="T8" y="T9"/>
                </a:cxn>
              </a:cxnLst>
              <a:rect l="0" t="0" r="r" b="b"/>
              <a:pathLst>
                <a:path w="912" h="1367">
                  <a:moveTo>
                    <a:pt x="520" y="0"/>
                  </a:moveTo>
                  <a:lnTo>
                    <a:pt x="0" y="125"/>
                  </a:lnTo>
                  <a:lnTo>
                    <a:pt x="364" y="1367"/>
                  </a:lnTo>
                  <a:lnTo>
                    <a:pt x="912" y="1367"/>
                  </a:lnTo>
                  <a:lnTo>
                    <a:pt x="520" y="0"/>
                  </a:ln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05" name="Freeform 27"/>
            <p:cNvSpPr>
              <a:spLocks/>
            </p:cNvSpPr>
            <p:nvPr/>
          </p:nvSpPr>
          <p:spPr bwMode="auto">
            <a:xfrm>
              <a:off x="20015201" y="10950575"/>
              <a:ext cx="1216025" cy="1757363"/>
            </a:xfrm>
            <a:custGeom>
              <a:avLst/>
              <a:gdLst>
                <a:gd name="T0" fmla="*/ 225 w 324"/>
                <a:gd name="T1" fmla="*/ 441 h 468"/>
                <a:gd name="T2" fmla="*/ 217 w 324"/>
                <a:gd name="T3" fmla="*/ 468 h 468"/>
                <a:gd name="T4" fmla="*/ 1 w 324"/>
                <a:gd name="T5" fmla="*/ 419 h 468"/>
                <a:gd name="T6" fmla="*/ 8 w 324"/>
                <a:gd name="T7" fmla="*/ 392 h 468"/>
                <a:gd name="T8" fmla="*/ 14 w 324"/>
                <a:gd name="T9" fmla="*/ 394 h 468"/>
                <a:gd name="T10" fmla="*/ 11 w 324"/>
                <a:gd name="T11" fmla="*/ 372 h 468"/>
                <a:gd name="T12" fmla="*/ 10 w 324"/>
                <a:gd name="T13" fmla="*/ 372 h 468"/>
                <a:gd name="T14" fmla="*/ 3 w 324"/>
                <a:gd name="T15" fmla="*/ 361 h 468"/>
                <a:gd name="T16" fmla="*/ 97 w 324"/>
                <a:gd name="T17" fmla="*/ 8 h 468"/>
                <a:gd name="T18" fmla="*/ 109 w 324"/>
                <a:gd name="T19" fmla="*/ 2 h 468"/>
                <a:gd name="T20" fmla="*/ 275 w 324"/>
                <a:gd name="T21" fmla="*/ 40 h 468"/>
                <a:gd name="T22" fmla="*/ 291 w 324"/>
                <a:gd name="T23" fmla="*/ 43 h 468"/>
                <a:gd name="T24" fmla="*/ 298 w 324"/>
                <a:gd name="T25" fmla="*/ 54 h 468"/>
                <a:gd name="T26" fmla="*/ 203 w 324"/>
                <a:gd name="T27" fmla="*/ 407 h 468"/>
                <a:gd name="T28" fmla="*/ 192 w 324"/>
                <a:gd name="T29" fmla="*/ 413 h 468"/>
                <a:gd name="T30" fmla="*/ 103 w 324"/>
                <a:gd name="T31" fmla="*/ 393 h 468"/>
                <a:gd name="T32" fmla="*/ 192 w 324"/>
                <a:gd name="T33" fmla="*/ 413 h 468"/>
                <a:gd name="T34" fmla="*/ 203 w 324"/>
                <a:gd name="T35" fmla="*/ 407 h 468"/>
                <a:gd name="T36" fmla="*/ 265 w 324"/>
                <a:gd name="T37" fmla="*/ 175 h 468"/>
                <a:gd name="T38" fmla="*/ 324 w 324"/>
                <a:gd name="T39" fmla="*/ 142 h 468"/>
                <a:gd name="T40" fmla="*/ 258 w 324"/>
                <a:gd name="T41" fmla="*/ 390 h 468"/>
                <a:gd name="T42" fmla="*/ 258 w 324"/>
                <a:gd name="T43" fmla="*/ 390 h 468"/>
                <a:gd name="T44" fmla="*/ 258 w 324"/>
                <a:gd name="T45" fmla="*/ 390 h 468"/>
                <a:gd name="T46" fmla="*/ 258 w 324"/>
                <a:gd name="T47" fmla="*/ 390 h 468"/>
                <a:gd name="T48" fmla="*/ 258 w 324"/>
                <a:gd name="T49" fmla="*/ 390 h 468"/>
                <a:gd name="T50" fmla="*/ 214 w 324"/>
                <a:gd name="T51" fmla="*/ 439 h 468"/>
                <a:gd name="T52" fmla="*/ 225 w 324"/>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4" h="468">
                  <a:moveTo>
                    <a:pt x="225" y="441"/>
                  </a:moveTo>
                  <a:cubicBezTo>
                    <a:pt x="217" y="468"/>
                    <a:pt x="217" y="468"/>
                    <a:pt x="217" y="468"/>
                  </a:cubicBezTo>
                  <a:cubicBezTo>
                    <a:pt x="1" y="419"/>
                    <a:pt x="1" y="419"/>
                    <a:pt x="1" y="419"/>
                  </a:cubicBezTo>
                  <a:cubicBezTo>
                    <a:pt x="8" y="392"/>
                    <a:pt x="8" y="392"/>
                    <a:pt x="8" y="392"/>
                  </a:cubicBezTo>
                  <a:cubicBezTo>
                    <a:pt x="14" y="394"/>
                    <a:pt x="14" y="394"/>
                    <a:pt x="14" y="394"/>
                  </a:cubicBezTo>
                  <a:cubicBezTo>
                    <a:pt x="11" y="372"/>
                    <a:pt x="11" y="372"/>
                    <a:pt x="11" y="372"/>
                  </a:cubicBezTo>
                  <a:cubicBezTo>
                    <a:pt x="10" y="372"/>
                    <a:pt x="10" y="372"/>
                    <a:pt x="10" y="372"/>
                  </a:cubicBezTo>
                  <a:cubicBezTo>
                    <a:pt x="10" y="372"/>
                    <a:pt x="0" y="370"/>
                    <a:pt x="3" y="361"/>
                  </a:cubicBezTo>
                  <a:cubicBezTo>
                    <a:pt x="97" y="8"/>
                    <a:pt x="97" y="8"/>
                    <a:pt x="97" y="8"/>
                  </a:cubicBezTo>
                  <a:cubicBezTo>
                    <a:pt x="97" y="8"/>
                    <a:pt x="99" y="0"/>
                    <a:pt x="109" y="2"/>
                  </a:cubicBezTo>
                  <a:cubicBezTo>
                    <a:pt x="275" y="40"/>
                    <a:pt x="275" y="40"/>
                    <a:pt x="275" y="40"/>
                  </a:cubicBezTo>
                  <a:cubicBezTo>
                    <a:pt x="291" y="43"/>
                    <a:pt x="291" y="43"/>
                    <a:pt x="291" y="43"/>
                  </a:cubicBezTo>
                  <a:cubicBezTo>
                    <a:pt x="291" y="43"/>
                    <a:pt x="300" y="45"/>
                    <a:pt x="298" y="54"/>
                  </a:cubicBezTo>
                  <a:cubicBezTo>
                    <a:pt x="203" y="407"/>
                    <a:pt x="203" y="407"/>
                    <a:pt x="203" y="407"/>
                  </a:cubicBezTo>
                  <a:cubicBezTo>
                    <a:pt x="203" y="407"/>
                    <a:pt x="201" y="415"/>
                    <a:pt x="192" y="413"/>
                  </a:cubicBezTo>
                  <a:cubicBezTo>
                    <a:pt x="103" y="393"/>
                    <a:pt x="103" y="393"/>
                    <a:pt x="103" y="393"/>
                  </a:cubicBezTo>
                  <a:cubicBezTo>
                    <a:pt x="192" y="413"/>
                    <a:pt x="192" y="413"/>
                    <a:pt x="192" y="413"/>
                  </a:cubicBezTo>
                  <a:cubicBezTo>
                    <a:pt x="201" y="415"/>
                    <a:pt x="203" y="407"/>
                    <a:pt x="203" y="407"/>
                  </a:cubicBezTo>
                  <a:cubicBezTo>
                    <a:pt x="265" y="175"/>
                    <a:pt x="265" y="175"/>
                    <a:pt x="265" y="175"/>
                  </a:cubicBezTo>
                  <a:cubicBezTo>
                    <a:pt x="272" y="151"/>
                    <a:pt x="298" y="136"/>
                    <a:pt x="324" y="142"/>
                  </a:cubicBezTo>
                  <a:cubicBezTo>
                    <a:pt x="258" y="390"/>
                    <a:pt x="258" y="390"/>
                    <a:pt x="258" y="390"/>
                  </a:cubicBezTo>
                  <a:cubicBezTo>
                    <a:pt x="258" y="390"/>
                    <a:pt x="258" y="390"/>
                    <a:pt x="258" y="390"/>
                  </a:cubicBezTo>
                  <a:cubicBezTo>
                    <a:pt x="258" y="390"/>
                    <a:pt x="258" y="390"/>
                    <a:pt x="258" y="390"/>
                  </a:cubicBezTo>
                  <a:cubicBezTo>
                    <a:pt x="258" y="390"/>
                    <a:pt x="258" y="390"/>
                    <a:pt x="258" y="390"/>
                  </a:cubicBezTo>
                  <a:cubicBezTo>
                    <a:pt x="258" y="390"/>
                    <a:pt x="258" y="390"/>
                    <a:pt x="258" y="390"/>
                  </a:cubicBezTo>
                  <a:cubicBezTo>
                    <a:pt x="214" y="439"/>
                    <a:pt x="214" y="439"/>
                    <a:pt x="214" y="439"/>
                  </a:cubicBezTo>
                  <a:lnTo>
                    <a:pt x="225" y="441"/>
                  </a:ln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06" name="Freeform 28"/>
            <p:cNvSpPr>
              <a:spLocks/>
            </p:cNvSpPr>
            <p:nvPr/>
          </p:nvSpPr>
          <p:spPr bwMode="auto">
            <a:xfrm>
              <a:off x="19313526" y="12515850"/>
              <a:ext cx="1557338" cy="2171700"/>
            </a:xfrm>
            <a:custGeom>
              <a:avLst/>
              <a:gdLst>
                <a:gd name="T0" fmla="*/ 421 w 981"/>
                <a:gd name="T1" fmla="*/ 0 h 1368"/>
                <a:gd name="T2" fmla="*/ 981 w 981"/>
                <a:gd name="T3" fmla="*/ 128 h 1368"/>
                <a:gd name="T4" fmla="*/ 588 w 981"/>
                <a:gd name="T5" fmla="*/ 1368 h 1368"/>
                <a:gd name="T6" fmla="*/ 0 w 981"/>
                <a:gd name="T7" fmla="*/ 1368 h 1368"/>
                <a:gd name="T8" fmla="*/ 421 w 981"/>
                <a:gd name="T9" fmla="*/ 0 h 1368"/>
              </a:gdLst>
              <a:ahLst/>
              <a:cxnLst>
                <a:cxn ang="0">
                  <a:pos x="T0" y="T1"/>
                </a:cxn>
                <a:cxn ang="0">
                  <a:pos x="T2" y="T3"/>
                </a:cxn>
                <a:cxn ang="0">
                  <a:pos x="T4" y="T5"/>
                </a:cxn>
                <a:cxn ang="0">
                  <a:pos x="T6" y="T7"/>
                </a:cxn>
                <a:cxn ang="0">
                  <a:pos x="T8" y="T9"/>
                </a:cxn>
              </a:cxnLst>
              <a:rect l="0" t="0" r="r" b="b"/>
              <a:pathLst>
                <a:path w="981" h="1368">
                  <a:moveTo>
                    <a:pt x="421" y="0"/>
                  </a:moveTo>
                  <a:lnTo>
                    <a:pt x="981" y="128"/>
                  </a:lnTo>
                  <a:lnTo>
                    <a:pt x="588" y="1368"/>
                  </a:lnTo>
                  <a:lnTo>
                    <a:pt x="0" y="1368"/>
                  </a:lnTo>
                  <a:lnTo>
                    <a:pt x="421" y="0"/>
                  </a:lnTo>
                  <a:close/>
                </a:path>
              </a:pathLst>
            </a:custGeom>
            <a:solidFill>
              <a:srgbClr val="00153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07" name="Freeform 30"/>
            <p:cNvSpPr>
              <a:spLocks/>
            </p:cNvSpPr>
            <p:nvPr/>
          </p:nvSpPr>
          <p:spPr bwMode="auto">
            <a:xfrm>
              <a:off x="30595888" y="13057188"/>
              <a:ext cx="104775" cy="165100"/>
            </a:xfrm>
            <a:custGeom>
              <a:avLst/>
              <a:gdLst>
                <a:gd name="T0" fmla="*/ 26 w 28"/>
                <a:gd name="T1" fmla="*/ 26 h 44"/>
                <a:gd name="T2" fmla="*/ 10 w 28"/>
                <a:gd name="T3" fmla="*/ 0 h 44"/>
                <a:gd name="T4" fmla="*/ 0 w 28"/>
                <a:gd name="T5" fmla="*/ 42 h 44"/>
                <a:gd name="T6" fmla="*/ 26 w 28"/>
                <a:gd name="T7" fmla="*/ 26 h 44"/>
              </a:gdLst>
              <a:ahLst/>
              <a:cxnLst>
                <a:cxn ang="0">
                  <a:pos x="T0" y="T1"/>
                </a:cxn>
                <a:cxn ang="0">
                  <a:pos x="T2" y="T3"/>
                </a:cxn>
                <a:cxn ang="0">
                  <a:pos x="T4" y="T5"/>
                </a:cxn>
                <a:cxn ang="0">
                  <a:pos x="T6" y="T7"/>
                </a:cxn>
              </a:cxnLst>
              <a:rect l="0" t="0" r="r" b="b"/>
              <a:pathLst>
                <a:path w="28" h="44">
                  <a:moveTo>
                    <a:pt x="26" y="26"/>
                  </a:moveTo>
                  <a:cubicBezTo>
                    <a:pt x="28" y="14"/>
                    <a:pt x="21" y="3"/>
                    <a:pt x="10" y="0"/>
                  </a:cubicBezTo>
                  <a:cubicBezTo>
                    <a:pt x="0" y="42"/>
                    <a:pt x="0" y="42"/>
                    <a:pt x="0" y="42"/>
                  </a:cubicBezTo>
                  <a:cubicBezTo>
                    <a:pt x="12" y="44"/>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08" name="Freeform 31"/>
            <p:cNvSpPr>
              <a:spLocks/>
            </p:cNvSpPr>
            <p:nvPr/>
          </p:nvSpPr>
          <p:spPr bwMode="auto">
            <a:xfrm>
              <a:off x="30632401" y="12898438"/>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4"/>
                    <a:pt x="21" y="3"/>
                    <a:pt x="10" y="0"/>
                  </a:cubicBezTo>
                  <a:cubicBezTo>
                    <a:pt x="0" y="42"/>
                    <a:pt x="0" y="42"/>
                    <a:pt x="0" y="42"/>
                  </a:cubicBezTo>
                  <a:cubicBezTo>
                    <a:pt x="11" y="45"/>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09" name="Freeform 32"/>
            <p:cNvSpPr>
              <a:spLocks/>
            </p:cNvSpPr>
            <p:nvPr/>
          </p:nvSpPr>
          <p:spPr bwMode="auto">
            <a:xfrm>
              <a:off x="30670501" y="12741275"/>
              <a:ext cx="104775" cy="169863"/>
            </a:xfrm>
            <a:custGeom>
              <a:avLst/>
              <a:gdLst>
                <a:gd name="T0" fmla="*/ 25 w 28"/>
                <a:gd name="T1" fmla="*/ 26 h 45"/>
                <a:gd name="T2" fmla="*/ 9 w 28"/>
                <a:gd name="T3" fmla="*/ 0 h 45"/>
                <a:gd name="T4" fmla="*/ 0 w 28"/>
                <a:gd name="T5" fmla="*/ 42 h 45"/>
                <a:gd name="T6" fmla="*/ 25 w 28"/>
                <a:gd name="T7" fmla="*/ 26 h 45"/>
              </a:gdLst>
              <a:ahLst/>
              <a:cxnLst>
                <a:cxn ang="0">
                  <a:pos x="T0" y="T1"/>
                </a:cxn>
                <a:cxn ang="0">
                  <a:pos x="T2" y="T3"/>
                </a:cxn>
                <a:cxn ang="0">
                  <a:pos x="T4" y="T5"/>
                </a:cxn>
                <a:cxn ang="0">
                  <a:pos x="T6" y="T7"/>
                </a:cxn>
              </a:cxnLst>
              <a:rect l="0" t="0" r="r" b="b"/>
              <a:pathLst>
                <a:path w="28" h="45">
                  <a:moveTo>
                    <a:pt x="25" y="26"/>
                  </a:moveTo>
                  <a:cubicBezTo>
                    <a:pt x="28" y="15"/>
                    <a:pt x="21" y="3"/>
                    <a:pt x="9" y="0"/>
                  </a:cubicBezTo>
                  <a:cubicBezTo>
                    <a:pt x="0" y="42"/>
                    <a:pt x="0" y="42"/>
                    <a:pt x="0" y="42"/>
                  </a:cubicBezTo>
                  <a:cubicBezTo>
                    <a:pt x="11" y="45"/>
                    <a:pt x="23" y="38"/>
                    <a:pt x="25"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10" name="Freeform 33"/>
            <p:cNvSpPr>
              <a:spLocks/>
            </p:cNvSpPr>
            <p:nvPr/>
          </p:nvSpPr>
          <p:spPr bwMode="auto">
            <a:xfrm>
              <a:off x="30703838" y="12587288"/>
              <a:ext cx="109538" cy="165100"/>
            </a:xfrm>
            <a:custGeom>
              <a:avLst/>
              <a:gdLst>
                <a:gd name="T0" fmla="*/ 10 w 29"/>
                <a:gd name="T1" fmla="*/ 0 h 44"/>
                <a:gd name="T2" fmla="*/ 0 w 29"/>
                <a:gd name="T3" fmla="*/ 41 h 44"/>
                <a:gd name="T4" fmla="*/ 26 w 29"/>
                <a:gd name="T5" fmla="*/ 25 h 44"/>
                <a:gd name="T6" fmla="*/ 10 w 29"/>
                <a:gd name="T7" fmla="*/ 0 h 44"/>
              </a:gdLst>
              <a:ahLst/>
              <a:cxnLst>
                <a:cxn ang="0">
                  <a:pos x="T0" y="T1"/>
                </a:cxn>
                <a:cxn ang="0">
                  <a:pos x="T2" y="T3"/>
                </a:cxn>
                <a:cxn ang="0">
                  <a:pos x="T4" y="T5"/>
                </a:cxn>
                <a:cxn ang="0">
                  <a:pos x="T6" y="T7"/>
                </a:cxn>
              </a:cxnLst>
              <a:rect l="0" t="0" r="r" b="b"/>
              <a:pathLst>
                <a:path w="29" h="44">
                  <a:moveTo>
                    <a:pt x="10" y="0"/>
                  </a:moveTo>
                  <a:cubicBezTo>
                    <a:pt x="0" y="41"/>
                    <a:pt x="0" y="41"/>
                    <a:pt x="0" y="41"/>
                  </a:cubicBezTo>
                  <a:cubicBezTo>
                    <a:pt x="12" y="44"/>
                    <a:pt x="23" y="37"/>
                    <a:pt x="26" y="25"/>
                  </a:cubicBezTo>
                  <a:cubicBezTo>
                    <a:pt x="29" y="14"/>
                    <a:pt x="22" y="2"/>
                    <a:pt x="10" y="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11" name="Freeform 110"/>
            <p:cNvSpPr>
              <a:spLocks/>
            </p:cNvSpPr>
            <p:nvPr/>
          </p:nvSpPr>
          <p:spPr bwMode="auto">
            <a:xfrm>
              <a:off x="17797463" y="7750175"/>
              <a:ext cx="4948238" cy="3436938"/>
            </a:xfrm>
            <a:custGeom>
              <a:avLst/>
              <a:gdLst>
                <a:gd name="T0" fmla="*/ 1293 w 1319"/>
                <a:gd name="T1" fmla="*/ 915 h 915"/>
                <a:gd name="T2" fmla="*/ 1319 w 1319"/>
                <a:gd name="T3" fmla="*/ 889 h 915"/>
                <a:gd name="T4" fmla="*/ 1319 w 1319"/>
                <a:gd name="T5" fmla="*/ 26 h 915"/>
                <a:gd name="T6" fmla="*/ 1293 w 1319"/>
                <a:gd name="T7" fmla="*/ 0 h 915"/>
                <a:gd name="T8" fmla="*/ 26 w 1319"/>
                <a:gd name="T9" fmla="*/ 0 h 915"/>
                <a:gd name="T10" fmla="*/ 0 w 1319"/>
                <a:gd name="T11" fmla="*/ 26 h 915"/>
                <a:gd name="T12" fmla="*/ 0 w 1319"/>
                <a:gd name="T13" fmla="*/ 889 h 915"/>
                <a:gd name="T14" fmla="*/ 26 w 1319"/>
                <a:gd name="T15" fmla="*/ 915 h 915"/>
                <a:gd name="T16" fmla="*/ 1293 w 1319"/>
                <a:gd name="T17" fmla="*/ 91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9" h="915">
                  <a:moveTo>
                    <a:pt x="1293" y="915"/>
                  </a:moveTo>
                  <a:cubicBezTo>
                    <a:pt x="1307" y="915"/>
                    <a:pt x="1319" y="903"/>
                    <a:pt x="1319" y="889"/>
                  </a:cubicBezTo>
                  <a:cubicBezTo>
                    <a:pt x="1319" y="26"/>
                    <a:pt x="1319" y="26"/>
                    <a:pt x="1319" y="26"/>
                  </a:cubicBezTo>
                  <a:cubicBezTo>
                    <a:pt x="1319" y="12"/>
                    <a:pt x="1307" y="0"/>
                    <a:pt x="1293" y="0"/>
                  </a:cubicBezTo>
                  <a:cubicBezTo>
                    <a:pt x="26" y="0"/>
                    <a:pt x="26" y="0"/>
                    <a:pt x="26" y="0"/>
                  </a:cubicBezTo>
                  <a:cubicBezTo>
                    <a:pt x="12" y="0"/>
                    <a:pt x="0" y="12"/>
                    <a:pt x="0" y="26"/>
                  </a:cubicBezTo>
                  <a:cubicBezTo>
                    <a:pt x="0" y="889"/>
                    <a:pt x="0" y="889"/>
                    <a:pt x="0" y="889"/>
                  </a:cubicBezTo>
                  <a:cubicBezTo>
                    <a:pt x="0" y="903"/>
                    <a:pt x="12" y="915"/>
                    <a:pt x="26" y="915"/>
                  </a:cubicBezTo>
                  <a:lnTo>
                    <a:pt x="1293" y="91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12" name="Rectangle 111"/>
            <p:cNvSpPr>
              <a:spLocks noChangeArrowheads="1"/>
            </p:cNvSpPr>
            <p:nvPr/>
          </p:nvSpPr>
          <p:spPr bwMode="auto">
            <a:xfrm>
              <a:off x="17954626" y="7900988"/>
              <a:ext cx="4633913" cy="2632075"/>
            </a:xfrm>
            <a:prstGeom prst="rect">
              <a:avLst/>
            </a:prstGeom>
            <a:solidFill>
              <a:srgbClr val="00BCF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13" name="Freeform 112"/>
            <p:cNvSpPr>
              <a:spLocks/>
            </p:cNvSpPr>
            <p:nvPr/>
          </p:nvSpPr>
          <p:spPr bwMode="auto">
            <a:xfrm>
              <a:off x="24449088" y="10323513"/>
              <a:ext cx="2374900" cy="762000"/>
            </a:xfrm>
            <a:custGeom>
              <a:avLst/>
              <a:gdLst>
                <a:gd name="T0" fmla="*/ 1496 w 1496"/>
                <a:gd name="T1" fmla="*/ 0 h 480"/>
                <a:gd name="T2" fmla="*/ 0 w 1496"/>
                <a:gd name="T3" fmla="*/ 0 h 480"/>
                <a:gd name="T4" fmla="*/ 90 w 1496"/>
                <a:gd name="T5" fmla="*/ 59 h 480"/>
                <a:gd name="T6" fmla="*/ 728 w 1496"/>
                <a:gd name="T7" fmla="*/ 267 h 480"/>
                <a:gd name="T8" fmla="*/ 731 w 1496"/>
                <a:gd name="T9" fmla="*/ 480 h 480"/>
                <a:gd name="T10" fmla="*/ 1326 w 1496"/>
                <a:gd name="T11" fmla="*/ 480 h 480"/>
                <a:gd name="T12" fmla="*/ 1326 w 1496"/>
                <a:gd name="T13" fmla="*/ 118 h 480"/>
                <a:gd name="T14" fmla="*/ 1496 w 1496"/>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6" h="480">
                  <a:moveTo>
                    <a:pt x="1496" y="0"/>
                  </a:moveTo>
                  <a:lnTo>
                    <a:pt x="0" y="0"/>
                  </a:lnTo>
                  <a:lnTo>
                    <a:pt x="90" y="59"/>
                  </a:lnTo>
                  <a:lnTo>
                    <a:pt x="728" y="267"/>
                  </a:lnTo>
                  <a:lnTo>
                    <a:pt x="731" y="480"/>
                  </a:lnTo>
                  <a:lnTo>
                    <a:pt x="1326" y="480"/>
                  </a:lnTo>
                  <a:lnTo>
                    <a:pt x="1326" y="118"/>
                  </a:lnTo>
                  <a:lnTo>
                    <a:pt x="1496" y="0"/>
                  </a:lnTo>
                  <a:close/>
                </a:path>
              </a:pathLst>
            </a:custGeom>
            <a:solidFill>
              <a:srgbClr val="7757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14" name="Freeform 113"/>
            <p:cNvSpPr>
              <a:spLocks/>
            </p:cNvSpPr>
            <p:nvPr/>
          </p:nvSpPr>
          <p:spPr bwMode="auto">
            <a:xfrm>
              <a:off x="18105438" y="11187113"/>
              <a:ext cx="1728788" cy="555625"/>
            </a:xfrm>
            <a:custGeom>
              <a:avLst/>
              <a:gdLst>
                <a:gd name="T0" fmla="*/ 1089 w 1089"/>
                <a:gd name="T1" fmla="*/ 0 h 350"/>
                <a:gd name="T2" fmla="*/ 0 w 1089"/>
                <a:gd name="T3" fmla="*/ 0 h 350"/>
                <a:gd name="T4" fmla="*/ 66 w 1089"/>
                <a:gd name="T5" fmla="*/ 42 h 350"/>
                <a:gd name="T6" fmla="*/ 532 w 1089"/>
                <a:gd name="T7" fmla="*/ 194 h 350"/>
                <a:gd name="T8" fmla="*/ 532 w 1089"/>
                <a:gd name="T9" fmla="*/ 350 h 350"/>
                <a:gd name="T10" fmla="*/ 964 w 1089"/>
                <a:gd name="T11" fmla="*/ 350 h 350"/>
                <a:gd name="T12" fmla="*/ 964 w 1089"/>
                <a:gd name="T13" fmla="*/ 85 h 350"/>
                <a:gd name="T14" fmla="*/ 1089 w 1089"/>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9" h="350">
                  <a:moveTo>
                    <a:pt x="1089" y="0"/>
                  </a:moveTo>
                  <a:lnTo>
                    <a:pt x="0" y="0"/>
                  </a:lnTo>
                  <a:lnTo>
                    <a:pt x="66" y="42"/>
                  </a:lnTo>
                  <a:lnTo>
                    <a:pt x="532" y="194"/>
                  </a:lnTo>
                  <a:lnTo>
                    <a:pt x="532" y="350"/>
                  </a:lnTo>
                  <a:lnTo>
                    <a:pt x="964" y="350"/>
                  </a:lnTo>
                  <a:lnTo>
                    <a:pt x="964" y="85"/>
                  </a:lnTo>
                  <a:lnTo>
                    <a:pt x="1089" y="0"/>
                  </a:lnTo>
                  <a:close/>
                </a:path>
              </a:pathLst>
            </a:custGeom>
            <a:solidFill>
              <a:srgbClr val="7757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15" name="Freeform 114"/>
            <p:cNvSpPr>
              <a:spLocks/>
            </p:cNvSpPr>
            <p:nvPr/>
          </p:nvSpPr>
          <p:spPr bwMode="auto">
            <a:xfrm>
              <a:off x="20769263" y="11187113"/>
              <a:ext cx="1733550" cy="555625"/>
            </a:xfrm>
            <a:custGeom>
              <a:avLst/>
              <a:gdLst>
                <a:gd name="T0" fmla="*/ 0 w 1092"/>
                <a:gd name="T1" fmla="*/ 0 h 350"/>
                <a:gd name="T2" fmla="*/ 1092 w 1092"/>
                <a:gd name="T3" fmla="*/ 0 h 350"/>
                <a:gd name="T4" fmla="*/ 1026 w 1092"/>
                <a:gd name="T5" fmla="*/ 42 h 350"/>
                <a:gd name="T6" fmla="*/ 560 w 1092"/>
                <a:gd name="T7" fmla="*/ 194 h 350"/>
                <a:gd name="T8" fmla="*/ 560 w 1092"/>
                <a:gd name="T9" fmla="*/ 350 h 350"/>
                <a:gd name="T10" fmla="*/ 125 w 1092"/>
                <a:gd name="T11" fmla="*/ 350 h 350"/>
                <a:gd name="T12" fmla="*/ 125 w 1092"/>
                <a:gd name="T13" fmla="*/ 85 h 350"/>
                <a:gd name="T14" fmla="*/ 0 w 1092"/>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2" h="350">
                  <a:moveTo>
                    <a:pt x="0" y="0"/>
                  </a:moveTo>
                  <a:lnTo>
                    <a:pt x="1092" y="0"/>
                  </a:lnTo>
                  <a:lnTo>
                    <a:pt x="1026" y="42"/>
                  </a:lnTo>
                  <a:lnTo>
                    <a:pt x="560" y="194"/>
                  </a:lnTo>
                  <a:lnTo>
                    <a:pt x="560" y="350"/>
                  </a:lnTo>
                  <a:lnTo>
                    <a:pt x="125" y="350"/>
                  </a:lnTo>
                  <a:lnTo>
                    <a:pt x="125" y="85"/>
                  </a:lnTo>
                  <a:lnTo>
                    <a:pt x="0" y="0"/>
                  </a:lnTo>
                  <a:close/>
                </a:path>
              </a:pathLst>
            </a:custGeom>
            <a:solidFill>
              <a:srgbClr val="7757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16" name="Rectangle 115"/>
            <p:cNvSpPr>
              <a:spLocks noChangeArrowheads="1"/>
            </p:cNvSpPr>
            <p:nvPr/>
          </p:nvSpPr>
          <p:spPr bwMode="auto">
            <a:xfrm>
              <a:off x="25590501" y="11085513"/>
              <a:ext cx="998538" cy="1984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17" name="Freeform 116"/>
            <p:cNvSpPr>
              <a:spLocks/>
            </p:cNvSpPr>
            <p:nvPr/>
          </p:nvSpPr>
          <p:spPr bwMode="auto">
            <a:xfrm>
              <a:off x="27938413" y="11333163"/>
              <a:ext cx="2308225" cy="762000"/>
            </a:xfrm>
            <a:custGeom>
              <a:avLst/>
              <a:gdLst>
                <a:gd name="T0" fmla="*/ 0 w 1454"/>
                <a:gd name="T1" fmla="*/ 0 h 480"/>
                <a:gd name="T2" fmla="*/ 1454 w 1454"/>
                <a:gd name="T3" fmla="*/ 0 h 480"/>
                <a:gd name="T4" fmla="*/ 1366 w 1454"/>
                <a:gd name="T5" fmla="*/ 59 h 480"/>
                <a:gd name="T6" fmla="*/ 747 w 1454"/>
                <a:gd name="T7" fmla="*/ 267 h 480"/>
                <a:gd name="T8" fmla="*/ 745 w 1454"/>
                <a:gd name="T9" fmla="*/ 480 h 480"/>
                <a:gd name="T10" fmla="*/ 168 w 1454"/>
                <a:gd name="T11" fmla="*/ 480 h 480"/>
                <a:gd name="T12" fmla="*/ 168 w 1454"/>
                <a:gd name="T13" fmla="*/ 116 h 480"/>
                <a:gd name="T14" fmla="*/ 0 w 1454"/>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4" h="480">
                  <a:moveTo>
                    <a:pt x="0" y="0"/>
                  </a:moveTo>
                  <a:lnTo>
                    <a:pt x="1454" y="0"/>
                  </a:lnTo>
                  <a:lnTo>
                    <a:pt x="1366" y="59"/>
                  </a:lnTo>
                  <a:lnTo>
                    <a:pt x="747" y="267"/>
                  </a:lnTo>
                  <a:lnTo>
                    <a:pt x="745" y="480"/>
                  </a:lnTo>
                  <a:lnTo>
                    <a:pt x="168" y="480"/>
                  </a:lnTo>
                  <a:lnTo>
                    <a:pt x="168" y="116"/>
                  </a:lnTo>
                  <a:lnTo>
                    <a:pt x="0" y="0"/>
                  </a:lnTo>
                  <a:close/>
                </a:path>
              </a:pathLst>
            </a:custGeom>
            <a:solidFill>
              <a:srgbClr val="7757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18" name="Rectangle 117"/>
            <p:cNvSpPr>
              <a:spLocks noChangeArrowheads="1"/>
            </p:cNvSpPr>
            <p:nvPr/>
          </p:nvSpPr>
          <p:spPr bwMode="auto">
            <a:xfrm>
              <a:off x="28171776" y="12095163"/>
              <a:ext cx="968375" cy="2000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19" name="Freeform 118"/>
            <p:cNvSpPr>
              <a:spLocks/>
            </p:cNvSpPr>
            <p:nvPr/>
          </p:nvSpPr>
          <p:spPr bwMode="auto">
            <a:xfrm>
              <a:off x="23383876" y="10134600"/>
              <a:ext cx="4413250" cy="180975"/>
            </a:xfrm>
            <a:custGeom>
              <a:avLst/>
              <a:gdLst>
                <a:gd name="T0" fmla="*/ 0 w 1176"/>
                <a:gd name="T1" fmla="*/ 0 h 48"/>
                <a:gd name="T2" fmla="*/ 0 w 1176"/>
                <a:gd name="T3" fmla="*/ 23 h 48"/>
                <a:gd name="T4" fmla="*/ 0 w 1176"/>
                <a:gd name="T5" fmla="*/ 24 h 48"/>
                <a:gd name="T6" fmla="*/ 0 w 1176"/>
                <a:gd name="T7" fmla="*/ 25 h 48"/>
                <a:gd name="T8" fmla="*/ 0 w 1176"/>
                <a:gd name="T9" fmla="*/ 27 h 48"/>
                <a:gd name="T10" fmla="*/ 0 w 1176"/>
                <a:gd name="T11" fmla="*/ 28 h 48"/>
                <a:gd name="T12" fmla="*/ 24 w 1176"/>
                <a:gd name="T13" fmla="*/ 48 h 48"/>
                <a:gd name="T14" fmla="*/ 1152 w 1176"/>
                <a:gd name="T15" fmla="*/ 48 h 48"/>
                <a:gd name="T16" fmla="*/ 1176 w 1176"/>
                <a:gd name="T17" fmla="*/ 30 h 48"/>
                <a:gd name="T18" fmla="*/ 1176 w 1176"/>
                <a:gd name="T19" fmla="*/ 30 h 48"/>
                <a:gd name="T20" fmla="*/ 1176 w 1176"/>
                <a:gd name="T21" fmla="*/ 0 h 48"/>
                <a:gd name="T22" fmla="*/ 0 w 1176"/>
                <a:gd name="T23" fmla="*/ 0 h 48"/>
                <a:gd name="T24" fmla="*/ 0 w 117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6" h="48">
                  <a:moveTo>
                    <a:pt x="0" y="0"/>
                  </a:moveTo>
                  <a:cubicBezTo>
                    <a:pt x="0" y="23"/>
                    <a:pt x="0" y="23"/>
                    <a:pt x="0" y="23"/>
                  </a:cubicBezTo>
                  <a:cubicBezTo>
                    <a:pt x="0" y="24"/>
                    <a:pt x="0" y="24"/>
                    <a:pt x="0" y="24"/>
                  </a:cubicBezTo>
                  <a:cubicBezTo>
                    <a:pt x="0" y="24"/>
                    <a:pt x="0" y="24"/>
                    <a:pt x="0" y="25"/>
                  </a:cubicBezTo>
                  <a:cubicBezTo>
                    <a:pt x="0" y="27"/>
                    <a:pt x="0" y="27"/>
                    <a:pt x="0" y="27"/>
                  </a:cubicBezTo>
                  <a:cubicBezTo>
                    <a:pt x="0" y="28"/>
                    <a:pt x="0" y="28"/>
                    <a:pt x="0" y="28"/>
                  </a:cubicBezTo>
                  <a:cubicBezTo>
                    <a:pt x="1" y="39"/>
                    <a:pt x="12" y="48"/>
                    <a:pt x="24" y="48"/>
                  </a:cubicBezTo>
                  <a:cubicBezTo>
                    <a:pt x="1152" y="48"/>
                    <a:pt x="1152" y="48"/>
                    <a:pt x="1152" y="48"/>
                  </a:cubicBezTo>
                  <a:cubicBezTo>
                    <a:pt x="1163" y="48"/>
                    <a:pt x="1172" y="41"/>
                    <a:pt x="1176" y="30"/>
                  </a:cubicBezTo>
                  <a:cubicBezTo>
                    <a:pt x="1176" y="30"/>
                    <a:pt x="1176" y="30"/>
                    <a:pt x="1176" y="30"/>
                  </a:cubicBezTo>
                  <a:cubicBezTo>
                    <a:pt x="1176" y="0"/>
                    <a:pt x="1176" y="0"/>
                    <a:pt x="1176" y="0"/>
                  </a:cubicBezTo>
                  <a:cubicBezTo>
                    <a:pt x="0" y="0"/>
                    <a:pt x="0" y="0"/>
                    <a:pt x="0" y="0"/>
                  </a:cubicBezTo>
                  <a:cubicBezTo>
                    <a:pt x="0" y="0"/>
                    <a:pt x="0" y="0"/>
                    <a:pt x="0" y="0"/>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20" name="Freeform 119"/>
            <p:cNvSpPr>
              <a:spLocks/>
            </p:cNvSpPr>
            <p:nvPr/>
          </p:nvSpPr>
          <p:spPr bwMode="auto">
            <a:xfrm>
              <a:off x="23383876" y="10059988"/>
              <a:ext cx="4413250" cy="74613"/>
            </a:xfrm>
            <a:custGeom>
              <a:avLst/>
              <a:gdLst>
                <a:gd name="T0" fmla="*/ 0 w 2780"/>
                <a:gd name="T1" fmla="*/ 0 h 47"/>
                <a:gd name="T2" fmla="*/ 2780 w 2780"/>
                <a:gd name="T3" fmla="*/ 0 h 47"/>
                <a:gd name="T4" fmla="*/ 2780 w 2780"/>
                <a:gd name="T5" fmla="*/ 47 h 47"/>
                <a:gd name="T6" fmla="*/ 0 w 2780"/>
                <a:gd name="T7" fmla="*/ 47 h 47"/>
                <a:gd name="T8" fmla="*/ 0 w 2780"/>
                <a:gd name="T9" fmla="*/ 0 h 47"/>
                <a:gd name="T10" fmla="*/ 0 w 2780"/>
                <a:gd name="T11" fmla="*/ 0 h 47"/>
              </a:gdLst>
              <a:ahLst/>
              <a:cxnLst>
                <a:cxn ang="0">
                  <a:pos x="T0" y="T1"/>
                </a:cxn>
                <a:cxn ang="0">
                  <a:pos x="T2" y="T3"/>
                </a:cxn>
                <a:cxn ang="0">
                  <a:pos x="T4" y="T5"/>
                </a:cxn>
                <a:cxn ang="0">
                  <a:pos x="T6" y="T7"/>
                </a:cxn>
                <a:cxn ang="0">
                  <a:pos x="T8" y="T9"/>
                </a:cxn>
                <a:cxn ang="0">
                  <a:pos x="T10" y="T11"/>
                </a:cxn>
              </a:cxnLst>
              <a:rect l="0" t="0" r="r" b="b"/>
              <a:pathLst>
                <a:path w="2780" h="47">
                  <a:moveTo>
                    <a:pt x="0" y="0"/>
                  </a:moveTo>
                  <a:lnTo>
                    <a:pt x="2780" y="0"/>
                  </a:lnTo>
                  <a:lnTo>
                    <a:pt x="2780" y="47"/>
                  </a:lnTo>
                  <a:lnTo>
                    <a:pt x="0" y="47"/>
                  </a:lnTo>
                  <a:lnTo>
                    <a:pt x="0" y="0"/>
                  </a:lnTo>
                  <a:lnTo>
                    <a:pt x="0" y="0"/>
                  </a:lnTo>
                  <a:close/>
                </a:path>
              </a:pathLst>
            </a:custGeom>
            <a:solidFill>
              <a:srgbClr val="B957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21" name="Freeform 120"/>
            <p:cNvSpPr>
              <a:spLocks/>
            </p:cNvSpPr>
            <p:nvPr/>
          </p:nvSpPr>
          <p:spPr bwMode="auto">
            <a:xfrm>
              <a:off x="24085551" y="8047038"/>
              <a:ext cx="3024188" cy="1892300"/>
            </a:xfrm>
            <a:custGeom>
              <a:avLst/>
              <a:gdLst>
                <a:gd name="T0" fmla="*/ 0 w 1905"/>
                <a:gd name="T1" fmla="*/ 0 h 1192"/>
                <a:gd name="T2" fmla="*/ 1905 w 1905"/>
                <a:gd name="T3" fmla="*/ 0 h 1192"/>
                <a:gd name="T4" fmla="*/ 1905 w 1905"/>
                <a:gd name="T5" fmla="*/ 1192 h 1192"/>
                <a:gd name="T6" fmla="*/ 0 w 1905"/>
                <a:gd name="T7" fmla="*/ 1192 h 1192"/>
                <a:gd name="T8" fmla="*/ 0 w 1905"/>
                <a:gd name="T9" fmla="*/ 0 h 1192"/>
                <a:gd name="T10" fmla="*/ 0 w 1905"/>
                <a:gd name="T11" fmla="*/ 0 h 1192"/>
              </a:gdLst>
              <a:ahLst/>
              <a:cxnLst>
                <a:cxn ang="0">
                  <a:pos x="T0" y="T1"/>
                </a:cxn>
                <a:cxn ang="0">
                  <a:pos x="T2" y="T3"/>
                </a:cxn>
                <a:cxn ang="0">
                  <a:pos x="T4" y="T5"/>
                </a:cxn>
                <a:cxn ang="0">
                  <a:pos x="T6" y="T7"/>
                </a:cxn>
                <a:cxn ang="0">
                  <a:pos x="T8" y="T9"/>
                </a:cxn>
                <a:cxn ang="0">
                  <a:pos x="T10" y="T11"/>
                </a:cxn>
              </a:cxnLst>
              <a:rect l="0" t="0" r="r" b="b"/>
              <a:pathLst>
                <a:path w="1905" h="1192">
                  <a:moveTo>
                    <a:pt x="0" y="0"/>
                  </a:moveTo>
                  <a:lnTo>
                    <a:pt x="1905" y="0"/>
                  </a:lnTo>
                  <a:lnTo>
                    <a:pt x="1905" y="1192"/>
                  </a:lnTo>
                  <a:lnTo>
                    <a:pt x="0" y="1192"/>
                  </a:lnTo>
                  <a:lnTo>
                    <a:pt x="0" y="0"/>
                  </a:lnTo>
                  <a:lnTo>
                    <a:pt x="0" y="0"/>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22" name="Freeform 121"/>
            <p:cNvSpPr>
              <a:spLocks noEditPoints="1"/>
            </p:cNvSpPr>
            <p:nvPr/>
          </p:nvSpPr>
          <p:spPr bwMode="auto">
            <a:xfrm>
              <a:off x="23947438" y="7937500"/>
              <a:ext cx="3294063" cy="2122488"/>
            </a:xfrm>
            <a:custGeom>
              <a:avLst/>
              <a:gdLst>
                <a:gd name="T0" fmla="*/ 29 w 878"/>
                <a:gd name="T1" fmla="*/ 565 h 565"/>
                <a:gd name="T2" fmla="*/ 850 w 878"/>
                <a:gd name="T3" fmla="*/ 565 h 565"/>
                <a:gd name="T4" fmla="*/ 878 w 878"/>
                <a:gd name="T5" fmla="*/ 535 h 565"/>
                <a:gd name="T6" fmla="*/ 878 w 878"/>
                <a:gd name="T7" fmla="*/ 31 h 565"/>
                <a:gd name="T8" fmla="*/ 850 w 878"/>
                <a:gd name="T9" fmla="*/ 0 h 565"/>
                <a:gd name="T10" fmla="*/ 29 w 878"/>
                <a:gd name="T11" fmla="*/ 0 h 565"/>
                <a:gd name="T12" fmla="*/ 0 w 878"/>
                <a:gd name="T13" fmla="*/ 31 h 565"/>
                <a:gd name="T14" fmla="*/ 0 w 878"/>
                <a:gd name="T15" fmla="*/ 535 h 565"/>
                <a:gd name="T16" fmla="*/ 29 w 878"/>
                <a:gd name="T17" fmla="*/ 565 h 565"/>
                <a:gd name="T18" fmla="*/ 37 w 878"/>
                <a:gd name="T19" fmla="*/ 34 h 565"/>
                <a:gd name="T20" fmla="*/ 841 w 878"/>
                <a:gd name="T21" fmla="*/ 34 h 565"/>
                <a:gd name="T22" fmla="*/ 841 w 878"/>
                <a:gd name="T23" fmla="*/ 529 h 565"/>
                <a:gd name="T24" fmla="*/ 37 w 878"/>
                <a:gd name="T25" fmla="*/ 529 h 565"/>
                <a:gd name="T26" fmla="*/ 37 w 878"/>
                <a:gd name="T27" fmla="*/ 34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8" h="565">
                  <a:moveTo>
                    <a:pt x="29" y="565"/>
                  </a:moveTo>
                  <a:cubicBezTo>
                    <a:pt x="850" y="565"/>
                    <a:pt x="850" y="565"/>
                    <a:pt x="850" y="565"/>
                  </a:cubicBezTo>
                  <a:cubicBezTo>
                    <a:pt x="867" y="565"/>
                    <a:pt x="878" y="553"/>
                    <a:pt x="878" y="535"/>
                  </a:cubicBezTo>
                  <a:cubicBezTo>
                    <a:pt x="878" y="31"/>
                    <a:pt x="878" y="31"/>
                    <a:pt x="878" y="31"/>
                  </a:cubicBezTo>
                  <a:cubicBezTo>
                    <a:pt x="878" y="12"/>
                    <a:pt x="867" y="0"/>
                    <a:pt x="850" y="0"/>
                  </a:cubicBezTo>
                  <a:cubicBezTo>
                    <a:pt x="29" y="0"/>
                    <a:pt x="29" y="0"/>
                    <a:pt x="29" y="0"/>
                  </a:cubicBezTo>
                  <a:cubicBezTo>
                    <a:pt x="14" y="0"/>
                    <a:pt x="0" y="12"/>
                    <a:pt x="0" y="31"/>
                  </a:cubicBezTo>
                  <a:cubicBezTo>
                    <a:pt x="0" y="535"/>
                    <a:pt x="0" y="535"/>
                    <a:pt x="0" y="535"/>
                  </a:cubicBezTo>
                  <a:cubicBezTo>
                    <a:pt x="0" y="553"/>
                    <a:pt x="14" y="565"/>
                    <a:pt x="29" y="565"/>
                  </a:cubicBezTo>
                  <a:close/>
                  <a:moveTo>
                    <a:pt x="37" y="34"/>
                  </a:moveTo>
                  <a:cubicBezTo>
                    <a:pt x="841" y="34"/>
                    <a:pt x="841" y="34"/>
                    <a:pt x="841" y="34"/>
                  </a:cubicBezTo>
                  <a:cubicBezTo>
                    <a:pt x="841" y="529"/>
                    <a:pt x="841" y="529"/>
                    <a:pt x="841" y="529"/>
                  </a:cubicBezTo>
                  <a:cubicBezTo>
                    <a:pt x="37" y="529"/>
                    <a:pt x="37" y="529"/>
                    <a:pt x="37" y="529"/>
                  </a:cubicBezTo>
                  <a:cubicBezTo>
                    <a:pt x="37" y="34"/>
                    <a:pt x="37" y="34"/>
                    <a:pt x="37" y="34"/>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23" name="Freeform 122"/>
            <p:cNvSpPr>
              <a:spLocks/>
            </p:cNvSpPr>
            <p:nvPr/>
          </p:nvSpPr>
          <p:spPr bwMode="auto">
            <a:xfrm>
              <a:off x="27549476" y="9256713"/>
              <a:ext cx="3263900" cy="2068513"/>
            </a:xfrm>
            <a:custGeom>
              <a:avLst/>
              <a:gdLst>
                <a:gd name="T0" fmla="*/ 869 w 870"/>
                <a:gd name="T1" fmla="*/ 493 h 551"/>
                <a:gd name="T2" fmla="*/ 805 w 870"/>
                <a:gd name="T3" fmla="*/ 170 h 551"/>
                <a:gd name="T4" fmla="*/ 805 w 870"/>
                <a:gd name="T5" fmla="*/ 36 h 551"/>
                <a:gd name="T6" fmla="*/ 769 w 870"/>
                <a:gd name="T7" fmla="*/ 0 h 551"/>
                <a:gd name="T8" fmla="*/ 551 w 870"/>
                <a:gd name="T9" fmla="*/ 0 h 551"/>
                <a:gd name="T10" fmla="*/ 433 w 870"/>
                <a:gd name="T11" fmla="*/ 0 h 551"/>
                <a:gd name="T12" fmla="*/ 35 w 870"/>
                <a:gd name="T13" fmla="*/ 0 h 551"/>
                <a:gd name="T14" fmla="*/ 0 w 870"/>
                <a:gd name="T15" fmla="*/ 36 h 551"/>
                <a:gd name="T16" fmla="*/ 0 w 870"/>
                <a:gd name="T17" fmla="*/ 516 h 551"/>
                <a:gd name="T18" fmla="*/ 35 w 870"/>
                <a:gd name="T19" fmla="*/ 551 h 551"/>
                <a:gd name="T20" fmla="*/ 769 w 870"/>
                <a:gd name="T21" fmla="*/ 551 h 551"/>
                <a:gd name="T22" fmla="*/ 805 w 870"/>
                <a:gd name="T23" fmla="*/ 516 h 551"/>
                <a:gd name="T24" fmla="*/ 805 w 870"/>
                <a:gd name="T25" fmla="*/ 514 h 551"/>
                <a:gd name="T26" fmla="*/ 855 w 870"/>
                <a:gd name="T27" fmla="*/ 514 h 551"/>
                <a:gd name="T28" fmla="*/ 870 w 870"/>
                <a:gd name="T29" fmla="*/ 499 h 551"/>
                <a:gd name="T30" fmla="*/ 869 w 870"/>
                <a:gd name="T31" fmla="*/ 493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0" h="551">
                  <a:moveTo>
                    <a:pt x="869" y="493"/>
                  </a:moveTo>
                  <a:cubicBezTo>
                    <a:pt x="805" y="170"/>
                    <a:pt x="805" y="170"/>
                    <a:pt x="805" y="170"/>
                  </a:cubicBezTo>
                  <a:cubicBezTo>
                    <a:pt x="805" y="36"/>
                    <a:pt x="805" y="36"/>
                    <a:pt x="805" y="36"/>
                  </a:cubicBezTo>
                  <a:cubicBezTo>
                    <a:pt x="805" y="16"/>
                    <a:pt x="789" y="0"/>
                    <a:pt x="769" y="0"/>
                  </a:cubicBezTo>
                  <a:cubicBezTo>
                    <a:pt x="551" y="0"/>
                    <a:pt x="551" y="0"/>
                    <a:pt x="551" y="0"/>
                  </a:cubicBezTo>
                  <a:cubicBezTo>
                    <a:pt x="433" y="0"/>
                    <a:pt x="433" y="0"/>
                    <a:pt x="433" y="0"/>
                  </a:cubicBezTo>
                  <a:cubicBezTo>
                    <a:pt x="35" y="0"/>
                    <a:pt x="35" y="0"/>
                    <a:pt x="35" y="0"/>
                  </a:cubicBezTo>
                  <a:cubicBezTo>
                    <a:pt x="16" y="0"/>
                    <a:pt x="0" y="16"/>
                    <a:pt x="0" y="36"/>
                  </a:cubicBezTo>
                  <a:cubicBezTo>
                    <a:pt x="0" y="516"/>
                    <a:pt x="0" y="516"/>
                    <a:pt x="0" y="516"/>
                  </a:cubicBezTo>
                  <a:cubicBezTo>
                    <a:pt x="0" y="535"/>
                    <a:pt x="16" y="551"/>
                    <a:pt x="35" y="551"/>
                  </a:cubicBezTo>
                  <a:cubicBezTo>
                    <a:pt x="769" y="551"/>
                    <a:pt x="769" y="551"/>
                    <a:pt x="769" y="551"/>
                  </a:cubicBezTo>
                  <a:cubicBezTo>
                    <a:pt x="789" y="551"/>
                    <a:pt x="805" y="535"/>
                    <a:pt x="805" y="516"/>
                  </a:cubicBezTo>
                  <a:cubicBezTo>
                    <a:pt x="805" y="514"/>
                    <a:pt x="805" y="514"/>
                    <a:pt x="805" y="514"/>
                  </a:cubicBezTo>
                  <a:cubicBezTo>
                    <a:pt x="855" y="514"/>
                    <a:pt x="855" y="514"/>
                    <a:pt x="855" y="514"/>
                  </a:cubicBezTo>
                  <a:cubicBezTo>
                    <a:pt x="863" y="514"/>
                    <a:pt x="870" y="507"/>
                    <a:pt x="870" y="499"/>
                  </a:cubicBezTo>
                  <a:cubicBezTo>
                    <a:pt x="870" y="497"/>
                    <a:pt x="869" y="495"/>
                    <a:pt x="869" y="493"/>
                  </a:cubicBezTo>
                  <a:close/>
                </a:path>
              </a:pathLst>
            </a:custGeom>
            <a:solidFill>
              <a:srgbClr val="008D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24" name="Rectangle 123"/>
            <p:cNvSpPr>
              <a:spLocks noChangeArrowheads="1"/>
            </p:cNvSpPr>
            <p:nvPr/>
          </p:nvSpPr>
          <p:spPr bwMode="auto">
            <a:xfrm>
              <a:off x="27743151" y="9455150"/>
              <a:ext cx="2627313" cy="1674813"/>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25" name="Freeform 124"/>
            <p:cNvSpPr>
              <a:spLocks/>
            </p:cNvSpPr>
            <p:nvPr/>
          </p:nvSpPr>
          <p:spPr bwMode="auto">
            <a:xfrm>
              <a:off x="23961726" y="10709275"/>
              <a:ext cx="169863" cy="258763"/>
            </a:xfrm>
            <a:custGeom>
              <a:avLst/>
              <a:gdLst>
                <a:gd name="T0" fmla="*/ 0 w 45"/>
                <a:gd name="T1" fmla="*/ 4 h 69"/>
                <a:gd name="T2" fmla="*/ 16 w 45"/>
                <a:gd name="T3" fmla="*/ 69 h 69"/>
                <a:gd name="T4" fmla="*/ 40 w 45"/>
                <a:gd name="T5" fmla="*/ 29 h 69"/>
                <a:gd name="T6" fmla="*/ 0 w 45"/>
                <a:gd name="T7" fmla="*/ 4 h 69"/>
              </a:gdLst>
              <a:ahLst/>
              <a:cxnLst>
                <a:cxn ang="0">
                  <a:pos x="T0" y="T1"/>
                </a:cxn>
                <a:cxn ang="0">
                  <a:pos x="T2" y="T3"/>
                </a:cxn>
                <a:cxn ang="0">
                  <a:pos x="T4" y="T5"/>
                </a:cxn>
                <a:cxn ang="0">
                  <a:pos x="T6" y="T7"/>
                </a:cxn>
              </a:cxnLst>
              <a:rect l="0" t="0" r="r" b="b"/>
              <a:pathLst>
                <a:path w="45" h="69">
                  <a:moveTo>
                    <a:pt x="0" y="4"/>
                  </a:moveTo>
                  <a:cubicBezTo>
                    <a:pt x="16" y="69"/>
                    <a:pt x="16" y="69"/>
                    <a:pt x="16" y="69"/>
                  </a:cubicBezTo>
                  <a:cubicBezTo>
                    <a:pt x="34" y="65"/>
                    <a:pt x="45" y="47"/>
                    <a:pt x="40" y="29"/>
                  </a:cubicBezTo>
                  <a:cubicBezTo>
                    <a:pt x="36" y="11"/>
                    <a:pt x="18" y="0"/>
                    <a:pt x="0" y="4"/>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26" name="Freeform 125"/>
            <p:cNvSpPr>
              <a:spLocks/>
            </p:cNvSpPr>
            <p:nvPr/>
          </p:nvSpPr>
          <p:spPr bwMode="auto">
            <a:xfrm>
              <a:off x="23901401" y="10461625"/>
              <a:ext cx="169863" cy="263525"/>
            </a:xfrm>
            <a:custGeom>
              <a:avLst/>
              <a:gdLst>
                <a:gd name="T0" fmla="*/ 0 w 45"/>
                <a:gd name="T1" fmla="*/ 5 h 70"/>
                <a:gd name="T2" fmla="*/ 16 w 45"/>
                <a:gd name="T3" fmla="*/ 70 h 70"/>
                <a:gd name="T4" fmla="*/ 40 w 45"/>
                <a:gd name="T5" fmla="*/ 29 h 70"/>
                <a:gd name="T6" fmla="*/ 0 w 45"/>
                <a:gd name="T7" fmla="*/ 5 h 70"/>
              </a:gdLst>
              <a:ahLst/>
              <a:cxnLst>
                <a:cxn ang="0">
                  <a:pos x="T0" y="T1"/>
                </a:cxn>
                <a:cxn ang="0">
                  <a:pos x="T2" y="T3"/>
                </a:cxn>
                <a:cxn ang="0">
                  <a:pos x="T4" y="T5"/>
                </a:cxn>
                <a:cxn ang="0">
                  <a:pos x="T6" y="T7"/>
                </a:cxn>
              </a:cxnLst>
              <a:rect l="0" t="0" r="r" b="b"/>
              <a:pathLst>
                <a:path w="45" h="70">
                  <a:moveTo>
                    <a:pt x="0" y="5"/>
                  </a:moveTo>
                  <a:cubicBezTo>
                    <a:pt x="16" y="70"/>
                    <a:pt x="16" y="70"/>
                    <a:pt x="16" y="70"/>
                  </a:cubicBezTo>
                  <a:cubicBezTo>
                    <a:pt x="34" y="66"/>
                    <a:pt x="45" y="47"/>
                    <a:pt x="40" y="29"/>
                  </a:cubicBezTo>
                  <a:cubicBezTo>
                    <a:pt x="36" y="11"/>
                    <a:pt x="18" y="0"/>
                    <a:pt x="0" y="5"/>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27" name="Freeform 126"/>
            <p:cNvSpPr>
              <a:spLocks/>
            </p:cNvSpPr>
            <p:nvPr/>
          </p:nvSpPr>
          <p:spPr bwMode="auto">
            <a:xfrm>
              <a:off x="23842663" y="10217150"/>
              <a:ext cx="168275" cy="263525"/>
            </a:xfrm>
            <a:custGeom>
              <a:avLst/>
              <a:gdLst>
                <a:gd name="T0" fmla="*/ 0 w 45"/>
                <a:gd name="T1" fmla="*/ 4 h 70"/>
                <a:gd name="T2" fmla="*/ 16 w 45"/>
                <a:gd name="T3" fmla="*/ 70 h 70"/>
                <a:gd name="T4" fmla="*/ 40 w 45"/>
                <a:gd name="T5" fmla="*/ 29 h 70"/>
                <a:gd name="T6" fmla="*/ 0 w 45"/>
                <a:gd name="T7" fmla="*/ 4 h 70"/>
              </a:gdLst>
              <a:ahLst/>
              <a:cxnLst>
                <a:cxn ang="0">
                  <a:pos x="T0" y="T1"/>
                </a:cxn>
                <a:cxn ang="0">
                  <a:pos x="T2" y="T3"/>
                </a:cxn>
                <a:cxn ang="0">
                  <a:pos x="T4" y="T5"/>
                </a:cxn>
                <a:cxn ang="0">
                  <a:pos x="T6" y="T7"/>
                </a:cxn>
              </a:cxnLst>
              <a:rect l="0" t="0" r="r" b="b"/>
              <a:pathLst>
                <a:path w="45" h="70">
                  <a:moveTo>
                    <a:pt x="0" y="4"/>
                  </a:moveTo>
                  <a:cubicBezTo>
                    <a:pt x="16" y="70"/>
                    <a:pt x="16" y="70"/>
                    <a:pt x="16" y="70"/>
                  </a:cubicBezTo>
                  <a:cubicBezTo>
                    <a:pt x="34" y="65"/>
                    <a:pt x="45" y="47"/>
                    <a:pt x="40" y="29"/>
                  </a:cubicBezTo>
                  <a:cubicBezTo>
                    <a:pt x="36" y="11"/>
                    <a:pt x="18" y="0"/>
                    <a:pt x="0" y="4"/>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28" name="Freeform 127"/>
            <p:cNvSpPr>
              <a:spLocks/>
            </p:cNvSpPr>
            <p:nvPr/>
          </p:nvSpPr>
          <p:spPr bwMode="auto">
            <a:xfrm>
              <a:off x="23777576" y="9974263"/>
              <a:ext cx="173038" cy="258763"/>
            </a:xfrm>
            <a:custGeom>
              <a:avLst/>
              <a:gdLst>
                <a:gd name="T0" fmla="*/ 0 w 46"/>
                <a:gd name="T1" fmla="*/ 4 h 69"/>
                <a:gd name="T2" fmla="*/ 17 w 46"/>
                <a:gd name="T3" fmla="*/ 69 h 69"/>
                <a:gd name="T4" fmla="*/ 41 w 46"/>
                <a:gd name="T5" fmla="*/ 29 h 69"/>
                <a:gd name="T6" fmla="*/ 0 w 46"/>
                <a:gd name="T7" fmla="*/ 4 h 69"/>
              </a:gdLst>
              <a:ahLst/>
              <a:cxnLst>
                <a:cxn ang="0">
                  <a:pos x="T0" y="T1"/>
                </a:cxn>
                <a:cxn ang="0">
                  <a:pos x="T2" y="T3"/>
                </a:cxn>
                <a:cxn ang="0">
                  <a:pos x="T4" y="T5"/>
                </a:cxn>
                <a:cxn ang="0">
                  <a:pos x="T6" y="T7"/>
                </a:cxn>
              </a:cxnLst>
              <a:rect l="0" t="0" r="r" b="b"/>
              <a:pathLst>
                <a:path w="46" h="69">
                  <a:moveTo>
                    <a:pt x="0" y="4"/>
                  </a:moveTo>
                  <a:cubicBezTo>
                    <a:pt x="17" y="69"/>
                    <a:pt x="17" y="69"/>
                    <a:pt x="17" y="69"/>
                  </a:cubicBezTo>
                  <a:cubicBezTo>
                    <a:pt x="35" y="65"/>
                    <a:pt x="46" y="47"/>
                    <a:pt x="41" y="29"/>
                  </a:cubicBezTo>
                  <a:cubicBezTo>
                    <a:pt x="37" y="11"/>
                    <a:pt x="19" y="0"/>
                    <a:pt x="0" y="4"/>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29" name="Freeform 128"/>
            <p:cNvSpPr>
              <a:spLocks/>
            </p:cNvSpPr>
            <p:nvPr/>
          </p:nvSpPr>
          <p:spPr bwMode="auto">
            <a:xfrm>
              <a:off x="22566313" y="9204325"/>
              <a:ext cx="1524000" cy="2297113"/>
            </a:xfrm>
            <a:custGeom>
              <a:avLst/>
              <a:gdLst>
                <a:gd name="T0" fmla="*/ 12 w 406"/>
                <a:gd name="T1" fmla="*/ 64 h 612"/>
                <a:gd name="T2" fmla="*/ 3 w 406"/>
                <a:gd name="T3" fmla="*/ 79 h 612"/>
                <a:gd name="T4" fmla="*/ 131 w 406"/>
                <a:gd name="T5" fmla="*/ 600 h 612"/>
                <a:gd name="T6" fmla="*/ 147 w 406"/>
                <a:gd name="T7" fmla="*/ 609 h 612"/>
                <a:gd name="T8" fmla="*/ 394 w 406"/>
                <a:gd name="T9" fmla="*/ 548 h 612"/>
                <a:gd name="T10" fmla="*/ 403 w 406"/>
                <a:gd name="T11" fmla="*/ 533 h 612"/>
                <a:gd name="T12" fmla="*/ 275 w 406"/>
                <a:gd name="T13" fmla="*/ 12 h 612"/>
                <a:gd name="T14" fmla="*/ 260 w 406"/>
                <a:gd name="T15" fmla="*/ 3 h 612"/>
                <a:gd name="T16" fmla="*/ 33 w 406"/>
                <a:gd name="T17" fmla="*/ 59 h 612"/>
                <a:gd name="T18" fmla="*/ 12 w 406"/>
                <a:gd name="T19" fmla="*/ 64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 h="612">
                  <a:moveTo>
                    <a:pt x="12" y="64"/>
                  </a:moveTo>
                  <a:cubicBezTo>
                    <a:pt x="12" y="64"/>
                    <a:pt x="0" y="67"/>
                    <a:pt x="3" y="79"/>
                  </a:cubicBezTo>
                  <a:cubicBezTo>
                    <a:pt x="131" y="600"/>
                    <a:pt x="131" y="600"/>
                    <a:pt x="131" y="600"/>
                  </a:cubicBezTo>
                  <a:cubicBezTo>
                    <a:pt x="131" y="600"/>
                    <a:pt x="134" y="612"/>
                    <a:pt x="147" y="609"/>
                  </a:cubicBezTo>
                  <a:cubicBezTo>
                    <a:pt x="394" y="548"/>
                    <a:pt x="394" y="548"/>
                    <a:pt x="394" y="548"/>
                  </a:cubicBezTo>
                  <a:cubicBezTo>
                    <a:pt x="394" y="548"/>
                    <a:pt x="406" y="545"/>
                    <a:pt x="403" y="533"/>
                  </a:cubicBezTo>
                  <a:cubicBezTo>
                    <a:pt x="275" y="12"/>
                    <a:pt x="275" y="12"/>
                    <a:pt x="275" y="12"/>
                  </a:cubicBezTo>
                  <a:cubicBezTo>
                    <a:pt x="275" y="12"/>
                    <a:pt x="272" y="0"/>
                    <a:pt x="260" y="3"/>
                  </a:cubicBezTo>
                  <a:cubicBezTo>
                    <a:pt x="33" y="59"/>
                    <a:pt x="33" y="59"/>
                    <a:pt x="33" y="59"/>
                  </a:cubicBezTo>
                  <a:lnTo>
                    <a:pt x="12" y="64"/>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30" name="Freeform 129"/>
            <p:cNvSpPr>
              <a:spLocks/>
            </p:cNvSpPr>
            <p:nvPr/>
          </p:nvSpPr>
          <p:spPr bwMode="auto">
            <a:xfrm>
              <a:off x="22775863" y="9677400"/>
              <a:ext cx="1130300" cy="1457325"/>
            </a:xfrm>
            <a:custGeom>
              <a:avLst/>
              <a:gdLst>
                <a:gd name="T0" fmla="*/ 0 w 712"/>
                <a:gd name="T1" fmla="*/ 127 h 918"/>
                <a:gd name="T2" fmla="*/ 194 w 712"/>
                <a:gd name="T3" fmla="*/ 918 h 918"/>
                <a:gd name="T4" fmla="*/ 712 w 712"/>
                <a:gd name="T5" fmla="*/ 790 h 918"/>
                <a:gd name="T6" fmla="*/ 518 w 712"/>
                <a:gd name="T7" fmla="*/ 0 h 918"/>
                <a:gd name="T8" fmla="*/ 0 w 712"/>
                <a:gd name="T9" fmla="*/ 127 h 918"/>
              </a:gdLst>
              <a:ahLst/>
              <a:cxnLst>
                <a:cxn ang="0">
                  <a:pos x="T0" y="T1"/>
                </a:cxn>
                <a:cxn ang="0">
                  <a:pos x="T2" y="T3"/>
                </a:cxn>
                <a:cxn ang="0">
                  <a:pos x="T4" y="T5"/>
                </a:cxn>
                <a:cxn ang="0">
                  <a:pos x="T6" y="T7"/>
                </a:cxn>
                <a:cxn ang="0">
                  <a:pos x="T8" y="T9"/>
                </a:cxn>
              </a:cxnLst>
              <a:rect l="0" t="0" r="r" b="b"/>
              <a:pathLst>
                <a:path w="712" h="918">
                  <a:moveTo>
                    <a:pt x="0" y="127"/>
                  </a:moveTo>
                  <a:lnTo>
                    <a:pt x="194" y="918"/>
                  </a:lnTo>
                  <a:lnTo>
                    <a:pt x="712" y="790"/>
                  </a:lnTo>
                  <a:lnTo>
                    <a:pt x="518" y="0"/>
                  </a:lnTo>
                  <a:lnTo>
                    <a:pt x="0" y="127"/>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31" name="Freeform 130"/>
            <p:cNvSpPr>
              <a:spLocks/>
            </p:cNvSpPr>
            <p:nvPr/>
          </p:nvSpPr>
          <p:spPr bwMode="auto">
            <a:xfrm>
              <a:off x="22442488" y="9955213"/>
              <a:ext cx="1593850" cy="1677988"/>
            </a:xfrm>
            <a:custGeom>
              <a:avLst/>
              <a:gdLst>
                <a:gd name="T0" fmla="*/ 180 w 425"/>
                <a:gd name="T1" fmla="*/ 409 h 447"/>
                <a:gd name="T2" fmla="*/ 164 w 425"/>
                <a:gd name="T3" fmla="*/ 400 h 447"/>
                <a:gd name="T4" fmla="*/ 80 w 425"/>
                <a:gd name="T5" fmla="*/ 57 h 447"/>
                <a:gd name="T6" fmla="*/ 0 w 425"/>
                <a:gd name="T7" fmla="*/ 9 h 447"/>
                <a:gd name="T8" fmla="*/ 90 w 425"/>
                <a:gd name="T9" fmla="*/ 375 h 447"/>
                <a:gd name="T10" fmla="*/ 90 w 425"/>
                <a:gd name="T11" fmla="*/ 375 h 447"/>
                <a:gd name="T12" fmla="*/ 90 w 425"/>
                <a:gd name="T13" fmla="*/ 375 h 447"/>
                <a:gd name="T14" fmla="*/ 90 w 425"/>
                <a:gd name="T15" fmla="*/ 375 h 447"/>
                <a:gd name="T16" fmla="*/ 90 w 425"/>
                <a:gd name="T17" fmla="*/ 375 h 447"/>
                <a:gd name="T18" fmla="*/ 150 w 425"/>
                <a:gd name="T19" fmla="*/ 447 h 447"/>
                <a:gd name="T20" fmla="*/ 420 w 425"/>
                <a:gd name="T21" fmla="*/ 381 h 447"/>
                <a:gd name="T22" fmla="*/ 425 w 425"/>
                <a:gd name="T23" fmla="*/ 349 h 447"/>
                <a:gd name="T24" fmla="*/ 180 w 425"/>
                <a:gd name="T25" fmla="*/ 40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447">
                  <a:moveTo>
                    <a:pt x="180" y="409"/>
                  </a:moveTo>
                  <a:cubicBezTo>
                    <a:pt x="167" y="412"/>
                    <a:pt x="164" y="400"/>
                    <a:pt x="164" y="400"/>
                  </a:cubicBezTo>
                  <a:cubicBezTo>
                    <a:pt x="80" y="57"/>
                    <a:pt x="80" y="57"/>
                    <a:pt x="80" y="57"/>
                  </a:cubicBezTo>
                  <a:cubicBezTo>
                    <a:pt x="71" y="22"/>
                    <a:pt x="35" y="0"/>
                    <a:pt x="0" y="9"/>
                  </a:cubicBezTo>
                  <a:cubicBezTo>
                    <a:pt x="90" y="375"/>
                    <a:pt x="90" y="375"/>
                    <a:pt x="90" y="375"/>
                  </a:cubicBezTo>
                  <a:cubicBezTo>
                    <a:pt x="90" y="375"/>
                    <a:pt x="90" y="375"/>
                    <a:pt x="90" y="375"/>
                  </a:cubicBezTo>
                  <a:cubicBezTo>
                    <a:pt x="90" y="375"/>
                    <a:pt x="90" y="375"/>
                    <a:pt x="90" y="375"/>
                  </a:cubicBezTo>
                  <a:cubicBezTo>
                    <a:pt x="90" y="375"/>
                    <a:pt x="90" y="375"/>
                    <a:pt x="90" y="375"/>
                  </a:cubicBezTo>
                  <a:cubicBezTo>
                    <a:pt x="90" y="375"/>
                    <a:pt x="90" y="375"/>
                    <a:pt x="90" y="375"/>
                  </a:cubicBezTo>
                  <a:cubicBezTo>
                    <a:pt x="150" y="447"/>
                    <a:pt x="150" y="447"/>
                    <a:pt x="150" y="447"/>
                  </a:cubicBezTo>
                  <a:cubicBezTo>
                    <a:pt x="420" y="381"/>
                    <a:pt x="420" y="381"/>
                    <a:pt x="420" y="381"/>
                  </a:cubicBezTo>
                  <a:cubicBezTo>
                    <a:pt x="425" y="349"/>
                    <a:pt x="425" y="349"/>
                    <a:pt x="425" y="349"/>
                  </a:cubicBezTo>
                  <a:lnTo>
                    <a:pt x="180" y="409"/>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32" name="Freeform 131"/>
            <p:cNvSpPr>
              <a:spLocks/>
            </p:cNvSpPr>
            <p:nvPr/>
          </p:nvSpPr>
          <p:spPr bwMode="auto">
            <a:xfrm>
              <a:off x="22948901" y="11374438"/>
              <a:ext cx="1141413" cy="420688"/>
            </a:xfrm>
            <a:custGeom>
              <a:avLst/>
              <a:gdLst>
                <a:gd name="T0" fmla="*/ 0 w 719"/>
                <a:gd name="T1" fmla="*/ 170 h 265"/>
                <a:gd name="T2" fmla="*/ 24 w 719"/>
                <a:gd name="T3" fmla="*/ 265 h 265"/>
                <a:gd name="T4" fmla="*/ 719 w 719"/>
                <a:gd name="T5" fmla="*/ 92 h 265"/>
                <a:gd name="T6" fmla="*/ 695 w 719"/>
                <a:gd name="T7" fmla="*/ 0 h 265"/>
                <a:gd name="T8" fmla="*/ 0 w 719"/>
                <a:gd name="T9" fmla="*/ 170 h 265"/>
              </a:gdLst>
              <a:ahLst/>
              <a:cxnLst>
                <a:cxn ang="0">
                  <a:pos x="T0" y="T1"/>
                </a:cxn>
                <a:cxn ang="0">
                  <a:pos x="T2" y="T3"/>
                </a:cxn>
                <a:cxn ang="0">
                  <a:pos x="T4" y="T5"/>
                </a:cxn>
                <a:cxn ang="0">
                  <a:pos x="T6" y="T7"/>
                </a:cxn>
                <a:cxn ang="0">
                  <a:pos x="T8" y="T9"/>
                </a:cxn>
              </a:cxnLst>
              <a:rect l="0" t="0" r="r" b="b"/>
              <a:pathLst>
                <a:path w="719" h="265">
                  <a:moveTo>
                    <a:pt x="0" y="170"/>
                  </a:moveTo>
                  <a:lnTo>
                    <a:pt x="24" y="265"/>
                  </a:lnTo>
                  <a:lnTo>
                    <a:pt x="719" y="92"/>
                  </a:lnTo>
                  <a:lnTo>
                    <a:pt x="695" y="0"/>
                  </a:lnTo>
                  <a:lnTo>
                    <a:pt x="0" y="17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33" name="Freeform 132"/>
            <p:cNvSpPr>
              <a:spLocks/>
            </p:cNvSpPr>
            <p:nvPr/>
          </p:nvSpPr>
          <p:spPr bwMode="auto">
            <a:xfrm>
              <a:off x="18102263" y="12111038"/>
              <a:ext cx="168275" cy="261938"/>
            </a:xfrm>
            <a:custGeom>
              <a:avLst/>
              <a:gdLst>
                <a:gd name="T0" fmla="*/ 16 w 45"/>
                <a:gd name="T1" fmla="*/ 0 h 70"/>
                <a:gd name="T2" fmla="*/ 0 w 45"/>
                <a:gd name="T3" fmla="*/ 66 h 70"/>
                <a:gd name="T4" fmla="*/ 41 w 45"/>
                <a:gd name="T5" fmla="*/ 41 h 70"/>
                <a:gd name="T6" fmla="*/ 16 w 45"/>
                <a:gd name="T7" fmla="*/ 0 h 70"/>
              </a:gdLst>
              <a:ahLst/>
              <a:cxnLst>
                <a:cxn ang="0">
                  <a:pos x="T0" y="T1"/>
                </a:cxn>
                <a:cxn ang="0">
                  <a:pos x="T2" y="T3"/>
                </a:cxn>
                <a:cxn ang="0">
                  <a:pos x="T4" y="T5"/>
                </a:cxn>
                <a:cxn ang="0">
                  <a:pos x="T6" y="T7"/>
                </a:cxn>
              </a:cxnLst>
              <a:rect l="0" t="0" r="r" b="b"/>
              <a:pathLst>
                <a:path w="45" h="70">
                  <a:moveTo>
                    <a:pt x="16" y="0"/>
                  </a:moveTo>
                  <a:cubicBezTo>
                    <a:pt x="0" y="66"/>
                    <a:pt x="0" y="66"/>
                    <a:pt x="0" y="66"/>
                  </a:cubicBezTo>
                  <a:cubicBezTo>
                    <a:pt x="18" y="70"/>
                    <a:pt x="37" y="59"/>
                    <a:pt x="41" y="41"/>
                  </a:cubicBezTo>
                  <a:cubicBezTo>
                    <a:pt x="45" y="23"/>
                    <a:pt x="34" y="4"/>
                    <a:pt x="16"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34" name="Freeform 133"/>
            <p:cNvSpPr>
              <a:spLocks/>
            </p:cNvSpPr>
            <p:nvPr/>
          </p:nvSpPr>
          <p:spPr bwMode="auto">
            <a:xfrm>
              <a:off x="18161001" y="11866563"/>
              <a:ext cx="165100" cy="258763"/>
            </a:xfrm>
            <a:custGeom>
              <a:avLst/>
              <a:gdLst>
                <a:gd name="T0" fmla="*/ 15 w 44"/>
                <a:gd name="T1" fmla="*/ 0 h 69"/>
                <a:gd name="T2" fmla="*/ 0 w 44"/>
                <a:gd name="T3" fmla="*/ 65 h 69"/>
                <a:gd name="T4" fmla="*/ 40 w 44"/>
                <a:gd name="T5" fmla="*/ 40 h 69"/>
                <a:gd name="T6" fmla="*/ 15 w 44"/>
                <a:gd name="T7" fmla="*/ 0 h 69"/>
              </a:gdLst>
              <a:ahLst/>
              <a:cxnLst>
                <a:cxn ang="0">
                  <a:pos x="T0" y="T1"/>
                </a:cxn>
                <a:cxn ang="0">
                  <a:pos x="T2" y="T3"/>
                </a:cxn>
                <a:cxn ang="0">
                  <a:pos x="T4" y="T5"/>
                </a:cxn>
                <a:cxn ang="0">
                  <a:pos x="T6" y="T7"/>
                </a:cxn>
              </a:cxnLst>
              <a:rect l="0" t="0" r="r" b="b"/>
              <a:pathLst>
                <a:path w="44" h="69">
                  <a:moveTo>
                    <a:pt x="15" y="0"/>
                  </a:moveTo>
                  <a:cubicBezTo>
                    <a:pt x="0" y="65"/>
                    <a:pt x="0" y="65"/>
                    <a:pt x="0" y="65"/>
                  </a:cubicBezTo>
                  <a:cubicBezTo>
                    <a:pt x="18" y="69"/>
                    <a:pt x="36" y="58"/>
                    <a:pt x="40" y="40"/>
                  </a:cubicBezTo>
                  <a:cubicBezTo>
                    <a:pt x="44" y="22"/>
                    <a:pt x="33" y="4"/>
                    <a:pt x="15"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35" name="Freeform 134"/>
            <p:cNvSpPr>
              <a:spLocks/>
            </p:cNvSpPr>
            <p:nvPr/>
          </p:nvSpPr>
          <p:spPr bwMode="auto">
            <a:xfrm>
              <a:off x="18218151" y="11618913"/>
              <a:ext cx="168275" cy="261938"/>
            </a:xfrm>
            <a:custGeom>
              <a:avLst/>
              <a:gdLst>
                <a:gd name="T0" fmla="*/ 15 w 45"/>
                <a:gd name="T1" fmla="*/ 0 h 70"/>
                <a:gd name="T2" fmla="*/ 0 w 45"/>
                <a:gd name="T3" fmla="*/ 66 h 70"/>
                <a:gd name="T4" fmla="*/ 40 w 45"/>
                <a:gd name="T5" fmla="*/ 41 h 70"/>
                <a:gd name="T6" fmla="*/ 15 w 45"/>
                <a:gd name="T7" fmla="*/ 0 h 70"/>
              </a:gdLst>
              <a:ahLst/>
              <a:cxnLst>
                <a:cxn ang="0">
                  <a:pos x="T0" y="T1"/>
                </a:cxn>
                <a:cxn ang="0">
                  <a:pos x="T2" y="T3"/>
                </a:cxn>
                <a:cxn ang="0">
                  <a:pos x="T4" y="T5"/>
                </a:cxn>
                <a:cxn ang="0">
                  <a:pos x="T6" y="T7"/>
                </a:cxn>
              </a:cxnLst>
              <a:rect l="0" t="0" r="r" b="b"/>
              <a:pathLst>
                <a:path w="45" h="70">
                  <a:moveTo>
                    <a:pt x="15" y="0"/>
                  </a:moveTo>
                  <a:cubicBezTo>
                    <a:pt x="0" y="66"/>
                    <a:pt x="0" y="66"/>
                    <a:pt x="0" y="66"/>
                  </a:cubicBezTo>
                  <a:cubicBezTo>
                    <a:pt x="18" y="70"/>
                    <a:pt x="36" y="59"/>
                    <a:pt x="40" y="41"/>
                  </a:cubicBezTo>
                  <a:cubicBezTo>
                    <a:pt x="45" y="22"/>
                    <a:pt x="33" y="4"/>
                    <a:pt x="15"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36" name="Freeform 135"/>
            <p:cNvSpPr>
              <a:spLocks/>
            </p:cNvSpPr>
            <p:nvPr/>
          </p:nvSpPr>
          <p:spPr bwMode="auto">
            <a:xfrm>
              <a:off x="18273713" y="11374438"/>
              <a:ext cx="169863" cy="258763"/>
            </a:xfrm>
            <a:custGeom>
              <a:avLst/>
              <a:gdLst>
                <a:gd name="T0" fmla="*/ 15 w 45"/>
                <a:gd name="T1" fmla="*/ 0 h 69"/>
                <a:gd name="T2" fmla="*/ 0 w 45"/>
                <a:gd name="T3" fmla="*/ 65 h 69"/>
                <a:gd name="T4" fmla="*/ 41 w 45"/>
                <a:gd name="T5" fmla="*/ 40 h 69"/>
                <a:gd name="T6" fmla="*/ 15 w 45"/>
                <a:gd name="T7" fmla="*/ 0 h 69"/>
              </a:gdLst>
              <a:ahLst/>
              <a:cxnLst>
                <a:cxn ang="0">
                  <a:pos x="T0" y="T1"/>
                </a:cxn>
                <a:cxn ang="0">
                  <a:pos x="T2" y="T3"/>
                </a:cxn>
                <a:cxn ang="0">
                  <a:pos x="T4" y="T5"/>
                </a:cxn>
                <a:cxn ang="0">
                  <a:pos x="T6" y="T7"/>
                </a:cxn>
              </a:cxnLst>
              <a:rect l="0" t="0" r="r" b="b"/>
              <a:pathLst>
                <a:path w="45" h="69">
                  <a:moveTo>
                    <a:pt x="15" y="0"/>
                  </a:moveTo>
                  <a:cubicBezTo>
                    <a:pt x="0" y="65"/>
                    <a:pt x="0" y="65"/>
                    <a:pt x="0" y="65"/>
                  </a:cubicBezTo>
                  <a:cubicBezTo>
                    <a:pt x="18" y="69"/>
                    <a:pt x="36" y="58"/>
                    <a:pt x="41" y="40"/>
                  </a:cubicBezTo>
                  <a:cubicBezTo>
                    <a:pt x="45" y="22"/>
                    <a:pt x="34" y="4"/>
                    <a:pt x="15"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37" name="Freeform 136"/>
            <p:cNvSpPr>
              <a:spLocks/>
            </p:cNvSpPr>
            <p:nvPr/>
          </p:nvSpPr>
          <p:spPr bwMode="auto">
            <a:xfrm>
              <a:off x="17013238" y="10345738"/>
              <a:ext cx="1501775" cy="2293938"/>
            </a:xfrm>
            <a:custGeom>
              <a:avLst/>
              <a:gdLst>
                <a:gd name="T0" fmla="*/ 140 w 400"/>
                <a:gd name="T1" fmla="*/ 3 h 611"/>
                <a:gd name="T2" fmla="*/ 125 w 400"/>
                <a:gd name="T3" fmla="*/ 12 h 611"/>
                <a:gd name="T4" fmla="*/ 3 w 400"/>
                <a:gd name="T5" fmla="*/ 535 h 611"/>
                <a:gd name="T6" fmla="*/ 12 w 400"/>
                <a:gd name="T7" fmla="*/ 550 h 611"/>
                <a:gd name="T8" fmla="*/ 260 w 400"/>
                <a:gd name="T9" fmla="*/ 608 h 611"/>
                <a:gd name="T10" fmla="*/ 276 w 400"/>
                <a:gd name="T11" fmla="*/ 598 h 611"/>
                <a:gd name="T12" fmla="*/ 397 w 400"/>
                <a:gd name="T13" fmla="*/ 76 h 611"/>
                <a:gd name="T14" fmla="*/ 388 w 400"/>
                <a:gd name="T15" fmla="*/ 61 h 611"/>
                <a:gd name="T16" fmla="*/ 161 w 400"/>
                <a:gd name="T17" fmla="*/ 8 h 611"/>
                <a:gd name="T18" fmla="*/ 140 w 400"/>
                <a:gd name="T19" fmla="*/ 3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611">
                  <a:moveTo>
                    <a:pt x="140" y="3"/>
                  </a:moveTo>
                  <a:cubicBezTo>
                    <a:pt x="140" y="3"/>
                    <a:pt x="128" y="0"/>
                    <a:pt x="125" y="12"/>
                  </a:cubicBezTo>
                  <a:cubicBezTo>
                    <a:pt x="3" y="535"/>
                    <a:pt x="3" y="535"/>
                    <a:pt x="3" y="535"/>
                  </a:cubicBezTo>
                  <a:cubicBezTo>
                    <a:pt x="3" y="535"/>
                    <a:pt x="0" y="547"/>
                    <a:pt x="12" y="550"/>
                  </a:cubicBezTo>
                  <a:cubicBezTo>
                    <a:pt x="260" y="608"/>
                    <a:pt x="260" y="608"/>
                    <a:pt x="260" y="608"/>
                  </a:cubicBezTo>
                  <a:cubicBezTo>
                    <a:pt x="260" y="608"/>
                    <a:pt x="273" y="611"/>
                    <a:pt x="276" y="598"/>
                  </a:cubicBezTo>
                  <a:cubicBezTo>
                    <a:pt x="397" y="76"/>
                    <a:pt x="397" y="76"/>
                    <a:pt x="397" y="76"/>
                  </a:cubicBezTo>
                  <a:cubicBezTo>
                    <a:pt x="397" y="76"/>
                    <a:pt x="400" y="64"/>
                    <a:pt x="388" y="61"/>
                  </a:cubicBezTo>
                  <a:cubicBezTo>
                    <a:pt x="161" y="8"/>
                    <a:pt x="161" y="8"/>
                    <a:pt x="161" y="8"/>
                  </a:cubicBezTo>
                  <a:lnTo>
                    <a:pt x="140" y="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38" name="Freeform 137"/>
            <p:cNvSpPr>
              <a:spLocks/>
            </p:cNvSpPr>
            <p:nvPr/>
          </p:nvSpPr>
          <p:spPr bwMode="auto">
            <a:xfrm>
              <a:off x="17194213" y="10821988"/>
              <a:ext cx="1117600" cy="1449388"/>
            </a:xfrm>
            <a:custGeom>
              <a:avLst/>
              <a:gdLst>
                <a:gd name="T0" fmla="*/ 184 w 704"/>
                <a:gd name="T1" fmla="*/ 0 h 913"/>
                <a:gd name="T2" fmla="*/ 0 w 704"/>
                <a:gd name="T3" fmla="*/ 793 h 913"/>
                <a:gd name="T4" fmla="*/ 517 w 704"/>
                <a:gd name="T5" fmla="*/ 913 h 913"/>
                <a:gd name="T6" fmla="*/ 704 w 704"/>
                <a:gd name="T7" fmla="*/ 121 h 913"/>
                <a:gd name="T8" fmla="*/ 184 w 704"/>
                <a:gd name="T9" fmla="*/ 0 h 913"/>
              </a:gdLst>
              <a:ahLst/>
              <a:cxnLst>
                <a:cxn ang="0">
                  <a:pos x="T0" y="T1"/>
                </a:cxn>
                <a:cxn ang="0">
                  <a:pos x="T2" y="T3"/>
                </a:cxn>
                <a:cxn ang="0">
                  <a:pos x="T4" y="T5"/>
                </a:cxn>
                <a:cxn ang="0">
                  <a:pos x="T6" y="T7"/>
                </a:cxn>
                <a:cxn ang="0">
                  <a:pos x="T8" y="T9"/>
                </a:cxn>
              </a:cxnLst>
              <a:rect l="0" t="0" r="r" b="b"/>
              <a:pathLst>
                <a:path w="704" h="913">
                  <a:moveTo>
                    <a:pt x="184" y="0"/>
                  </a:moveTo>
                  <a:lnTo>
                    <a:pt x="0" y="793"/>
                  </a:lnTo>
                  <a:lnTo>
                    <a:pt x="517" y="913"/>
                  </a:lnTo>
                  <a:lnTo>
                    <a:pt x="704" y="121"/>
                  </a:lnTo>
                  <a:lnTo>
                    <a:pt x="184" y="0"/>
                  </a:ln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39" name="Freeform 138"/>
            <p:cNvSpPr>
              <a:spLocks/>
            </p:cNvSpPr>
            <p:nvPr/>
          </p:nvSpPr>
          <p:spPr bwMode="auto">
            <a:xfrm>
              <a:off x="16817976" y="10766425"/>
              <a:ext cx="1163638" cy="1960563"/>
            </a:xfrm>
            <a:custGeom>
              <a:avLst/>
              <a:gdLst>
                <a:gd name="T0" fmla="*/ 64 w 310"/>
                <a:gd name="T1" fmla="*/ 438 h 522"/>
                <a:gd name="T2" fmla="*/ 55 w 310"/>
                <a:gd name="T3" fmla="*/ 423 h 522"/>
                <a:gd name="T4" fmla="*/ 135 w 310"/>
                <a:gd name="T5" fmla="*/ 79 h 522"/>
                <a:gd name="T6" fmla="*/ 86 w 310"/>
                <a:gd name="T7" fmla="*/ 0 h 522"/>
                <a:gd name="T8" fmla="*/ 0 w 310"/>
                <a:gd name="T9" fmla="*/ 367 h 522"/>
                <a:gd name="T10" fmla="*/ 0 w 310"/>
                <a:gd name="T11" fmla="*/ 367 h 522"/>
                <a:gd name="T12" fmla="*/ 0 w 310"/>
                <a:gd name="T13" fmla="*/ 367 h 522"/>
                <a:gd name="T14" fmla="*/ 0 w 310"/>
                <a:gd name="T15" fmla="*/ 367 h 522"/>
                <a:gd name="T16" fmla="*/ 0 w 310"/>
                <a:gd name="T17" fmla="*/ 367 h 522"/>
                <a:gd name="T18" fmla="*/ 20 w 310"/>
                <a:gd name="T19" fmla="*/ 458 h 522"/>
                <a:gd name="T20" fmla="*/ 292 w 310"/>
                <a:gd name="T21" fmla="*/ 522 h 522"/>
                <a:gd name="T22" fmla="*/ 310 w 310"/>
                <a:gd name="T23" fmla="*/ 495 h 522"/>
                <a:gd name="T24" fmla="*/ 64 w 310"/>
                <a:gd name="T25" fmla="*/ 43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 h="522">
                  <a:moveTo>
                    <a:pt x="64" y="438"/>
                  </a:moveTo>
                  <a:cubicBezTo>
                    <a:pt x="52" y="435"/>
                    <a:pt x="55" y="423"/>
                    <a:pt x="55" y="423"/>
                  </a:cubicBezTo>
                  <a:cubicBezTo>
                    <a:pt x="135" y="79"/>
                    <a:pt x="135" y="79"/>
                    <a:pt x="135" y="79"/>
                  </a:cubicBezTo>
                  <a:cubicBezTo>
                    <a:pt x="143" y="44"/>
                    <a:pt x="121" y="8"/>
                    <a:pt x="86" y="0"/>
                  </a:cubicBezTo>
                  <a:cubicBezTo>
                    <a:pt x="0" y="367"/>
                    <a:pt x="0" y="367"/>
                    <a:pt x="0" y="367"/>
                  </a:cubicBezTo>
                  <a:cubicBezTo>
                    <a:pt x="0" y="367"/>
                    <a:pt x="0" y="367"/>
                    <a:pt x="0" y="367"/>
                  </a:cubicBezTo>
                  <a:cubicBezTo>
                    <a:pt x="0" y="367"/>
                    <a:pt x="0" y="367"/>
                    <a:pt x="0" y="367"/>
                  </a:cubicBezTo>
                  <a:cubicBezTo>
                    <a:pt x="0" y="367"/>
                    <a:pt x="0" y="367"/>
                    <a:pt x="0" y="367"/>
                  </a:cubicBezTo>
                  <a:cubicBezTo>
                    <a:pt x="0" y="367"/>
                    <a:pt x="0" y="367"/>
                    <a:pt x="0" y="367"/>
                  </a:cubicBezTo>
                  <a:cubicBezTo>
                    <a:pt x="20" y="458"/>
                    <a:pt x="20" y="458"/>
                    <a:pt x="20" y="458"/>
                  </a:cubicBezTo>
                  <a:cubicBezTo>
                    <a:pt x="292" y="522"/>
                    <a:pt x="292" y="522"/>
                    <a:pt x="292" y="522"/>
                  </a:cubicBezTo>
                  <a:cubicBezTo>
                    <a:pt x="310" y="495"/>
                    <a:pt x="310" y="495"/>
                    <a:pt x="310" y="495"/>
                  </a:cubicBezTo>
                  <a:lnTo>
                    <a:pt x="64" y="438"/>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40" name="Freeform 139"/>
            <p:cNvSpPr>
              <a:spLocks/>
            </p:cNvSpPr>
            <p:nvPr/>
          </p:nvSpPr>
          <p:spPr bwMode="auto">
            <a:xfrm>
              <a:off x="16806863" y="12474575"/>
              <a:ext cx="1141413" cy="406400"/>
            </a:xfrm>
            <a:custGeom>
              <a:avLst/>
              <a:gdLst>
                <a:gd name="T0" fmla="*/ 21 w 719"/>
                <a:gd name="T1" fmla="*/ 0 h 256"/>
                <a:gd name="T2" fmla="*/ 0 w 719"/>
                <a:gd name="T3" fmla="*/ 92 h 256"/>
                <a:gd name="T4" fmla="*/ 697 w 719"/>
                <a:gd name="T5" fmla="*/ 256 h 256"/>
                <a:gd name="T6" fmla="*/ 719 w 719"/>
                <a:gd name="T7" fmla="*/ 161 h 256"/>
                <a:gd name="T8" fmla="*/ 21 w 719"/>
                <a:gd name="T9" fmla="*/ 0 h 256"/>
              </a:gdLst>
              <a:ahLst/>
              <a:cxnLst>
                <a:cxn ang="0">
                  <a:pos x="T0" y="T1"/>
                </a:cxn>
                <a:cxn ang="0">
                  <a:pos x="T2" y="T3"/>
                </a:cxn>
                <a:cxn ang="0">
                  <a:pos x="T4" y="T5"/>
                </a:cxn>
                <a:cxn ang="0">
                  <a:pos x="T6" y="T7"/>
                </a:cxn>
                <a:cxn ang="0">
                  <a:pos x="T8" y="T9"/>
                </a:cxn>
              </a:cxnLst>
              <a:rect l="0" t="0" r="r" b="b"/>
              <a:pathLst>
                <a:path w="719" h="256">
                  <a:moveTo>
                    <a:pt x="21" y="0"/>
                  </a:moveTo>
                  <a:lnTo>
                    <a:pt x="0" y="92"/>
                  </a:lnTo>
                  <a:lnTo>
                    <a:pt x="697" y="256"/>
                  </a:lnTo>
                  <a:lnTo>
                    <a:pt x="719" y="161"/>
                  </a:lnTo>
                  <a:lnTo>
                    <a:pt x="2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41" name="Freeform 140"/>
            <p:cNvSpPr>
              <a:spLocks/>
            </p:cNvSpPr>
            <p:nvPr/>
          </p:nvSpPr>
          <p:spPr bwMode="auto">
            <a:xfrm>
              <a:off x="31427738" y="12388850"/>
              <a:ext cx="142875" cy="258763"/>
            </a:xfrm>
            <a:custGeom>
              <a:avLst/>
              <a:gdLst>
                <a:gd name="T0" fmla="*/ 0 w 38"/>
                <a:gd name="T1" fmla="*/ 2 h 69"/>
                <a:gd name="T2" fmla="*/ 6 w 38"/>
                <a:gd name="T3" fmla="*/ 69 h 69"/>
                <a:gd name="T4" fmla="*/ 36 w 38"/>
                <a:gd name="T5" fmla="*/ 32 h 69"/>
                <a:gd name="T6" fmla="*/ 0 w 38"/>
                <a:gd name="T7" fmla="*/ 2 h 69"/>
              </a:gdLst>
              <a:ahLst/>
              <a:cxnLst>
                <a:cxn ang="0">
                  <a:pos x="T0" y="T1"/>
                </a:cxn>
                <a:cxn ang="0">
                  <a:pos x="T2" y="T3"/>
                </a:cxn>
                <a:cxn ang="0">
                  <a:pos x="T4" y="T5"/>
                </a:cxn>
                <a:cxn ang="0">
                  <a:pos x="T6" y="T7"/>
                </a:cxn>
              </a:cxnLst>
              <a:rect l="0" t="0" r="r" b="b"/>
              <a:pathLst>
                <a:path w="38" h="69">
                  <a:moveTo>
                    <a:pt x="0" y="2"/>
                  </a:moveTo>
                  <a:cubicBezTo>
                    <a:pt x="6" y="69"/>
                    <a:pt x="6" y="69"/>
                    <a:pt x="6" y="69"/>
                  </a:cubicBezTo>
                  <a:cubicBezTo>
                    <a:pt x="25" y="67"/>
                    <a:pt x="38" y="50"/>
                    <a:pt x="36" y="32"/>
                  </a:cubicBezTo>
                  <a:cubicBezTo>
                    <a:pt x="35" y="13"/>
                    <a:pt x="18" y="0"/>
                    <a:pt x="0" y="2"/>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42" name="Freeform 141"/>
            <p:cNvSpPr>
              <a:spLocks/>
            </p:cNvSpPr>
            <p:nvPr/>
          </p:nvSpPr>
          <p:spPr bwMode="auto">
            <a:xfrm>
              <a:off x="31402338" y="12136438"/>
              <a:ext cx="146050" cy="258763"/>
            </a:xfrm>
            <a:custGeom>
              <a:avLst/>
              <a:gdLst>
                <a:gd name="T0" fmla="*/ 0 w 39"/>
                <a:gd name="T1" fmla="*/ 2 h 69"/>
                <a:gd name="T2" fmla="*/ 7 w 39"/>
                <a:gd name="T3" fmla="*/ 69 h 69"/>
                <a:gd name="T4" fmla="*/ 37 w 39"/>
                <a:gd name="T5" fmla="*/ 32 h 69"/>
                <a:gd name="T6" fmla="*/ 0 w 39"/>
                <a:gd name="T7" fmla="*/ 2 h 69"/>
              </a:gdLst>
              <a:ahLst/>
              <a:cxnLst>
                <a:cxn ang="0">
                  <a:pos x="T0" y="T1"/>
                </a:cxn>
                <a:cxn ang="0">
                  <a:pos x="T2" y="T3"/>
                </a:cxn>
                <a:cxn ang="0">
                  <a:pos x="T4" y="T5"/>
                </a:cxn>
                <a:cxn ang="0">
                  <a:pos x="T6" y="T7"/>
                </a:cxn>
              </a:cxnLst>
              <a:rect l="0" t="0" r="r" b="b"/>
              <a:pathLst>
                <a:path w="39" h="69">
                  <a:moveTo>
                    <a:pt x="0" y="2"/>
                  </a:moveTo>
                  <a:cubicBezTo>
                    <a:pt x="7" y="69"/>
                    <a:pt x="7" y="69"/>
                    <a:pt x="7" y="69"/>
                  </a:cubicBezTo>
                  <a:cubicBezTo>
                    <a:pt x="25" y="67"/>
                    <a:pt x="39" y="50"/>
                    <a:pt x="37" y="32"/>
                  </a:cubicBezTo>
                  <a:cubicBezTo>
                    <a:pt x="35" y="13"/>
                    <a:pt x="19" y="0"/>
                    <a:pt x="0" y="2"/>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43" name="Freeform 142"/>
            <p:cNvSpPr>
              <a:spLocks/>
            </p:cNvSpPr>
            <p:nvPr/>
          </p:nvSpPr>
          <p:spPr bwMode="auto">
            <a:xfrm>
              <a:off x="31380113" y="11885613"/>
              <a:ext cx="141288" cy="258763"/>
            </a:xfrm>
            <a:custGeom>
              <a:avLst/>
              <a:gdLst>
                <a:gd name="T0" fmla="*/ 0 w 38"/>
                <a:gd name="T1" fmla="*/ 2 h 69"/>
                <a:gd name="T2" fmla="*/ 6 w 38"/>
                <a:gd name="T3" fmla="*/ 69 h 69"/>
                <a:gd name="T4" fmla="*/ 37 w 38"/>
                <a:gd name="T5" fmla="*/ 32 h 69"/>
                <a:gd name="T6" fmla="*/ 0 w 38"/>
                <a:gd name="T7" fmla="*/ 2 h 69"/>
              </a:gdLst>
              <a:ahLst/>
              <a:cxnLst>
                <a:cxn ang="0">
                  <a:pos x="T0" y="T1"/>
                </a:cxn>
                <a:cxn ang="0">
                  <a:pos x="T2" y="T3"/>
                </a:cxn>
                <a:cxn ang="0">
                  <a:pos x="T4" y="T5"/>
                </a:cxn>
                <a:cxn ang="0">
                  <a:pos x="T6" y="T7"/>
                </a:cxn>
              </a:cxnLst>
              <a:rect l="0" t="0" r="r" b="b"/>
              <a:pathLst>
                <a:path w="38" h="69">
                  <a:moveTo>
                    <a:pt x="0" y="2"/>
                  </a:moveTo>
                  <a:cubicBezTo>
                    <a:pt x="6" y="69"/>
                    <a:pt x="6" y="69"/>
                    <a:pt x="6" y="69"/>
                  </a:cubicBezTo>
                  <a:cubicBezTo>
                    <a:pt x="25" y="67"/>
                    <a:pt x="38" y="50"/>
                    <a:pt x="37" y="32"/>
                  </a:cubicBezTo>
                  <a:cubicBezTo>
                    <a:pt x="35" y="13"/>
                    <a:pt x="18" y="0"/>
                    <a:pt x="0" y="2"/>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44" name="Freeform 143"/>
            <p:cNvSpPr>
              <a:spLocks/>
            </p:cNvSpPr>
            <p:nvPr/>
          </p:nvSpPr>
          <p:spPr bwMode="auto">
            <a:xfrm>
              <a:off x="31353126" y="11633200"/>
              <a:ext cx="146050" cy="258763"/>
            </a:xfrm>
            <a:custGeom>
              <a:avLst/>
              <a:gdLst>
                <a:gd name="T0" fmla="*/ 0 w 39"/>
                <a:gd name="T1" fmla="*/ 2 h 69"/>
                <a:gd name="T2" fmla="*/ 7 w 39"/>
                <a:gd name="T3" fmla="*/ 69 h 69"/>
                <a:gd name="T4" fmla="*/ 37 w 39"/>
                <a:gd name="T5" fmla="*/ 32 h 69"/>
                <a:gd name="T6" fmla="*/ 0 w 39"/>
                <a:gd name="T7" fmla="*/ 2 h 69"/>
              </a:gdLst>
              <a:ahLst/>
              <a:cxnLst>
                <a:cxn ang="0">
                  <a:pos x="T0" y="T1"/>
                </a:cxn>
                <a:cxn ang="0">
                  <a:pos x="T2" y="T3"/>
                </a:cxn>
                <a:cxn ang="0">
                  <a:pos x="T4" y="T5"/>
                </a:cxn>
                <a:cxn ang="0">
                  <a:pos x="T6" y="T7"/>
                </a:cxn>
              </a:cxnLst>
              <a:rect l="0" t="0" r="r" b="b"/>
              <a:pathLst>
                <a:path w="39" h="69">
                  <a:moveTo>
                    <a:pt x="0" y="2"/>
                  </a:moveTo>
                  <a:cubicBezTo>
                    <a:pt x="7" y="69"/>
                    <a:pt x="7" y="69"/>
                    <a:pt x="7" y="69"/>
                  </a:cubicBezTo>
                  <a:cubicBezTo>
                    <a:pt x="25" y="67"/>
                    <a:pt x="39" y="50"/>
                    <a:pt x="37" y="32"/>
                  </a:cubicBezTo>
                  <a:cubicBezTo>
                    <a:pt x="35" y="13"/>
                    <a:pt x="19" y="0"/>
                    <a:pt x="0" y="2"/>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45" name="Freeform 144"/>
            <p:cNvSpPr>
              <a:spLocks/>
            </p:cNvSpPr>
            <p:nvPr/>
          </p:nvSpPr>
          <p:spPr bwMode="auto">
            <a:xfrm>
              <a:off x="30230763" y="10833100"/>
              <a:ext cx="1246188" cy="2201863"/>
            </a:xfrm>
            <a:custGeom>
              <a:avLst/>
              <a:gdLst>
                <a:gd name="T0" fmla="*/ 13 w 332"/>
                <a:gd name="T1" fmla="*/ 26 h 586"/>
                <a:gd name="T2" fmla="*/ 1 w 332"/>
                <a:gd name="T3" fmla="*/ 39 h 586"/>
                <a:gd name="T4" fmla="*/ 52 w 332"/>
                <a:gd name="T5" fmla="*/ 573 h 586"/>
                <a:gd name="T6" fmla="*/ 66 w 332"/>
                <a:gd name="T7" fmla="*/ 585 h 586"/>
                <a:gd name="T8" fmla="*/ 320 w 332"/>
                <a:gd name="T9" fmla="*/ 560 h 586"/>
                <a:gd name="T10" fmla="*/ 331 w 332"/>
                <a:gd name="T11" fmla="*/ 546 h 586"/>
                <a:gd name="T12" fmla="*/ 280 w 332"/>
                <a:gd name="T13" fmla="*/ 13 h 586"/>
                <a:gd name="T14" fmla="*/ 266 w 332"/>
                <a:gd name="T15" fmla="*/ 1 h 586"/>
                <a:gd name="T16" fmla="*/ 34 w 332"/>
                <a:gd name="T17" fmla="*/ 24 h 586"/>
                <a:gd name="T18" fmla="*/ 13 w 332"/>
                <a:gd name="T19" fmla="*/ 2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586">
                  <a:moveTo>
                    <a:pt x="13" y="26"/>
                  </a:moveTo>
                  <a:cubicBezTo>
                    <a:pt x="13" y="26"/>
                    <a:pt x="0" y="27"/>
                    <a:pt x="1" y="39"/>
                  </a:cubicBezTo>
                  <a:cubicBezTo>
                    <a:pt x="52" y="573"/>
                    <a:pt x="52" y="573"/>
                    <a:pt x="52" y="573"/>
                  </a:cubicBezTo>
                  <a:cubicBezTo>
                    <a:pt x="52" y="573"/>
                    <a:pt x="54" y="586"/>
                    <a:pt x="66" y="585"/>
                  </a:cubicBezTo>
                  <a:cubicBezTo>
                    <a:pt x="320" y="560"/>
                    <a:pt x="320" y="560"/>
                    <a:pt x="320" y="560"/>
                  </a:cubicBezTo>
                  <a:cubicBezTo>
                    <a:pt x="320" y="560"/>
                    <a:pt x="332" y="559"/>
                    <a:pt x="331" y="546"/>
                  </a:cubicBezTo>
                  <a:cubicBezTo>
                    <a:pt x="280" y="13"/>
                    <a:pt x="280" y="13"/>
                    <a:pt x="280" y="13"/>
                  </a:cubicBezTo>
                  <a:cubicBezTo>
                    <a:pt x="280" y="13"/>
                    <a:pt x="279" y="0"/>
                    <a:pt x="266" y="1"/>
                  </a:cubicBezTo>
                  <a:cubicBezTo>
                    <a:pt x="34" y="24"/>
                    <a:pt x="34" y="24"/>
                    <a:pt x="34" y="24"/>
                  </a:cubicBezTo>
                  <a:lnTo>
                    <a:pt x="13" y="26"/>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46" name="Freeform 145"/>
            <p:cNvSpPr>
              <a:spLocks/>
            </p:cNvSpPr>
            <p:nvPr/>
          </p:nvSpPr>
          <p:spPr bwMode="auto">
            <a:xfrm>
              <a:off x="30378401" y="11306175"/>
              <a:ext cx="963613" cy="1366838"/>
            </a:xfrm>
            <a:custGeom>
              <a:avLst/>
              <a:gdLst>
                <a:gd name="T0" fmla="*/ 0 w 607"/>
                <a:gd name="T1" fmla="*/ 50 h 861"/>
                <a:gd name="T2" fmla="*/ 78 w 607"/>
                <a:gd name="T3" fmla="*/ 861 h 861"/>
                <a:gd name="T4" fmla="*/ 607 w 607"/>
                <a:gd name="T5" fmla="*/ 809 h 861"/>
                <a:gd name="T6" fmla="*/ 529 w 607"/>
                <a:gd name="T7" fmla="*/ 0 h 861"/>
                <a:gd name="T8" fmla="*/ 0 w 607"/>
                <a:gd name="T9" fmla="*/ 50 h 861"/>
              </a:gdLst>
              <a:ahLst/>
              <a:cxnLst>
                <a:cxn ang="0">
                  <a:pos x="T0" y="T1"/>
                </a:cxn>
                <a:cxn ang="0">
                  <a:pos x="T2" y="T3"/>
                </a:cxn>
                <a:cxn ang="0">
                  <a:pos x="T4" y="T5"/>
                </a:cxn>
                <a:cxn ang="0">
                  <a:pos x="T6" y="T7"/>
                </a:cxn>
                <a:cxn ang="0">
                  <a:pos x="T8" y="T9"/>
                </a:cxn>
              </a:cxnLst>
              <a:rect l="0" t="0" r="r" b="b"/>
              <a:pathLst>
                <a:path w="607" h="861">
                  <a:moveTo>
                    <a:pt x="0" y="50"/>
                  </a:moveTo>
                  <a:lnTo>
                    <a:pt x="78" y="861"/>
                  </a:lnTo>
                  <a:lnTo>
                    <a:pt x="607" y="809"/>
                  </a:lnTo>
                  <a:lnTo>
                    <a:pt x="529" y="0"/>
                  </a:lnTo>
                  <a:lnTo>
                    <a:pt x="0" y="50"/>
                  </a:lnTo>
                  <a:close/>
                </a:path>
              </a:pathLst>
            </a:custGeom>
            <a:solidFill>
              <a:srgbClr val="00D8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47" name="Freeform 146"/>
            <p:cNvSpPr>
              <a:spLocks/>
            </p:cNvSpPr>
            <p:nvPr/>
          </p:nvSpPr>
          <p:spPr bwMode="auto">
            <a:xfrm>
              <a:off x="30032326" y="11430000"/>
              <a:ext cx="1389063" cy="1724025"/>
            </a:xfrm>
            <a:custGeom>
              <a:avLst/>
              <a:gdLst>
                <a:gd name="T0" fmla="*/ 119 w 370"/>
                <a:gd name="T1" fmla="*/ 426 h 459"/>
                <a:gd name="T2" fmla="*/ 105 w 370"/>
                <a:gd name="T3" fmla="*/ 414 h 459"/>
                <a:gd name="T4" fmla="*/ 72 w 370"/>
                <a:gd name="T5" fmla="*/ 63 h 459"/>
                <a:gd name="T6" fmla="*/ 0 w 370"/>
                <a:gd name="T7" fmla="*/ 4 h 459"/>
                <a:gd name="T8" fmla="*/ 36 w 370"/>
                <a:gd name="T9" fmla="*/ 379 h 459"/>
                <a:gd name="T10" fmla="*/ 36 w 370"/>
                <a:gd name="T11" fmla="*/ 379 h 459"/>
                <a:gd name="T12" fmla="*/ 36 w 370"/>
                <a:gd name="T13" fmla="*/ 379 h 459"/>
                <a:gd name="T14" fmla="*/ 36 w 370"/>
                <a:gd name="T15" fmla="*/ 379 h 459"/>
                <a:gd name="T16" fmla="*/ 36 w 370"/>
                <a:gd name="T17" fmla="*/ 379 h 459"/>
                <a:gd name="T18" fmla="*/ 84 w 370"/>
                <a:gd name="T19" fmla="*/ 459 h 459"/>
                <a:gd name="T20" fmla="*/ 362 w 370"/>
                <a:gd name="T21" fmla="*/ 432 h 459"/>
                <a:gd name="T22" fmla="*/ 370 w 370"/>
                <a:gd name="T23" fmla="*/ 402 h 459"/>
                <a:gd name="T24" fmla="*/ 119 w 370"/>
                <a:gd name="T25" fmla="*/ 42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459">
                  <a:moveTo>
                    <a:pt x="119" y="426"/>
                  </a:moveTo>
                  <a:cubicBezTo>
                    <a:pt x="107" y="427"/>
                    <a:pt x="105" y="414"/>
                    <a:pt x="105" y="414"/>
                  </a:cubicBezTo>
                  <a:cubicBezTo>
                    <a:pt x="72" y="63"/>
                    <a:pt x="72" y="63"/>
                    <a:pt x="72" y="63"/>
                  </a:cubicBezTo>
                  <a:cubicBezTo>
                    <a:pt x="68" y="27"/>
                    <a:pt x="36" y="0"/>
                    <a:pt x="0" y="4"/>
                  </a:cubicBezTo>
                  <a:cubicBezTo>
                    <a:pt x="36" y="379"/>
                    <a:pt x="36" y="379"/>
                    <a:pt x="36" y="379"/>
                  </a:cubicBezTo>
                  <a:cubicBezTo>
                    <a:pt x="36" y="379"/>
                    <a:pt x="36" y="379"/>
                    <a:pt x="36" y="379"/>
                  </a:cubicBezTo>
                  <a:cubicBezTo>
                    <a:pt x="36" y="379"/>
                    <a:pt x="36" y="379"/>
                    <a:pt x="36" y="379"/>
                  </a:cubicBezTo>
                  <a:cubicBezTo>
                    <a:pt x="36" y="379"/>
                    <a:pt x="36" y="379"/>
                    <a:pt x="36" y="379"/>
                  </a:cubicBezTo>
                  <a:cubicBezTo>
                    <a:pt x="36" y="379"/>
                    <a:pt x="36" y="379"/>
                    <a:pt x="36" y="379"/>
                  </a:cubicBezTo>
                  <a:cubicBezTo>
                    <a:pt x="84" y="459"/>
                    <a:pt x="84" y="459"/>
                    <a:pt x="84" y="459"/>
                  </a:cubicBezTo>
                  <a:cubicBezTo>
                    <a:pt x="362" y="432"/>
                    <a:pt x="362" y="432"/>
                    <a:pt x="362" y="432"/>
                  </a:cubicBezTo>
                  <a:cubicBezTo>
                    <a:pt x="370" y="402"/>
                    <a:pt x="370" y="402"/>
                    <a:pt x="370" y="402"/>
                  </a:cubicBezTo>
                  <a:lnTo>
                    <a:pt x="119" y="426"/>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48" name="Freeform 147"/>
            <p:cNvSpPr>
              <a:spLocks/>
            </p:cNvSpPr>
            <p:nvPr/>
          </p:nvSpPr>
          <p:spPr bwMode="auto">
            <a:xfrm>
              <a:off x="30291088" y="13049250"/>
              <a:ext cx="1147763" cy="263525"/>
            </a:xfrm>
            <a:custGeom>
              <a:avLst/>
              <a:gdLst>
                <a:gd name="T0" fmla="*/ 0 w 723"/>
                <a:gd name="T1" fmla="*/ 69 h 166"/>
                <a:gd name="T2" fmla="*/ 10 w 723"/>
                <a:gd name="T3" fmla="*/ 166 h 166"/>
                <a:gd name="T4" fmla="*/ 723 w 723"/>
                <a:gd name="T5" fmla="*/ 97 h 166"/>
                <a:gd name="T6" fmla="*/ 714 w 723"/>
                <a:gd name="T7" fmla="*/ 0 h 166"/>
                <a:gd name="T8" fmla="*/ 0 w 723"/>
                <a:gd name="T9" fmla="*/ 69 h 166"/>
              </a:gdLst>
              <a:ahLst/>
              <a:cxnLst>
                <a:cxn ang="0">
                  <a:pos x="T0" y="T1"/>
                </a:cxn>
                <a:cxn ang="0">
                  <a:pos x="T2" y="T3"/>
                </a:cxn>
                <a:cxn ang="0">
                  <a:pos x="T4" y="T5"/>
                </a:cxn>
                <a:cxn ang="0">
                  <a:pos x="T6" y="T7"/>
                </a:cxn>
                <a:cxn ang="0">
                  <a:pos x="T8" y="T9"/>
                </a:cxn>
              </a:cxnLst>
              <a:rect l="0" t="0" r="r" b="b"/>
              <a:pathLst>
                <a:path w="723" h="166">
                  <a:moveTo>
                    <a:pt x="0" y="69"/>
                  </a:moveTo>
                  <a:lnTo>
                    <a:pt x="10" y="166"/>
                  </a:lnTo>
                  <a:lnTo>
                    <a:pt x="723" y="97"/>
                  </a:lnTo>
                  <a:lnTo>
                    <a:pt x="714" y="0"/>
                  </a:lnTo>
                  <a:lnTo>
                    <a:pt x="0" y="6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49" name="Freeform 148"/>
            <p:cNvSpPr>
              <a:spLocks/>
            </p:cNvSpPr>
            <p:nvPr/>
          </p:nvSpPr>
          <p:spPr bwMode="auto">
            <a:xfrm>
              <a:off x="25488901" y="11283950"/>
              <a:ext cx="1128713" cy="3429000"/>
            </a:xfrm>
            <a:custGeom>
              <a:avLst/>
              <a:gdLst>
                <a:gd name="T0" fmla="*/ 43 w 711"/>
                <a:gd name="T1" fmla="*/ 0 h 2160"/>
                <a:gd name="T2" fmla="*/ 0 w 711"/>
                <a:gd name="T3" fmla="*/ 2160 h 2160"/>
                <a:gd name="T4" fmla="*/ 669 w 711"/>
                <a:gd name="T5" fmla="*/ 2160 h 2160"/>
                <a:gd name="T6" fmla="*/ 711 w 711"/>
                <a:gd name="T7" fmla="*/ 0 h 2160"/>
                <a:gd name="T8" fmla="*/ 43 w 711"/>
                <a:gd name="T9" fmla="*/ 0 h 2160"/>
              </a:gdLst>
              <a:ahLst/>
              <a:cxnLst>
                <a:cxn ang="0">
                  <a:pos x="T0" y="T1"/>
                </a:cxn>
                <a:cxn ang="0">
                  <a:pos x="T2" y="T3"/>
                </a:cxn>
                <a:cxn ang="0">
                  <a:pos x="T4" y="T5"/>
                </a:cxn>
                <a:cxn ang="0">
                  <a:pos x="T6" y="T7"/>
                </a:cxn>
                <a:cxn ang="0">
                  <a:pos x="T8" y="T9"/>
                </a:cxn>
              </a:cxnLst>
              <a:rect l="0" t="0" r="r" b="b"/>
              <a:pathLst>
                <a:path w="711" h="2160">
                  <a:moveTo>
                    <a:pt x="43" y="0"/>
                  </a:moveTo>
                  <a:lnTo>
                    <a:pt x="0" y="2160"/>
                  </a:lnTo>
                  <a:lnTo>
                    <a:pt x="669" y="2160"/>
                  </a:lnTo>
                  <a:lnTo>
                    <a:pt x="711" y="0"/>
                  </a:lnTo>
                  <a:lnTo>
                    <a:pt x="43" y="0"/>
                  </a:lnTo>
                  <a:close/>
                </a:path>
              </a:pathLst>
            </a:cu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50" name="Freeform 149"/>
            <p:cNvSpPr>
              <a:spLocks/>
            </p:cNvSpPr>
            <p:nvPr/>
          </p:nvSpPr>
          <p:spPr bwMode="auto">
            <a:xfrm>
              <a:off x="18713451" y="11885613"/>
              <a:ext cx="971550" cy="2827338"/>
            </a:xfrm>
            <a:custGeom>
              <a:avLst/>
              <a:gdLst>
                <a:gd name="T0" fmla="*/ 125 w 612"/>
                <a:gd name="T1" fmla="*/ 0 h 1781"/>
                <a:gd name="T2" fmla="*/ 0 w 612"/>
                <a:gd name="T3" fmla="*/ 1781 h 1781"/>
                <a:gd name="T4" fmla="*/ 487 w 612"/>
                <a:gd name="T5" fmla="*/ 1781 h 1781"/>
                <a:gd name="T6" fmla="*/ 612 w 612"/>
                <a:gd name="T7" fmla="*/ 0 h 1781"/>
                <a:gd name="T8" fmla="*/ 125 w 612"/>
                <a:gd name="T9" fmla="*/ 0 h 1781"/>
              </a:gdLst>
              <a:ahLst/>
              <a:cxnLst>
                <a:cxn ang="0">
                  <a:pos x="T0" y="T1"/>
                </a:cxn>
                <a:cxn ang="0">
                  <a:pos x="T2" y="T3"/>
                </a:cxn>
                <a:cxn ang="0">
                  <a:pos x="T4" y="T5"/>
                </a:cxn>
                <a:cxn ang="0">
                  <a:pos x="T6" y="T7"/>
                </a:cxn>
                <a:cxn ang="0">
                  <a:pos x="T8" y="T9"/>
                </a:cxn>
              </a:cxnLst>
              <a:rect l="0" t="0" r="r" b="b"/>
              <a:pathLst>
                <a:path w="612" h="1781">
                  <a:moveTo>
                    <a:pt x="125" y="0"/>
                  </a:moveTo>
                  <a:lnTo>
                    <a:pt x="0" y="1781"/>
                  </a:lnTo>
                  <a:lnTo>
                    <a:pt x="487" y="1781"/>
                  </a:lnTo>
                  <a:lnTo>
                    <a:pt x="612" y="0"/>
                  </a:lnTo>
                  <a:lnTo>
                    <a:pt x="125" y="0"/>
                  </a:lnTo>
                  <a:close/>
                </a:path>
              </a:pathLst>
            </a:custGeom>
            <a:solidFill>
              <a:srgbClr val="0082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51" name="Freeform 150"/>
            <p:cNvSpPr>
              <a:spLocks/>
            </p:cNvSpPr>
            <p:nvPr/>
          </p:nvSpPr>
          <p:spPr bwMode="auto">
            <a:xfrm>
              <a:off x="20918488" y="11885613"/>
              <a:ext cx="973138" cy="2827338"/>
            </a:xfrm>
            <a:custGeom>
              <a:avLst/>
              <a:gdLst>
                <a:gd name="T0" fmla="*/ 0 w 613"/>
                <a:gd name="T1" fmla="*/ 0 h 1781"/>
                <a:gd name="T2" fmla="*/ 123 w 613"/>
                <a:gd name="T3" fmla="*/ 1781 h 1781"/>
                <a:gd name="T4" fmla="*/ 613 w 613"/>
                <a:gd name="T5" fmla="*/ 1781 h 1781"/>
                <a:gd name="T6" fmla="*/ 487 w 613"/>
                <a:gd name="T7" fmla="*/ 0 h 1781"/>
                <a:gd name="T8" fmla="*/ 0 w 613"/>
                <a:gd name="T9" fmla="*/ 0 h 1781"/>
              </a:gdLst>
              <a:ahLst/>
              <a:cxnLst>
                <a:cxn ang="0">
                  <a:pos x="T0" y="T1"/>
                </a:cxn>
                <a:cxn ang="0">
                  <a:pos x="T2" y="T3"/>
                </a:cxn>
                <a:cxn ang="0">
                  <a:pos x="T4" y="T5"/>
                </a:cxn>
                <a:cxn ang="0">
                  <a:pos x="T6" y="T7"/>
                </a:cxn>
                <a:cxn ang="0">
                  <a:pos x="T8" y="T9"/>
                </a:cxn>
              </a:cxnLst>
              <a:rect l="0" t="0" r="r" b="b"/>
              <a:pathLst>
                <a:path w="613" h="1781">
                  <a:moveTo>
                    <a:pt x="0" y="0"/>
                  </a:moveTo>
                  <a:lnTo>
                    <a:pt x="123" y="1781"/>
                  </a:lnTo>
                  <a:lnTo>
                    <a:pt x="613" y="1781"/>
                  </a:lnTo>
                  <a:lnTo>
                    <a:pt x="487" y="0"/>
                  </a:lnTo>
                  <a:lnTo>
                    <a:pt x="0" y="0"/>
                  </a:lnTo>
                  <a:close/>
                </a:path>
              </a:pathLst>
            </a:custGeom>
            <a:solidFill>
              <a:srgbClr val="0082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52" name="Freeform 151"/>
            <p:cNvSpPr>
              <a:spLocks/>
            </p:cNvSpPr>
            <p:nvPr/>
          </p:nvSpPr>
          <p:spPr bwMode="auto">
            <a:xfrm>
              <a:off x="28055888" y="12295188"/>
              <a:ext cx="1114425" cy="2417763"/>
            </a:xfrm>
            <a:custGeom>
              <a:avLst/>
              <a:gdLst>
                <a:gd name="T0" fmla="*/ 52 w 702"/>
                <a:gd name="T1" fmla="*/ 0 h 1523"/>
                <a:gd name="T2" fmla="*/ 0 w 702"/>
                <a:gd name="T3" fmla="*/ 1523 h 1523"/>
                <a:gd name="T4" fmla="*/ 650 w 702"/>
                <a:gd name="T5" fmla="*/ 1523 h 1523"/>
                <a:gd name="T6" fmla="*/ 702 w 702"/>
                <a:gd name="T7" fmla="*/ 0 h 1523"/>
                <a:gd name="T8" fmla="*/ 52 w 702"/>
                <a:gd name="T9" fmla="*/ 0 h 1523"/>
              </a:gdLst>
              <a:ahLst/>
              <a:cxnLst>
                <a:cxn ang="0">
                  <a:pos x="T0" y="T1"/>
                </a:cxn>
                <a:cxn ang="0">
                  <a:pos x="T2" y="T3"/>
                </a:cxn>
                <a:cxn ang="0">
                  <a:pos x="T4" y="T5"/>
                </a:cxn>
                <a:cxn ang="0">
                  <a:pos x="T6" y="T7"/>
                </a:cxn>
                <a:cxn ang="0">
                  <a:pos x="T8" y="T9"/>
                </a:cxn>
              </a:cxnLst>
              <a:rect l="0" t="0" r="r" b="b"/>
              <a:pathLst>
                <a:path w="702" h="1523">
                  <a:moveTo>
                    <a:pt x="52" y="0"/>
                  </a:moveTo>
                  <a:lnTo>
                    <a:pt x="0" y="1523"/>
                  </a:lnTo>
                  <a:lnTo>
                    <a:pt x="650" y="1523"/>
                  </a:lnTo>
                  <a:lnTo>
                    <a:pt x="702" y="0"/>
                  </a:lnTo>
                  <a:lnTo>
                    <a:pt x="52" y="0"/>
                  </a:lnTo>
                  <a:close/>
                </a:path>
              </a:pathLst>
            </a:cu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53" name="Freeform 152"/>
            <p:cNvSpPr>
              <a:spLocks/>
            </p:cNvSpPr>
            <p:nvPr/>
          </p:nvSpPr>
          <p:spPr bwMode="auto">
            <a:xfrm>
              <a:off x="22934613" y="11509375"/>
              <a:ext cx="2111375" cy="3203575"/>
            </a:xfrm>
            <a:custGeom>
              <a:avLst/>
              <a:gdLst>
                <a:gd name="T0" fmla="*/ 0 w 1330"/>
                <a:gd name="T1" fmla="*/ 187 h 2018"/>
                <a:gd name="T2" fmla="*/ 531 w 1330"/>
                <a:gd name="T3" fmla="*/ 2018 h 2018"/>
                <a:gd name="T4" fmla="*/ 1330 w 1330"/>
                <a:gd name="T5" fmla="*/ 2018 h 2018"/>
                <a:gd name="T6" fmla="*/ 758 w 1330"/>
                <a:gd name="T7" fmla="*/ 0 h 2018"/>
                <a:gd name="T8" fmla="*/ 0 w 1330"/>
                <a:gd name="T9" fmla="*/ 187 h 2018"/>
              </a:gdLst>
              <a:ahLst/>
              <a:cxnLst>
                <a:cxn ang="0">
                  <a:pos x="T0" y="T1"/>
                </a:cxn>
                <a:cxn ang="0">
                  <a:pos x="T2" y="T3"/>
                </a:cxn>
                <a:cxn ang="0">
                  <a:pos x="T4" y="T5"/>
                </a:cxn>
                <a:cxn ang="0">
                  <a:pos x="T6" y="T7"/>
                </a:cxn>
                <a:cxn ang="0">
                  <a:pos x="T8" y="T9"/>
                </a:cxn>
              </a:cxnLst>
              <a:rect l="0" t="0" r="r" b="b"/>
              <a:pathLst>
                <a:path w="1330" h="2018">
                  <a:moveTo>
                    <a:pt x="0" y="187"/>
                  </a:moveTo>
                  <a:lnTo>
                    <a:pt x="531" y="2018"/>
                  </a:lnTo>
                  <a:lnTo>
                    <a:pt x="1330" y="2018"/>
                  </a:lnTo>
                  <a:lnTo>
                    <a:pt x="758" y="0"/>
                  </a:lnTo>
                  <a:lnTo>
                    <a:pt x="0" y="187"/>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54" name="Freeform 153"/>
            <p:cNvSpPr>
              <a:spLocks/>
            </p:cNvSpPr>
            <p:nvPr/>
          </p:nvSpPr>
          <p:spPr bwMode="auto">
            <a:xfrm>
              <a:off x="16357601" y="12609513"/>
              <a:ext cx="1604963" cy="2103438"/>
            </a:xfrm>
            <a:custGeom>
              <a:avLst/>
              <a:gdLst>
                <a:gd name="T0" fmla="*/ 250 w 1011"/>
                <a:gd name="T1" fmla="*/ 0 h 1325"/>
                <a:gd name="T2" fmla="*/ 0 w 1011"/>
                <a:gd name="T3" fmla="*/ 1325 h 1325"/>
                <a:gd name="T4" fmla="*/ 784 w 1011"/>
                <a:gd name="T5" fmla="*/ 1325 h 1325"/>
                <a:gd name="T6" fmla="*/ 1011 w 1011"/>
                <a:gd name="T7" fmla="*/ 178 h 1325"/>
                <a:gd name="T8" fmla="*/ 250 w 1011"/>
                <a:gd name="T9" fmla="*/ 0 h 1325"/>
              </a:gdLst>
              <a:ahLst/>
              <a:cxnLst>
                <a:cxn ang="0">
                  <a:pos x="T0" y="T1"/>
                </a:cxn>
                <a:cxn ang="0">
                  <a:pos x="T2" y="T3"/>
                </a:cxn>
                <a:cxn ang="0">
                  <a:pos x="T4" y="T5"/>
                </a:cxn>
                <a:cxn ang="0">
                  <a:pos x="T6" y="T7"/>
                </a:cxn>
                <a:cxn ang="0">
                  <a:pos x="T8" y="T9"/>
                </a:cxn>
              </a:cxnLst>
              <a:rect l="0" t="0" r="r" b="b"/>
              <a:pathLst>
                <a:path w="1011" h="1325">
                  <a:moveTo>
                    <a:pt x="250" y="0"/>
                  </a:moveTo>
                  <a:lnTo>
                    <a:pt x="0" y="1325"/>
                  </a:lnTo>
                  <a:lnTo>
                    <a:pt x="784" y="1325"/>
                  </a:lnTo>
                  <a:lnTo>
                    <a:pt x="1011" y="178"/>
                  </a:lnTo>
                  <a:lnTo>
                    <a:pt x="250" y="0"/>
                  </a:lnTo>
                  <a:close/>
                </a:path>
              </a:pathLst>
            </a:cu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55" name="Freeform 154"/>
            <p:cNvSpPr>
              <a:spLocks/>
            </p:cNvSpPr>
            <p:nvPr/>
          </p:nvSpPr>
          <p:spPr bwMode="auto">
            <a:xfrm>
              <a:off x="30254576" y="13195300"/>
              <a:ext cx="1431925" cy="1517650"/>
            </a:xfrm>
            <a:custGeom>
              <a:avLst/>
              <a:gdLst>
                <a:gd name="T0" fmla="*/ 777 w 902"/>
                <a:gd name="T1" fmla="*/ 0 h 956"/>
                <a:gd name="T2" fmla="*/ 0 w 902"/>
                <a:gd name="T3" fmla="*/ 76 h 956"/>
                <a:gd name="T4" fmla="*/ 120 w 902"/>
                <a:gd name="T5" fmla="*/ 956 h 956"/>
                <a:gd name="T6" fmla="*/ 902 w 902"/>
                <a:gd name="T7" fmla="*/ 956 h 956"/>
                <a:gd name="T8" fmla="*/ 777 w 902"/>
                <a:gd name="T9" fmla="*/ 0 h 956"/>
              </a:gdLst>
              <a:ahLst/>
              <a:cxnLst>
                <a:cxn ang="0">
                  <a:pos x="T0" y="T1"/>
                </a:cxn>
                <a:cxn ang="0">
                  <a:pos x="T2" y="T3"/>
                </a:cxn>
                <a:cxn ang="0">
                  <a:pos x="T4" y="T5"/>
                </a:cxn>
                <a:cxn ang="0">
                  <a:pos x="T6" y="T7"/>
                </a:cxn>
                <a:cxn ang="0">
                  <a:pos x="T8" y="T9"/>
                </a:cxn>
              </a:cxnLst>
              <a:rect l="0" t="0" r="r" b="b"/>
              <a:pathLst>
                <a:path w="902" h="956">
                  <a:moveTo>
                    <a:pt x="777" y="0"/>
                  </a:moveTo>
                  <a:lnTo>
                    <a:pt x="0" y="76"/>
                  </a:lnTo>
                  <a:lnTo>
                    <a:pt x="120" y="956"/>
                  </a:lnTo>
                  <a:lnTo>
                    <a:pt x="902" y="956"/>
                  </a:lnTo>
                  <a:lnTo>
                    <a:pt x="777"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grpSp>
    </p:spTree>
    <p:extLst>
      <p:ext uri="{BB962C8B-B14F-4D97-AF65-F5344CB8AC3E}">
        <p14:creationId xmlns:p14="http://schemas.microsoft.com/office/powerpoint/2010/main" val="138003410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079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95"/>
          <p:cNvSpPr>
            <a:spLocks/>
          </p:cNvSpPr>
          <p:nvPr/>
        </p:nvSpPr>
        <p:spPr bwMode="auto">
          <a:xfrm flipH="1">
            <a:off x="-361031" y="4076233"/>
            <a:ext cx="3968247" cy="25770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000000"/>
              </a:solidFill>
            </a:endParaRPr>
          </a:p>
        </p:txBody>
      </p:sp>
      <p:sp>
        <p:nvSpPr>
          <p:cNvPr id="48" name="Freeform 95"/>
          <p:cNvSpPr>
            <a:spLocks/>
          </p:cNvSpPr>
          <p:nvPr/>
        </p:nvSpPr>
        <p:spPr bwMode="auto">
          <a:xfrm flipH="1">
            <a:off x="7541354" y="4104458"/>
            <a:ext cx="4639735" cy="301314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000000"/>
              </a:solidFill>
            </a:endParaRPr>
          </a:p>
        </p:txBody>
      </p:sp>
      <p:sp>
        <p:nvSpPr>
          <p:cNvPr id="49" name="Freeform 95"/>
          <p:cNvSpPr>
            <a:spLocks/>
          </p:cNvSpPr>
          <p:nvPr/>
        </p:nvSpPr>
        <p:spPr bwMode="auto">
          <a:xfrm flipH="1">
            <a:off x="-361032" y="5143307"/>
            <a:ext cx="3912875" cy="254110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505050"/>
              </a:solidFill>
            </a:endParaRPr>
          </a:p>
        </p:txBody>
      </p:sp>
      <p:sp>
        <p:nvSpPr>
          <p:cNvPr id="50" name="Freeform 95"/>
          <p:cNvSpPr>
            <a:spLocks/>
          </p:cNvSpPr>
          <p:nvPr/>
        </p:nvSpPr>
        <p:spPr bwMode="auto">
          <a:xfrm flipH="1">
            <a:off x="8492046" y="5696944"/>
            <a:ext cx="3026889" cy="19657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505050"/>
              </a:solidFill>
            </a:endParaRPr>
          </a:p>
        </p:txBody>
      </p:sp>
      <p:sp>
        <p:nvSpPr>
          <p:cNvPr id="51" name="Freeform 95"/>
          <p:cNvSpPr>
            <a:spLocks/>
          </p:cNvSpPr>
          <p:nvPr/>
        </p:nvSpPr>
        <p:spPr bwMode="auto">
          <a:xfrm flipH="1">
            <a:off x="5638764" y="5444948"/>
            <a:ext cx="3805179" cy="247116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505050"/>
              </a:solidFill>
            </a:endParaRPr>
          </a:p>
        </p:txBody>
      </p:sp>
      <p:sp>
        <p:nvSpPr>
          <p:cNvPr id="52" name="Freeform 95"/>
          <p:cNvSpPr>
            <a:spLocks/>
          </p:cNvSpPr>
          <p:nvPr/>
        </p:nvSpPr>
        <p:spPr bwMode="auto">
          <a:xfrm flipH="1">
            <a:off x="1760462" y="5638427"/>
            <a:ext cx="4681498" cy="304026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505050"/>
              </a:solidFill>
            </a:endParaRPr>
          </a:p>
        </p:txBody>
      </p:sp>
      <p:grpSp>
        <p:nvGrpSpPr>
          <p:cNvPr id="3" name="Group 2"/>
          <p:cNvGrpSpPr/>
          <p:nvPr/>
        </p:nvGrpSpPr>
        <p:grpSpPr>
          <a:xfrm>
            <a:off x="269240" y="1189494"/>
            <a:ext cx="2872839" cy="5376994"/>
            <a:chOff x="274638" y="1212849"/>
            <a:chExt cx="2930445" cy="5484814"/>
          </a:xfrm>
        </p:grpSpPr>
        <p:sp>
          <p:nvSpPr>
            <p:cNvPr id="23" name="Rectangle 22"/>
            <p:cNvSpPr/>
            <p:nvPr/>
          </p:nvSpPr>
          <p:spPr bwMode="auto">
            <a:xfrm>
              <a:off x="276329" y="1212850"/>
              <a:ext cx="2928754" cy="529642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74638" y="4455886"/>
              <a:ext cx="2930442" cy="1098778"/>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31" name="Rectangle 30"/>
            <p:cNvSpPr/>
            <p:nvPr/>
          </p:nvSpPr>
          <p:spPr>
            <a:xfrm>
              <a:off x="275482" y="1212849"/>
              <a:ext cx="2929598" cy="1957459"/>
            </a:xfrm>
            <a:prstGeom prst="rect">
              <a:avLst/>
            </a:prstGeom>
          </p:spPr>
          <p:txBody>
            <a:bodyPr wrap="square" lIns="179285" tIns="143428" rIns="179285" bIns="143428">
              <a:spAutoFit/>
            </a:bodyPr>
            <a:lstStyle/>
            <a:p>
              <a:pPr marL="88705" indent="-88705" defTabSz="912520" fontAlgn="base">
                <a:lnSpc>
                  <a:spcPct val="90000"/>
                </a:lnSpc>
                <a:spcBef>
                  <a:spcPts val="1176"/>
                </a:spcBef>
                <a:defRPr/>
              </a:pPr>
              <a: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“Silicon Valley is coming. We are going to work hard to make our services as seamless and competitive as theirs.” </a:t>
              </a:r>
            </a:p>
          </p:txBody>
        </p:sp>
        <p:sp>
          <p:nvSpPr>
            <p:cNvPr id="35" name="Rectangle 34"/>
            <p:cNvSpPr/>
            <p:nvPr/>
          </p:nvSpPr>
          <p:spPr bwMode="auto">
            <a:xfrm>
              <a:off x="274638" y="5554664"/>
              <a:ext cx="2930443" cy="11429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www.thehonorfoundation.org/wp-content/uploads/2015/02/jp-morgan-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303" y="5625386"/>
              <a:ext cx="2156806" cy="1022623"/>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275482" y="4636072"/>
              <a:ext cx="2929598" cy="738407"/>
            </a:xfrm>
            <a:prstGeom prst="rect">
              <a:avLst/>
            </a:prstGeom>
          </p:spPr>
          <p:txBody>
            <a:bodyPr wrap="square" lIns="179285" tIns="143428" rIns="179285" bIns="143428">
              <a:spAutoFit/>
            </a:bodyPr>
            <a:lstStyle/>
            <a:p>
              <a:pPr defTabSz="912520" fontAlgn="base">
                <a:lnSpc>
                  <a:spcPct val="90000"/>
                </a:lnSpc>
                <a:spcBef>
                  <a:spcPts val="1176"/>
                </a:spcBef>
                <a:defRPr/>
              </a:pPr>
              <a:r>
                <a:rPr lang="en-US" sz="1567"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Jamie </a:t>
              </a:r>
              <a:r>
                <a:rPr lang="en-US" sz="1567" kern="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Dimon</a:t>
              </a:r>
              <a:br>
                <a:rPr lang="en-US" sz="1567" kern="0">
                  <a:gradFill>
                    <a:gsLst>
                      <a:gs pos="0">
                        <a:schemeClr val="tx1"/>
                      </a:gs>
                      <a:gs pos="100000">
                        <a:schemeClr val="tx1"/>
                      </a:gs>
                    </a:gsLst>
                    <a:lin ang="5400000" scaled="0"/>
                  </a:gradFill>
                </a:rPr>
              </a:br>
              <a:r>
                <a:rPr lang="en-US" sz="1567" kern="0">
                  <a:gradFill>
                    <a:gsLst>
                      <a:gs pos="0">
                        <a:schemeClr val="tx1"/>
                      </a:gs>
                      <a:gs pos="100000">
                        <a:schemeClr val="tx1"/>
                      </a:gs>
                    </a:gsLst>
                    <a:lin ang="5400000" scaled="0"/>
                  </a:gradFill>
                </a:rPr>
                <a:t>JP Morgan CEO</a:t>
              </a:r>
            </a:p>
          </p:txBody>
        </p:sp>
      </p:grpSp>
      <p:grpSp>
        <p:nvGrpSpPr>
          <p:cNvPr id="4" name="Group 3"/>
          <p:cNvGrpSpPr/>
          <p:nvPr/>
        </p:nvGrpSpPr>
        <p:grpSpPr>
          <a:xfrm>
            <a:off x="3196360" y="1189494"/>
            <a:ext cx="2874489" cy="5376994"/>
            <a:chOff x="3260452" y="1212849"/>
            <a:chExt cx="2932129" cy="5484814"/>
          </a:xfrm>
        </p:grpSpPr>
        <p:sp>
          <p:nvSpPr>
            <p:cNvPr id="24" name="Rectangle 23"/>
            <p:cNvSpPr/>
            <p:nvPr/>
          </p:nvSpPr>
          <p:spPr bwMode="auto">
            <a:xfrm>
              <a:off x="3262139" y="1212849"/>
              <a:ext cx="2928755" cy="529642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a:xfrm>
              <a:off x="3262138" y="1212849"/>
              <a:ext cx="2928754" cy="2234458"/>
            </a:xfrm>
            <a:prstGeom prst="rect">
              <a:avLst/>
            </a:prstGeom>
          </p:spPr>
          <p:txBody>
            <a:bodyPr wrap="square" lIns="179285" tIns="143428" rIns="179285" bIns="143428">
              <a:spAutoFit/>
            </a:bodyPr>
            <a:lstStyle/>
            <a:p>
              <a:pPr marL="77811" indent="-77811" defTabSz="912520" fontAlgn="base">
                <a:lnSpc>
                  <a:spcPct val="90000"/>
                </a:lnSpc>
                <a:spcBef>
                  <a:spcPts val="1176"/>
                </a:spcBef>
                <a:defRPr/>
              </a:pPr>
              <a: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“Walmart is redefining the next generation of retail growth and is the best-positioned retailer to win at the  convergence of digital and physical retail.”</a:t>
              </a:r>
            </a:p>
          </p:txBody>
        </p:sp>
        <p:sp>
          <p:nvSpPr>
            <p:cNvPr id="36" name="Rectangle 35"/>
            <p:cNvSpPr/>
            <p:nvPr/>
          </p:nvSpPr>
          <p:spPr bwMode="auto">
            <a:xfrm>
              <a:off x="3262138" y="5554664"/>
              <a:ext cx="2930443" cy="11429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pic>
          <p:nvPicPr>
            <p:cNvPr id="1028" name="Picture 4" descr="http://vignette3.wikia.nocookie.net/disney/images/7/79/Walmart-logo-4.png/revision/latest?cb=2015082123130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15863" y="5849165"/>
              <a:ext cx="2421307" cy="575060"/>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p:cNvSpPr/>
            <p:nvPr/>
          </p:nvSpPr>
          <p:spPr bwMode="auto">
            <a:xfrm>
              <a:off x="3260452" y="4455886"/>
              <a:ext cx="2930442" cy="1098778"/>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28" name="Rectangle 27"/>
            <p:cNvSpPr/>
            <p:nvPr/>
          </p:nvSpPr>
          <p:spPr>
            <a:xfrm>
              <a:off x="3262138" y="4636072"/>
              <a:ext cx="2928754" cy="738407"/>
            </a:xfrm>
            <a:prstGeom prst="rect">
              <a:avLst/>
            </a:prstGeom>
          </p:spPr>
          <p:txBody>
            <a:bodyPr wrap="square" lIns="179285" tIns="143428" rIns="179285" bIns="143428">
              <a:spAutoFit/>
            </a:bodyPr>
            <a:lstStyle/>
            <a:p>
              <a:pPr defTabSz="912520" fontAlgn="base">
                <a:lnSpc>
                  <a:spcPct val="90000"/>
                </a:lnSpc>
                <a:spcBef>
                  <a:spcPts val="1176"/>
                </a:spcBef>
                <a:defRPr/>
              </a:pPr>
              <a:r>
                <a:rPr lang="en-US" sz="1567"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Doug McMillon</a:t>
              </a:r>
              <a:br>
                <a:rPr lang="en-US" sz="1567" kern="0">
                  <a:gradFill>
                    <a:gsLst>
                      <a:gs pos="0">
                        <a:schemeClr val="tx1"/>
                      </a:gs>
                      <a:gs pos="100000">
                        <a:schemeClr val="tx1"/>
                      </a:gs>
                    </a:gsLst>
                    <a:lin ang="5400000" scaled="0"/>
                  </a:gradFill>
                </a:rPr>
              </a:br>
              <a:r>
                <a:rPr lang="en-US" sz="1567" kern="0">
                  <a:gradFill>
                    <a:gsLst>
                      <a:gs pos="0">
                        <a:schemeClr val="tx1"/>
                      </a:gs>
                      <a:gs pos="100000">
                        <a:schemeClr val="tx1"/>
                      </a:gs>
                    </a:gsLst>
                    <a:lin ang="5400000" scaled="0"/>
                  </a:gradFill>
                </a:rPr>
                <a:t>Walmart CEO</a:t>
              </a:r>
            </a:p>
          </p:txBody>
        </p:sp>
      </p:grpSp>
      <p:grpSp>
        <p:nvGrpSpPr>
          <p:cNvPr id="5" name="Group 4"/>
          <p:cNvGrpSpPr/>
          <p:nvPr/>
        </p:nvGrpSpPr>
        <p:grpSpPr>
          <a:xfrm>
            <a:off x="6123478" y="1189494"/>
            <a:ext cx="2874488" cy="5376994"/>
            <a:chOff x="6246266" y="1212849"/>
            <a:chExt cx="2932127" cy="5484814"/>
          </a:xfrm>
        </p:grpSpPr>
        <p:sp>
          <p:nvSpPr>
            <p:cNvPr id="25" name="Rectangle 24"/>
            <p:cNvSpPr/>
            <p:nvPr/>
          </p:nvSpPr>
          <p:spPr bwMode="auto">
            <a:xfrm>
              <a:off x="6247953" y="1212849"/>
              <a:ext cx="2928755" cy="529642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a:xfrm>
              <a:off x="6247950" y="1212849"/>
              <a:ext cx="2928757" cy="2511457"/>
            </a:xfrm>
            <a:prstGeom prst="rect">
              <a:avLst/>
            </a:prstGeom>
          </p:spPr>
          <p:txBody>
            <a:bodyPr wrap="square" lIns="179285" tIns="143428" rIns="179285" bIns="143428">
              <a:spAutoFit/>
            </a:bodyPr>
            <a:lstStyle/>
            <a:p>
              <a:pPr marL="88705" indent="-88705" defTabSz="912520" fontAlgn="base">
                <a:lnSpc>
                  <a:spcPct val="90000"/>
                </a:lnSpc>
                <a:spcBef>
                  <a:spcPts val="1176"/>
                </a:spcBef>
                <a:defRPr/>
              </a:pPr>
              <a: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“We are putting 70% </a:t>
              </a:r>
              <a:b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of our applications on the cloud to improve flexibility. And, we </a:t>
              </a:r>
              <a:b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are launching game-changing applications to improve our efficiency.”</a:t>
              </a:r>
            </a:p>
          </p:txBody>
        </p:sp>
        <p:sp>
          <p:nvSpPr>
            <p:cNvPr id="37" name="Rectangle 36"/>
            <p:cNvSpPr/>
            <p:nvPr/>
          </p:nvSpPr>
          <p:spPr bwMode="auto">
            <a:xfrm>
              <a:off x="6247950" y="5554664"/>
              <a:ext cx="2930443" cy="11429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pic>
          <p:nvPicPr>
            <p:cNvPr id="1030" name="Picture 6" descr="http://vignette4.wikia.nocookie.net/logopedia/images/1/19/500px-General_Electric_logo_svg.png/revision/latest?cb=2010101700272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3513" y="5576505"/>
              <a:ext cx="1099317" cy="1099317"/>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bwMode="auto">
            <a:xfrm>
              <a:off x="6246266" y="4455886"/>
              <a:ext cx="2930442" cy="1098778"/>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29" name="Rectangle 28"/>
            <p:cNvSpPr/>
            <p:nvPr/>
          </p:nvSpPr>
          <p:spPr>
            <a:xfrm>
              <a:off x="6247950" y="4636072"/>
              <a:ext cx="2928757" cy="738407"/>
            </a:xfrm>
            <a:prstGeom prst="rect">
              <a:avLst/>
            </a:prstGeom>
          </p:spPr>
          <p:txBody>
            <a:bodyPr wrap="square" lIns="179285" tIns="143428" rIns="179285" bIns="143428">
              <a:spAutoFit/>
            </a:bodyPr>
            <a:lstStyle/>
            <a:p>
              <a:pPr defTabSz="912520" fontAlgn="base">
                <a:lnSpc>
                  <a:spcPct val="90000"/>
                </a:lnSpc>
                <a:spcBef>
                  <a:spcPts val="1176"/>
                </a:spcBef>
                <a:defRPr/>
              </a:pPr>
              <a:r>
                <a:rPr lang="en-US" sz="1567"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Jeffrey </a:t>
              </a:r>
              <a:r>
                <a:rPr lang="en-US" sz="1567" kern="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Immelt</a:t>
              </a:r>
              <a:br>
                <a:rPr lang="en-US" sz="1567" kern="0">
                  <a:gradFill>
                    <a:gsLst>
                      <a:gs pos="0">
                        <a:schemeClr val="tx1"/>
                      </a:gs>
                      <a:gs pos="100000">
                        <a:schemeClr val="tx1"/>
                      </a:gs>
                    </a:gsLst>
                    <a:lin ang="5400000" scaled="0"/>
                  </a:gradFill>
                </a:rPr>
              </a:br>
              <a:r>
                <a:rPr lang="en-US" sz="1567" kern="0">
                  <a:gradFill>
                    <a:gsLst>
                      <a:gs pos="0">
                        <a:schemeClr val="tx1"/>
                      </a:gs>
                      <a:gs pos="100000">
                        <a:schemeClr val="tx1"/>
                      </a:gs>
                    </a:gsLst>
                    <a:lin ang="5400000" scaled="0"/>
                  </a:gradFill>
                </a:rPr>
                <a:t>GE CEO</a:t>
              </a:r>
            </a:p>
          </p:txBody>
        </p:sp>
      </p:grpSp>
      <p:grpSp>
        <p:nvGrpSpPr>
          <p:cNvPr id="6" name="Group 5"/>
          <p:cNvGrpSpPr/>
          <p:nvPr/>
        </p:nvGrpSpPr>
        <p:grpSpPr>
          <a:xfrm>
            <a:off x="9050595" y="1189494"/>
            <a:ext cx="2874489" cy="5376994"/>
            <a:chOff x="9232078" y="1212849"/>
            <a:chExt cx="2932128" cy="5484814"/>
          </a:xfrm>
        </p:grpSpPr>
        <p:sp>
          <p:nvSpPr>
            <p:cNvPr id="30" name="Rectangle 29"/>
            <p:cNvSpPr/>
            <p:nvPr/>
          </p:nvSpPr>
          <p:spPr bwMode="auto">
            <a:xfrm>
              <a:off x="9233765" y="1212849"/>
              <a:ext cx="2928755" cy="529642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a:xfrm>
              <a:off x="9233764" y="1212849"/>
              <a:ext cx="2928755" cy="3065455"/>
            </a:xfrm>
            <a:prstGeom prst="rect">
              <a:avLst/>
            </a:prstGeom>
          </p:spPr>
          <p:txBody>
            <a:bodyPr wrap="square" lIns="179285" tIns="143428" rIns="179285" bIns="143428">
              <a:spAutoFit/>
            </a:bodyPr>
            <a:lstStyle/>
            <a:p>
              <a:pPr marL="77811" indent="-77811" defTabSz="912520" fontAlgn="base">
                <a:lnSpc>
                  <a:spcPct val="90000"/>
                </a:lnSpc>
                <a:spcBef>
                  <a:spcPts val="1176"/>
                </a:spcBef>
                <a:defRPr/>
              </a:pPr>
              <a: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“It's about looking ahead to the changes coming to the global auto business, particularly from potential "disruptors" in Silicon Valley—</a:t>
              </a:r>
              <a:b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and preparing Ford </a:t>
              </a:r>
              <a:b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to thrive through </a:t>
              </a:r>
              <a:b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those changes.”</a:t>
              </a:r>
            </a:p>
          </p:txBody>
        </p:sp>
        <p:sp>
          <p:nvSpPr>
            <p:cNvPr id="38" name="Rectangle 37"/>
            <p:cNvSpPr/>
            <p:nvPr/>
          </p:nvSpPr>
          <p:spPr bwMode="auto">
            <a:xfrm>
              <a:off x="9233763" y="5554664"/>
              <a:ext cx="2930443" cy="11429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pic>
          <p:nvPicPr>
            <p:cNvPr id="1032" name="Picture 8" descr="http://vignette4.wikia.nocookie.net/logopedia/images/b/bd/Ford_logo.png/revision/latest?cb=2010062319073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77361" y="5753905"/>
              <a:ext cx="2041563" cy="765585"/>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bwMode="auto">
            <a:xfrm>
              <a:off x="9232078" y="4455886"/>
              <a:ext cx="2930442" cy="1098778"/>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39" name="Rectangle 38"/>
            <p:cNvSpPr/>
            <p:nvPr/>
          </p:nvSpPr>
          <p:spPr>
            <a:xfrm>
              <a:off x="9233764" y="4636072"/>
              <a:ext cx="2928755" cy="738407"/>
            </a:xfrm>
            <a:prstGeom prst="rect">
              <a:avLst/>
            </a:prstGeom>
          </p:spPr>
          <p:txBody>
            <a:bodyPr wrap="square" lIns="179285" tIns="143428" rIns="179285" bIns="143428">
              <a:spAutoFit/>
            </a:bodyPr>
            <a:lstStyle/>
            <a:p>
              <a:pPr defTabSz="912520" fontAlgn="base">
                <a:lnSpc>
                  <a:spcPct val="90000"/>
                </a:lnSpc>
                <a:spcBef>
                  <a:spcPts val="1176"/>
                </a:spcBef>
                <a:defRPr/>
              </a:pPr>
              <a:r>
                <a:rPr lang="en-US" sz="1567"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Mark Fields</a:t>
              </a:r>
              <a:br>
                <a:rPr lang="en-US" sz="1567" kern="0">
                  <a:gradFill>
                    <a:gsLst>
                      <a:gs pos="0">
                        <a:schemeClr val="tx1"/>
                      </a:gs>
                      <a:gs pos="100000">
                        <a:schemeClr val="tx1"/>
                      </a:gs>
                    </a:gsLst>
                    <a:lin ang="5400000" scaled="0"/>
                  </a:gradFill>
                </a:rPr>
              </a:br>
              <a:r>
                <a:rPr lang="en-US" sz="1567" kern="0">
                  <a:gradFill>
                    <a:gsLst>
                      <a:gs pos="0">
                        <a:schemeClr val="tx1"/>
                      </a:gs>
                      <a:gs pos="100000">
                        <a:schemeClr val="tx1"/>
                      </a:gs>
                    </a:gsLst>
                    <a:lin ang="5400000" scaled="0"/>
                  </a:gradFill>
                </a:rPr>
                <a:t>Ford Motor Company CEO</a:t>
              </a:r>
            </a:p>
          </p:txBody>
        </p:sp>
      </p:grpSp>
      <p:sp>
        <p:nvSpPr>
          <p:cNvPr id="53" name="Rectangle 52"/>
          <p:cNvSpPr/>
          <p:nvPr/>
        </p:nvSpPr>
        <p:spPr bwMode="auto">
          <a:xfrm>
            <a:off x="0" y="487"/>
            <a:ext cx="12181088" cy="1187452"/>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Title 10"/>
          <p:cNvSpPr>
            <a:spLocks noGrp="1"/>
          </p:cNvSpPr>
          <p:nvPr>
            <p:ph type="title"/>
          </p:nvPr>
        </p:nvSpPr>
        <p:spPr/>
        <p:txBody>
          <a:bodyPr/>
          <a:lstStyle/>
          <a:p>
            <a:r>
              <a:rPr lang="en-US"/>
              <a:t>Every company is a software company</a:t>
            </a:r>
          </a:p>
        </p:txBody>
      </p:sp>
    </p:spTree>
    <p:extLst>
      <p:ext uri="{BB962C8B-B14F-4D97-AF65-F5344CB8AC3E}">
        <p14:creationId xmlns:p14="http://schemas.microsoft.com/office/powerpoint/2010/main" val="38610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35" presetClass="path" presetSubtype="0" decel="100000" fill="hold" grpId="1" nodeType="withEffect">
                                  <p:stCondLst>
                                    <p:cond delay="0"/>
                                  </p:stCondLst>
                                  <p:childTnLst>
                                    <p:animMotion origin="layout" path="M 2.39469E-6 -2.26055E-6 L -0.07812 -2.26055E-6 " pathEditMode="relative" rAng="0" ptsTypes="AA">
                                      <p:cBhvr>
                                        <p:cTn id="9" dur="1000" spd="-100000" fill="hold"/>
                                        <p:tgtEl>
                                          <p:spTgt spid="47"/>
                                        </p:tgtEl>
                                        <p:attrNameLst>
                                          <p:attrName>ppt_x</p:attrName>
                                          <p:attrName>ppt_y</p:attrName>
                                        </p:attrNameLst>
                                      </p:cBhvr>
                                      <p:rCtr x="-3906" y="0"/>
                                    </p:animMotion>
                                  </p:childTnLst>
                                </p:cTn>
                              </p:par>
                              <p:par>
                                <p:cTn id="10" presetID="10" presetClass="entr" presetSubtype="0" fill="hold" grpId="0" nodeType="withEffect">
                                  <p:stCondLst>
                                    <p:cond delay="10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35" presetClass="path" presetSubtype="0" decel="100000" fill="hold" grpId="1" nodeType="withEffect">
                                  <p:stCondLst>
                                    <p:cond delay="100"/>
                                  </p:stCondLst>
                                  <p:childTnLst>
                                    <p:animMotion origin="layout" path="M 7.14833E-8 4.52111E-6 L -0.07812 4.52111E-6 " pathEditMode="relative" rAng="0" ptsTypes="AA">
                                      <p:cBhvr>
                                        <p:cTn id="14" dur="1000" spd="-100000" fill="hold"/>
                                        <p:tgtEl>
                                          <p:spTgt spid="49"/>
                                        </p:tgtEl>
                                        <p:attrNameLst>
                                          <p:attrName>ppt_x</p:attrName>
                                          <p:attrName>ppt_y</p:attrName>
                                        </p:attrNameLst>
                                      </p:cBhvr>
                                      <p:rCtr x="-3906" y="0"/>
                                    </p:animMotion>
                                  </p:childTnLst>
                                </p:cTn>
                              </p:par>
                              <p:par>
                                <p:cTn id="15" presetID="10" presetClass="entr" presetSubtype="0" fill="hold" grpId="0" nodeType="withEffect">
                                  <p:stCondLst>
                                    <p:cond delay="2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35" presetClass="path" presetSubtype="0" decel="100000" fill="hold" grpId="1" nodeType="withEffect">
                                  <p:stCondLst>
                                    <p:cond delay="200"/>
                                  </p:stCondLst>
                                  <p:childTnLst>
                                    <p:animMotion origin="layout" path="M 1.99643E-6 3.80844E-6 L -0.07812 3.80844E-6 " pathEditMode="relative" rAng="0" ptsTypes="AA">
                                      <p:cBhvr>
                                        <p:cTn id="19" dur="1000" spd="-100000" fill="hold"/>
                                        <p:tgtEl>
                                          <p:spTgt spid="51"/>
                                        </p:tgtEl>
                                        <p:attrNameLst>
                                          <p:attrName>ppt_x</p:attrName>
                                          <p:attrName>ppt_y</p:attrName>
                                        </p:attrNameLst>
                                      </p:cBhvr>
                                      <p:rCtr x="-3906" y="0"/>
                                    </p:animMotion>
                                  </p:childTnLst>
                                </p:cTn>
                              </p:par>
                              <p:par>
                                <p:cTn id="20" presetID="10" presetClass="entr" presetSubtype="0" fill="hold" grpId="0" nodeType="withEffect">
                                  <p:stCondLst>
                                    <p:cond delay="30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63" presetClass="path" presetSubtype="0" decel="100000" fill="hold" grpId="1" nodeType="withEffect">
                                  <p:stCondLst>
                                    <p:cond delay="300"/>
                                  </p:stCondLst>
                                  <p:childTnLst>
                                    <p:animMotion origin="layout" path="M -4.35282E-6 -3.90377E-6 L 0.06434 -3.90377E-6 " pathEditMode="relative" rAng="0" ptsTypes="AA">
                                      <p:cBhvr>
                                        <p:cTn id="24" dur="1000" spd="-100000" fill="hold"/>
                                        <p:tgtEl>
                                          <p:spTgt spid="52"/>
                                        </p:tgtEl>
                                        <p:attrNameLst>
                                          <p:attrName>ppt_x</p:attrName>
                                          <p:attrName>ppt_y</p:attrName>
                                        </p:attrNameLst>
                                      </p:cBhvr>
                                      <p:rCtr x="3217" y="0"/>
                                    </p:animMotion>
                                  </p:childTnLst>
                                </p:cTn>
                              </p:par>
                              <p:par>
                                <p:cTn id="25" presetID="10" presetClass="entr" presetSubtype="0" fill="hold" grpId="0" nodeType="withEffect">
                                  <p:stCondLst>
                                    <p:cond delay="20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63" presetClass="path" presetSubtype="0" decel="100000" fill="hold" grpId="1" nodeType="withEffect">
                                  <p:stCondLst>
                                    <p:cond delay="200"/>
                                  </p:stCondLst>
                                  <p:childTnLst>
                                    <p:animMotion origin="layout" path="M -3.5614E-6 7.71675E-7 L 0.06434 7.71675E-7 " pathEditMode="relative" rAng="0" ptsTypes="AA">
                                      <p:cBhvr>
                                        <p:cTn id="29" dur="1000" spd="-100000" fill="hold"/>
                                        <p:tgtEl>
                                          <p:spTgt spid="50"/>
                                        </p:tgtEl>
                                        <p:attrNameLst>
                                          <p:attrName>ppt_x</p:attrName>
                                          <p:attrName>ppt_y</p:attrName>
                                        </p:attrNameLst>
                                      </p:cBhvr>
                                      <p:rCtr x="3217" y="0"/>
                                    </p:animMotion>
                                  </p:childTnLst>
                                </p:cTn>
                              </p:par>
                              <p:par>
                                <p:cTn id="30" presetID="10" presetClass="entr" presetSubtype="0" fill="hold" grpId="0" nodeType="withEffect">
                                  <p:stCondLst>
                                    <p:cond delay="10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63" presetClass="path" presetSubtype="0" decel="100000" fill="hold" grpId="1" nodeType="withEffect">
                                  <p:stCondLst>
                                    <p:cond delay="100"/>
                                  </p:stCondLst>
                                  <p:childTnLst>
                                    <p:animMotion origin="layout" path="M -2.2313E-6 -2.4512E-6 L 0.06434 -2.4512E-6 " pathEditMode="relative" rAng="0" ptsTypes="AA">
                                      <p:cBhvr>
                                        <p:cTn id="34" dur="1000" spd="-100000" fill="hold"/>
                                        <p:tgtEl>
                                          <p:spTgt spid="48"/>
                                        </p:tgtEl>
                                        <p:attrNameLst>
                                          <p:attrName>ppt_x</p:attrName>
                                          <p:attrName>ppt_y</p:attrName>
                                        </p:attrNameLst>
                                      </p:cBhvr>
                                      <p:rCtr x="3217" y="0"/>
                                    </p:animMotion>
                                  </p:childTnLst>
                                </p:cTn>
                              </p:par>
                              <p:par>
                                <p:cTn id="35" presetID="2" presetClass="entr" presetSubtype="1" decel="100000" fill="hold" nodeType="withEffect">
                                  <p:stCondLst>
                                    <p:cond delay="15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750" fill="hold"/>
                                        <p:tgtEl>
                                          <p:spTgt spid="3"/>
                                        </p:tgtEl>
                                        <p:attrNameLst>
                                          <p:attrName>ppt_x</p:attrName>
                                        </p:attrNameLst>
                                      </p:cBhvr>
                                      <p:tavLst>
                                        <p:tav tm="0">
                                          <p:val>
                                            <p:strVal val="#ppt_x"/>
                                          </p:val>
                                        </p:tav>
                                        <p:tav tm="100000">
                                          <p:val>
                                            <p:strVal val="#ppt_x"/>
                                          </p:val>
                                        </p:tav>
                                      </p:tavLst>
                                    </p:anim>
                                    <p:anim calcmode="lin" valueType="num">
                                      <p:cBhvr additive="base">
                                        <p:cTn id="38" dur="750" fill="hold"/>
                                        <p:tgtEl>
                                          <p:spTgt spid="3"/>
                                        </p:tgtEl>
                                        <p:attrNameLst>
                                          <p:attrName>ppt_y</p:attrName>
                                        </p:attrNameLst>
                                      </p:cBhvr>
                                      <p:tavLst>
                                        <p:tav tm="0">
                                          <p:val>
                                            <p:strVal val="0-#ppt_h/2"/>
                                          </p:val>
                                        </p:tav>
                                        <p:tav tm="100000">
                                          <p:val>
                                            <p:strVal val="#ppt_y"/>
                                          </p:val>
                                        </p:tav>
                                      </p:tavLst>
                                    </p:anim>
                                  </p:childTnLst>
                                </p:cTn>
                              </p:par>
                              <p:par>
                                <p:cTn id="39" presetID="2" presetClass="entr" presetSubtype="1" decel="100000" fill="hold" nodeType="withEffect">
                                  <p:stCondLst>
                                    <p:cond delay="30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750" fill="hold"/>
                                        <p:tgtEl>
                                          <p:spTgt spid="4"/>
                                        </p:tgtEl>
                                        <p:attrNameLst>
                                          <p:attrName>ppt_x</p:attrName>
                                        </p:attrNameLst>
                                      </p:cBhvr>
                                      <p:tavLst>
                                        <p:tav tm="0">
                                          <p:val>
                                            <p:strVal val="#ppt_x"/>
                                          </p:val>
                                        </p:tav>
                                        <p:tav tm="100000">
                                          <p:val>
                                            <p:strVal val="#ppt_x"/>
                                          </p:val>
                                        </p:tav>
                                      </p:tavLst>
                                    </p:anim>
                                    <p:anim calcmode="lin" valueType="num">
                                      <p:cBhvr additive="base">
                                        <p:cTn id="42" dur="750" fill="hold"/>
                                        <p:tgtEl>
                                          <p:spTgt spid="4"/>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45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750" fill="hold"/>
                                        <p:tgtEl>
                                          <p:spTgt spid="5"/>
                                        </p:tgtEl>
                                        <p:attrNameLst>
                                          <p:attrName>ppt_x</p:attrName>
                                        </p:attrNameLst>
                                      </p:cBhvr>
                                      <p:tavLst>
                                        <p:tav tm="0">
                                          <p:val>
                                            <p:strVal val="#ppt_x"/>
                                          </p:val>
                                        </p:tav>
                                        <p:tav tm="100000">
                                          <p:val>
                                            <p:strVal val="#ppt_x"/>
                                          </p:val>
                                        </p:tav>
                                      </p:tavLst>
                                    </p:anim>
                                    <p:anim calcmode="lin" valueType="num">
                                      <p:cBhvr additive="base">
                                        <p:cTn id="46" dur="750" fill="hold"/>
                                        <p:tgtEl>
                                          <p:spTgt spid="5"/>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60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750" fill="hold"/>
                                        <p:tgtEl>
                                          <p:spTgt spid="6"/>
                                        </p:tgtEl>
                                        <p:attrNameLst>
                                          <p:attrName>ppt_x</p:attrName>
                                        </p:attrNameLst>
                                      </p:cBhvr>
                                      <p:tavLst>
                                        <p:tav tm="0">
                                          <p:val>
                                            <p:strVal val="#ppt_x"/>
                                          </p:val>
                                        </p:tav>
                                        <p:tav tm="100000">
                                          <p:val>
                                            <p:strVal val="#ppt_x"/>
                                          </p:val>
                                        </p:tav>
                                      </p:tavLst>
                                    </p:anim>
                                    <p:anim calcmode="lin" valueType="num">
                                      <p:cBhvr additive="base">
                                        <p:cTn id="50" dur="7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74"/>
          <p:cNvGrpSpPr>
            <a:grpSpLocks noChangeAspect="1"/>
          </p:cNvGrpSpPr>
          <p:nvPr/>
        </p:nvGrpSpPr>
        <p:grpSpPr bwMode="auto">
          <a:xfrm>
            <a:off x="773535" y="4893413"/>
            <a:ext cx="1458247" cy="812385"/>
            <a:chOff x="2910" y="1139"/>
            <a:chExt cx="937" cy="522"/>
          </a:xfrm>
        </p:grpSpPr>
        <p:sp>
          <p:nvSpPr>
            <p:cNvPr id="83" name="Freeform 75"/>
            <p:cNvSpPr>
              <a:spLocks/>
            </p:cNvSpPr>
            <p:nvPr/>
          </p:nvSpPr>
          <p:spPr bwMode="auto">
            <a:xfrm>
              <a:off x="3337" y="1406"/>
              <a:ext cx="303" cy="254"/>
            </a:xfrm>
            <a:custGeom>
              <a:avLst/>
              <a:gdLst>
                <a:gd name="T0" fmla="*/ 167 w 303"/>
                <a:gd name="T1" fmla="*/ 43 h 254"/>
                <a:gd name="T2" fmla="*/ 167 w 303"/>
                <a:gd name="T3" fmla="*/ 0 h 254"/>
                <a:gd name="T4" fmla="*/ 200 w 303"/>
                <a:gd name="T5" fmla="*/ 0 h 254"/>
                <a:gd name="T6" fmla="*/ 200 w 303"/>
                <a:gd name="T7" fmla="*/ 43 h 254"/>
                <a:gd name="T8" fmla="*/ 211 w 303"/>
                <a:gd name="T9" fmla="*/ 43 h 254"/>
                <a:gd name="T10" fmla="*/ 211 w 303"/>
                <a:gd name="T11" fmla="*/ 0 h 254"/>
                <a:gd name="T12" fmla="*/ 244 w 303"/>
                <a:gd name="T13" fmla="*/ 0 h 254"/>
                <a:gd name="T14" fmla="*/ 244 w 303"/>
                <a:gd name="T15" fmla="*/ 43 h 254"/>
                <a:gd name="T16" fmla="*/ 303 w 303"/>
                <a:gd name="T17" fmla="*/ 43 h 254"/>
                <a:gd name="T18" fmla="*/ 303 w 303"/>
                <a:gd name="T19" fmla="*/ 53 h 254"/>
                <a:gd name="T20" fmla="*/ 289 w 303"/>
                <a:gd name="T21" fmla="*/ 53 h 254"/>
                <a:gd name="T22" fmla="*/ 289 w 303"/>
                <a:gd name="T23" fmla="*/ 254 h 254"/>
                <a:gd name="T24" fmla="*/ 13 w 303"/>
                <a:gd name="T25" fmla="*/ 254 h 254"/>
                <a:gd name="T26" fmla="*/ 13 w 303"/>
                <a:gd name="T27" fmla="*/ 53 h 254"/>
                <a:gd name="T28" fmla="*/ 0 w 303"/>
                <a:gd name="T29" fmla="*/ 53 h 254"/>
                <a:gd name="T30" fmla="*/ 0 w 303"/>
                <a:gd name="T31" fmla="*/ 43 h 254"/>
                <a:gd name="T32" fmla="*/ 167 w 303"/>
                <a:gd name="T33" fmla="*/ 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3" h="254">
                  <a:moveTo>
                    <a:pt x="167" y="43"/>
                  </a:moveTo>
                  <a:lnTo>
                    <a:pt x="167" y="0"/>
                  </a:lnTo>
                  <a:lnTo>
                    <a:pt x="200" y="0"/>
                  </a:lnTo>
                  <a:lnTo>
                    <a:pt x="200" y="43"/>
                  </a:lnTo>
                  <a:lnTo>
                    <a:pt x="211" y="43"/>
                  </a:lnTo>
                  <a:lnTo>
                    <a:pt x="211" y="0"/>
                  </a:lnTo>
                  <a:lnTo>
                    <a:pt x="244" y="0"/>
                  </a:lnTo>
                  <a:lnTo>
                    <a:pt x="244" y="43"/>
                  </a:lnTo>
                  <a:lnTo>
                    <a:pt x="303" y="43"/>
                  </a:lnTo>
                  <a:lnTo>
                    <a:pt x="303" y="53"/>
                  </a:lnTo>
                  <a:lnTo>
                    <a:pt x="289" y="53"/>
                  </a:lnTo>
                  <a:lnTo>
                    <a:pt x="289" y="254"/>
                  </a:lnTo>
                  <a:lnTo>
                    <a:pt x="13" y="254"/>
                  </a:lnTo>
                  <a:lnTo>
                    <a:pt x="13" y="53"/>
                  </a:lnTo>
                  <a:lnTo>
                    <a:pt x="0" y="53"/>
                  </a:lnTo>
                  <a:lnTo>
                    <a:pt x="0" y="43"/>
                  </a:lnTo>
                  <a:lnTo>
                    <a:pt x="167"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76"/>
            <p:cNvSpPr>
              <a:spLocks/>
            </p:cNvSpPr>
            <p:nvPr/>
          </p:nvSpPr>
          <p:spPr bwMode="auto">
            <a:xfrm>
              <a:off x="3178" y="1406"/>
              <a:ext cx="302" cy="254"/>
            </a:xfrm>
            <a:custGeom>
              <a:avLst/>
              <a:gdLst>
                <a:gd name="T0" fmla="*/ 166 w 302"/>
                <a:gd name="T1" fmla="*/ 43 h 254"/>
                <a:gd name="T2" fmla="*/ 166 w 302"/>
                <a:gd name="T3" fmla="*/ 0 h 254"/>
                <a:gd name="T4" fmla="*/ 199 w 302"/>
                <a:gd name="T5" fmla="*/ 0 h 254"/>
                <a:gd name="T6" fmla="*/ 199 w 302"/>
                <a:gd name="T7" fmla="*/ 43 h 254"/>
                <a:gd name="T8" fmla="*/ 210 w 302"/>
                <a:gd name="T9" fmla="*/ 43 h 254"/>
                <a:gd name="T10" fmla="*/ 210 w 302"/>
                <a:gd name="T11" fmla="*/ 0 h 254"/>
                <a:gd name="T12" fmla="*/ 243 w 302"/>
                <a:gd name="T13" fmla="*/ 0 h 254"/>
                <a:gd name="T14" fmla="*/ 243 w 302"/>
                <a:gd name="T15" fmla="*/ 43 h 254"/>
                <a:gd name="T16" fmla="*/ 302 w 302"/>
                <a:gd name="T17" fmla="*/ 43 h 254"/>
                <a:gd name="T18" fmla="*/ 302 w 302"/>
                <a:gd name="T19" fmla="*/ 53 h 254"/>
                <a:gd name="T20" fmla="*/ 289 w 302"/>
                <a:gd name="T21" fmla="*/ 53 h 254"/>
                <a:gd name="T22" fmla="*/ 289 w 302"/>
                <a:gd name="T23" fmla="*/ 254 h 254"/>
                <a:gd name="T24" fmla="*/ 13 w 302"/>
                <a:gd name="T25" fmla="*/ 254 h 254"/>
                <a:gd name="T26" fmla="*/ 13 w 302"/>
                <a:gd name="T27" fmla="*/ 53 h 254"/>
                <a:gd name="T28" fmla="*/ 0 w 302"/>
                <a:gd name="T29" fmla="*/ 53 h 254"/>
                <a:gd name="T30" fmla="*/ 0 w 302"/>
                <a:gd name="T31" fmla="*/ 43 h 254"/>
                <a:gd name="T32" fmla="*/ 166 w 302"/>
                <a:gd name="T33" fmla="*/ 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 h="254">
                  <a:moveTo>
                    <a:pt x="166" y="43"/>
                  </a:moveTo>
                  <a:lnTo>
                    <a:pt x="166" y="0"/>
                  </a:lnTo>
                  <a:lnTo>
                    <a:pt x="199" y="0"/>
                  </a:lnTo>
                  <a:lnTo>
                    <a:pt x="199" y="43"/>
                  </a:lnTo>
                  <a:lnTo>
                    <a:pt x="210" y="43"/>
                  </a:lnTo>
                  <a:lnTo>
                    <a:pt x="210" y="0"/>
                  </a:lnTo>
                  <a:lnTo>
                    <a:pt x="243" y="0"/>
                  </a:lnTo>
                  <a:lnTo>
                    <a:pt x="243" y="43"/>
                  </a:lnTo>
                  <a:lnTo>
                    <a:pt x="302" y="43"/>
                  </a:lnTo>
                  <a:lnTo>
                    <a:pt x="302" y="53"/>
                  </a:lnTo>
                  <a:lnTo>
                    <a:pt x="289" y="53"/>
                  </a:lnTo>
                  <a:lnTo>
                    <a:pt x="289" y="254"/>
                  </a:lnTo>
                  <a:lnTo>
                    <a:pt x="13" y="254"/>
                  </a:lnTo>
                  <a:lnTo>
                    <a:pt x="13" y="53"/>
                  </a:lnTo>
                  <a:lnTo>
                    <a:pt x="0" y="53"/>
                  </a:lnTo>
                  <a:lnTo>
                    <a:pt x="0" y="43"/>
                  </a:lnTo>
                  <a:lnTo>
                    <a:pt x="166"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Rectangle 77"/>
            <p:cNvSpPr>
              <a:spLocks noChangeArrowheads="1"/>
            </p:cNvSpPr>
            <p:nvPr/>
          </p:nvSpPr>
          <p:spPr bwMode="auto">
            <a:xfrm>
              <a:off x="3558" y="1316"/>
              <a:ext cx="276" cy="34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6" name="Rectangle 78"/>
            <p:cNvSpPr>
              <a:spLocks noChangeArrowheads="1"/>
            </p:cNvSpPr>
            <p:nvPr/>
          </p:nvSpPr>
          <p:spPr bwMode="auto">
            <a:xfrm>
              <a:off x="3544" y="1306"/>
              <a:ext cx="303" cy="1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7" name="Rectangle 79"/>
            <p:cNvSpPr>
              <a:spLocks noChangeArrowheads="1"/>
            </p:cNvSpPr>
            <p:nvPr/>
          </p:nvSpPr>
          <p:spPr bwMode="auto">
            <a:xfrm>
              <a:off x="3710" y="1591"/>
              <a:ext cx="36" cy="7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8" name="Rectangle 80"/>
            <p:cNvSpPr>
              <a:spLocks noChangeArrowheads="1"/>
            </p:cNvSpPr>
            <p:nvPr/>
          </p:nvSpPr>
          <p:spPr bwMode="auto">
            <a:xfrm>
              <a:off x="3647" y="1591"/>
              <a:ext cx="36" cy="7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03" name="Rectangle 81"/>
            <p:cNvSpPr>
              <a:spLocks noChangeArrowheads="1"/>
            </p:cNvSpPr>
            <p:nvPr/>
          </p:nvSpPr>
          <p:spPr bwMode="auto">
            <a:xfrm>
              <a:off x="3585" y="1347"/>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04" name="Rectangle 82"/>
            <p:cNvSpPr>
              <a:spLocks noChangeArrowheads="1"/>
            </p:cNvSpPr>
            <p:nvPr/>
          </p:nvSpPr>
          <p:spPr bwMode="auto">
            <a:xfrm>
              <a:off x="3585" y="1409"/>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05" name="Rectangle 83"/>
            <p:cNvSpPr>
              <a:spLocks noChangeArrowheads="1"/>
            </p:cNvSpPr>
            <p:nvPr/>
          </p:nvSpPr>
          <p:spPr bwMode="auto">
            <a:xfrm>
              <a:off x="3585" y="1471"/>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06" name="Rectangle 84"/>
            <p:cNvSpPr>
              <a:spLocks noChangeArrowheads="1"/>
            </p:cNvSpPr>
            <p:nvPr/>
          </p:nvSpPr>
          <p:spPr bwMode="auto">
            <a:xfrm>
              <a:off x="3585" y="1533"/>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07" name="Rectangle 85"/>
            <p:cNvSpPr>
              <a:spLocks noChangeArrowheads="1"/>
            </p:cNvSpPr>
            <p:nvPr/>
          </p:nvSpPr>
          <p:spPr bwMode="auto">
            <a:xfrm>
              <a:off x="3603" y="1263"/>
              <a:ext cx="107"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08" name="Rectangle 86"/>
            <p:cNvSpPr>
              <a:spLocks noChangeArrowheads="1"/>
            </p:cNvSpPr>
            <p:nvPr/>
          </p:nvSpPr>
          <p:spPr bwMode="auto">
            <a:xfrm>
              <a:off x="2910" y="1442"/>
              <a:ext cx="250" cy="21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09" name="Rectangle 87"/>
            <p:cNvSpPr>
              <a:spLocks noChangeArrowheads="1"/>
            </p:cNvSpPr>
            <p:nvPr/>
          </p:nvSpPr>
          <p:spPr bwMode="auto">
            <a:xfrm>
              <a:off x="2910" y="1431"/>
              <a:ext cx="264" cy="11"/>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10" name="Rectangle 88"/>
            <p:cNvSpPr>
              <a:spLocks noChangeArrowheads="1"/>
            </p:cNvSpPr>
            <p:nvPr/>
          </p:nvSpPr>
          <p:spPr bwMode="auto">
            <a:xfrm>
              <a:off x="3036" y="1591"/>
              <a:ext cx="36" cy="70"/>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11" name="Rectangle 89"/>
            <p:cNvSpPr>
              <a:spLocks noChangeArrowheads="1"/>
            </p:cNvSpPr>
            <p:nvPr/>
          </p:nvSpPr>
          <p:spPr bwMode="auto">
            <a:xfrm>
              <a:off x="2975" y="1591"/>
              <a:ext cx="35" cy="70"/>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15" name="Rectangle 90"/>
            <p:cNvSpPr>
              <a:spLocks noChangeArrowheads="1"/>
            </p:cNvSpPr>
            <p:nvPr/>
          </p:nvSpPr>
          <p:spPr bwMode="auto">
            <a:xfrm>
              <a:off x="2912" y="1471"/>
              <a:ext cx="223" cy="36"/>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16" name="Rectangle 91"/>
            <p:cNvSpPr>
              <a:spLocks noChangeArrowheads="1"/>
            </p:cNvSpPr>
            <p:nvPr/>
          </p:nvSpPr>
          <p:spPr bwMode="auto">
            <a:xfrm>
              <a:off x="2912" y="1533"/>
              <a:ext cx="223" cy="36"/>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17" name="Rectangle 92"/>
            <p:cNvSpPr>
              <a:spLocks noChangeArrowheads="1"/>
            </p:cNvSpPr>
            <p:nvPr/>
          </p:nvSpPr>
          <p:spPr bwMode="auto">
            <a:xfrm>
              <a:off x="2930" y="1389"/>
              <a:ext cx="106"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0" name="Rectangle 93"/>
            <p:cNvSpPr>
              <a:spLocks noChangeArrowheads="1"/>
            </p:cNvSpPr>
            <p:nvPr/>
          </p:nvSpPr>
          <p:spPr bwMode="auto">
            <a:xfrm>
              <a:off x="3222" y="1193"/>
              <a:ext cx="275" cy="468"/>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1" name="Rectangle 94"/>
            <p:cNvSpPr>
              <a:spLocks noChangeArrowheads="1"/>
            </p:cNvSpPr>
            <p:nvPr/>
          </p:nvSpPr>
          <p:spPr bwMode="auto">
            <a:xfrm>
              <a:off x="3208" y="1182"/>
              <a:ext cx="302" cy="11"/>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2" name="Rectangle 95"/>
            <p:cNvSpPr>
              <a:spLocks noChangeArrowheads="1"/>
            </p:cNvSpPr>
            <p:nvPr/>
          </p:nvSpPr>
          <p:spPr bwMode="auto">
            <a:xfrm>
              <a:off x="3373" y="1588"/>
              <a:ext cx="36" cy="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3" name="Rectangle 96"/>
            <p:cNvSpPr>
              <a:spLocks noChangeArrowheads="1"/>
            </p:cNvSpPr>
            <p:nvPr/>
          </p:nvSpPr>
          <p:spPr bwMode="auto">
            <a:xfrm>
              <a:off x="3311" y="1588"/>
              <a:ext cx="36" cy="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4" name="Rectangle 97"/>
            <p:cNvSpPr>
              <a:spLocks noChangeArrowheads="1"/>
            </p:cNvSpPr>
            <p:nvPr/>
          </p:nvSpPr>
          <p:spPr bwMode="auto">
            <a:xfrm>
              <a:off x="3249" y="1347"/>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5" name="Rectangle 98"/>
            <p:cNvSpPr>
              <a:spLocks noChangeArrowheads="1"/>
            </p:cNvSpPr>
            <p:nvPr/>
          </p:nvSpPr>
          <p:spPr bwMode="auto">
            <a:xfrm>
              <a:off x="3249" y="1409"/>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6" name="Rectangle 99"/>
            <p:cNvSpPr>
              <a:spLocks noChangeArrowheads="1"/>
            </p:cNvSpPr>
            <p:nvPr/>
          </p:nvSpPr>
          <p:spPr bwMode="auto">
            <a:xfrm>
              <a:off x="3249" y="1471"/>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7" name="Rectangle 100"/>
            <p:cNvSpPr>
              <a:spLocks noChangeArrowheads="1"/>
            </p:cNvSpPr>
            <p:nvPr/>
          </p:nvSpPr>
          <p:spPr bwMode="auto">
            <a:xfrm>
              <a:off x="3249" y="1533"/>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8" name="Rectangle 101"/>
            <p:cNvSpPr>
              <a:spLocks noChangeArrowheads="1"/>
            </p:cNvSpPr>
            <p:nvPr/>
          </p:nvSpPr>
          <p:spPr bwMode="auto">
            <a:xfrm>
              <a:off x="3249" y="1224"/>
              <a:ext cx="222" cy="3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9" name="Rectangle 102"/>
            <p:cNvSpPr>
              <a:spLocks noChangeArrowheads="1"/>
            </p:cNvSpPr>
            <p:nvPr/>
          </p:nvSpPr>
          <p:spPr bwMode="auto">
            <a:xfrm>
              <a:off x="3249" y="1285"/>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30" name="Rectangle 103"/>
            <p:cNvSpPr>
              <a:spLocks noChangeArrowheads="1"/>
            </p:cNvSpPr>
            <p:nvPr/>
          </p:nvSpPr>
          <p:spPr bwMode="auto">
            <a:xfrm>
              <a:off x="3419" y="1139"/>
              <a:ext cx="33"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31" name="Rectangle 104"/>
            <p:cNvSpPr>
              <a:spLocks noChangeArrowheads="1"/>
            </p:cNvSpPr>
            <p:nvPr/>
          </p:nvSpPr>
          <p:spPr bwMode="auto">
            <a:xfrm>
              <a:off x="3374" y="1139"/>
              <a:ext cx="34"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32" name="Rectangle 105"/>
            <p:cNvSpPr>
              <a:spLocks noChangeArrowheads="1"/>
            </p:cNvSpPr>
            <p:nvPr/>
          </p:nvSpPr>
          <p:spPr bwMode="auto">
            <a:xfrm>
              <a:off x="3476" y="1643"/>
              <a:ext cx="103" cy="1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33" name="Rectangle 106"/>
            <p:cNvSpPr>
              <a:spLocks noChangeArrowheads="1"/>
            </p:cNvSpPr>
            <p:nvPr/>
          </p:nvSpPr>
          <p:spPr bwMode="auto">
            <a:xfrm>
              <a:off x="3135" y="1643"/>
              <a:ext cx="149" cy="1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7" name="TextBox 66"/>
          <p:cNvSpPr txBox="1"/>
          <p:nvPr/>
        </p:nvSpPr>
        <p:spPr>
          <a:xfrm rot="16200000">
            <a:off x="-1730175" y="3524944"/>
            <a:ext cx="4536687" cy="533931"/>
          </a:xfrm>
          <a:prstGeom prst="rect">
            <a:avLst/>
          </a:prstGeom>
          <a:noFill/>
        </p:spPr>
        <p:txBody>
          <a:bodyPr wrap="square" lIns="179208" tIns="143366" rIns="179208" bIns="143366" rtlCol="0">
            <a:spAutoFit/>
          </a:bodyPr>
          <a:lstStyle/>
          <a:p>
            <a:pPr algn="ctr" defTabSz="913576" fontAlgn="base">
              <a:lnSpc>
                <a:spcPct val="90000"/>
              </a:lnSpc>
              <a:spcBef>
                <a:spcPct val="0"/>
              </a:spcBef>
              <a:spcAft>
                <a:spcPct val="0"/>
              </a:spcAft>
              <a:defRPr/>
            </a:pPr>
            <a:r>
              <a:rPr lang="en-US" sz="1765"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VALUE TO BUSINESS</a:t>
            </a:r>
          </a:p>
        </p:txBody>
      </p:sp>
      <p:sp>
        <p:nvSpPr>
          <p:cNvPr id="99" name="TextBox 98"/>
          <p:cNvSpPr txBox="1"/>
          <p:nvPr/>
        </p:nvSpPr>
        <p:spPr>
          <a:xfrm>
            <a:off x="4193402" y="6101304"/>
            <a:ext cx="3468029" cy="533931"/>
          </a:xfrm>
          <a:prstGeom prst="rect">
            <a:avLst/>
          </a:prstGeom>
          <a:noFill/>
        </p:spPr>
        <p:txBody>
          <a:bodyPr wrap="square" lIns="179208" tIns="143366" rIns="179208" bIns="143366" rtlCol="0">
            <a:spAutoFit/>
          </a:bodyPr>
          <a:lstStyle/>
          <a:p>
            <a:pPr algn="ctr" defTabSz="913576" fontAlgn="base">
              <a:lnSpc>
                <a:spcPct val="90000"/>
              </a:lnSpc>
              <a:spcBef>
                <a:spcPct val="0"/>
              </a:spcBef>
              <a:spcAft>
                <a:spcPct val="0"/>
              </a:spcAft>
              <a:defRPr/>
            </a:pPr>
            <a:r>
              <a:rPr lang="en-US" sz="1765"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TIME</a:t>
            </a:r>
          </a:p>
        </p:txBody>
      </p:sp>
      <p:sp>
        <p:nvSpPr>
          <p:cNvPr id="100" name="TextBox 99"/>
          <p:cNvSpPr txBox="1"/>
          <p:nvPr/>
        </p:nvSpPr>
        <p:spPr>
          <a:xfrm rot="19885311">
            <a:off x="2667689" y="4813683"/>
            <a:ext cx="2148187" cy="533931"/>
          </a:xfrm>
          <a:prstGeom prst="rect">
            <a:avLst/>
          </a:prstGeom>
          <a:noFill/>
        </p:spPr>
        <p:txBody>
          <a:bodyPr wrap="square" lIns="179208" tIns="143366" rIns="179208" bIns="143366" rtlCol="0">
            <a:spAutoFit/>
          </a:bodyPr>
          <a:lstStyle/>
          <a:p>
            <a:pPr algn="ctr" defTabSz="913576" fontAlgn="base">
              <a:lnSpc>
                <a:spcPct val="90000"/>
              </a:lnSpc>
              <a:spcBef>
                <a:spcPct val="0"/>
              </a:spcBef>
              <a:spcAft>
                <a:spcPct val="0"/>
              </a:spcAft>
              <a:defRPr/>
            </a:pPr>
            <a:r>
              <a:rPr lang="en-US" sz="1765" kern="0">
                <a:gradFill>
                  <a:gsLst>
                    <a:gs pos="100000">
                      <a:schemeClr val="tx1"/>
                    </a:gs>
                    <a:gs pos="0">
                      <a:schemeClr val="tx1"/>
                    </a:gs>
                  </a:gsLst>
                  <a:lin ang="5400000" scaled="0"/>
                </a:gradFill>
                <a:latin typeface="Segoe UI Semibold" panose="020B0702040204020203" pitchFamily="34" charset="0"/>
                <a:ea typeface="Segoe UI" pitchFamily="34" charset="0"/>
                <a:cs typeface="Segoe UI Semibold" panose="020B0702040204020203" pitchFamily="34" charset="0"/>
              </a:rPr>
              <a:t>EFFICIENCY</a:t>
            </a:r>
          </a:p>
        </p:txBody>
      </p:sp>
      <p:sp>
        <p:nvSpPr>
          <p:cNvPr id="101" name="TextBox 100"/>
          <p:cNvSpPr txBox="1"/>
          <p:nvPr/>
        </p:nvSpPr>
        <p:spPr>
          <a:xfrm rot="20147404">
            <a:off x="7848134" y="2998135"/>
            <a:ext cx="2148187" cy="533931"/>
          </a:xfrm>
          <a:prstGeom prst="rect">
            <a:avLst/>
          </a:prstGeom>
          <a:noFill/>
        </p:spPr>
        <p:txBody>
          <a:bodyPr wrap="square" lIns="179208" tIns="143366" rIns="179208" bIns="143366" rtlCol="0">
            <a:spAutoFit/>
          </a:bodyPr>
          <a:lstStyle/>
          <a:p>
            <a:pPr algn="ctr" defTabSz="913576" fontAlgn="base">
              <a:lnSpc>
                <a:spcPct val="90000"/>
              </a:lnSpc>
              <a:spcBef>
                <a:spcPct val="0"/>
              </a:spcBef>
              <a:spcAft>
                <a:spcPct val="0"/>
              </a:spcAft>
              <a:defRPr/>
            </a:pPr>
            <a:r>
              <a:rPr lang="en-US" sz="1765" kern="0">
                <a:gradFill>
                  <a:gsLst>
                    <a:gs pos="100000">
                      <a:schemeClr val="tx1"/>
                    </a:gs>
                    <a:gs pos="0">
                      <a:schemeClr val="tx1"/>
                    </a:gs>
                  </a:gsLst>
                  <a:lin ang="5400000" scaled="0"/>
                </a:gradFill>
                <a:latin typeface="Segoe UI Semibold" panose="020B0702040204020203" pitchFamily="34" charset="0"/>
                <a:ea typeface="Segoe UI" pitchFamily="34" charset="0"/>
                <a:cs typeface="Segoe UI Semibold" panose="020B0702040204020203" pitchFamily="34" charset="0"/>
              </a:rPr>
              <a:t>INNOVATION</a:t>
            </a:r>
          </a:p>
        </p:txBody>
      </p:sp>
      <p:sp>
        <p:nvSpPr>
          <p:cNvPr id="112" name="Rectangle 57"/>
          <p:cNvSpPr/>
          <p:nvPr/>
        </p:nvSpPr>
        <p:spPr bwMode="auto">
          <a:xfrm>
            <a:off x="5224490" y="1611839"/>
            <a:ext cx="6526146" cy="4490169"/>
          </a:xfrm>
          <a:custGeom>
            <a:avLst/>
            <a:gdLst>
              <a:gd name="connsiteX0" fmla="*/ 0 w 5727654"/>
              <a:gd name="connsiteY0" fmla="*/ 0 h 3246437"/>
              <a:gd name="connsiteX1" fmla="*/ 5727654 w 5727654"/>
              <a:gd name="connsiteY1" fmla="*/ 0 h 3246437"/>
              <a:gd name="connsiteX2" fmla="*/ 5727654 w 5727654"/>
              <a:gd name="connsiteY2" fmla="*/ 3246437 h 3246437"/>
              <a:gd name="connsiteX3" fmla="*/ 0 w 5727654"/>
              <a:gd name="connsiteY3" fmla="*/ 3246437 h 3246437"/>
              <a:gd name="connsiteX4" fmla="*/ 0 w 5727654"/>
              <a:gd name="connsiteY4" fmla="*/ 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77564"/>
              <a:gd name="connsiteY0" fmla="*/ 1584960 h 3246437"/>
              <a:gd name="connsiteX1" fmla="*/ 6277564 w 6277564"/>
              <a:gd name="connsiteY1" fmla="*/ 0 h 3246437"/>
              <a:gd name="connsiteX2" fmla="*/ 6277564 w 6277564"/>
              <a:gd name="connsiteY2" fmla="*/ 3246437 h 3246437"/>
              <a:gd name="connsiteX3" fmla="*/ 549910 w 6277564"/>
              <a:gd name="connsiteY3" fmla="*/ 3246437 h 3246437"/>
              <a:gd name="connsiteX4" fmla="*/ 0 w 6277564"/>
              <a:gd name="connsiteY4" fmla="*/ 1584960 h 3246437"/>
              <a:gd name="connsiteX0" fmla="*/ 0 w 6125164"/>
              <a:gd name="connsiteY0" fmla="*/ 1572260 h 3246437"/>
              <a:gd name="connsiteX1" fmla="*/ 6125164 w 6125164"/>
              <a:gd name="connsiteY1" fmla="*/ 0 h 3246437"/>
              <a:gd name="connsiteX2" fmla="*/ 6125164 w 6125164"/>
              <a:gd name="connsiteY2" fmla="*/ 3246437 h 3246437"/>
              <a:gd name="connsiteX3" fmla="*/ 397510 w 6125164"/>
              <a:gd name="connsiteY3" fmla="*/ 3246437 h 3246437"/>
              <a:gd name="connsiteX4" fmla="*/ 0 w 6125164"/>
              <a:gd name="connsiteY4" fmla="*/ 1572260 h 3246437"/>
              <a:gd name="connsiteX0" fmla="*/ 0 w 6125164"/>
              <a:gd name="connsiteY0" fmla="*/ 1572260 h 3246437"/>
              <a:gd name="connsiteX1" fmla="*/ 6125164 w 6125164"/>
              <a:gd name="connsiteY1" fmla="*/ 0 h 3246437"/>
              <a:gd name="connsiteX2" fmla="*/ 6125164 w 6125164"/>
              <a:gd name="connsiteY2" fmla="*/ 3246437 h 3246437"/>
              <a:gd name="connsiteX3" fmla="*/ 308479 w 6125164"/>
              <a:gd name="connsiteY3" fmla="*/ 2971391 h 3246437"/>
              <a:gd name="connsiteX4" fmla="*/ 0 w 6125164"/>
              <a:gd name="connsiteY4" fmla="*/ 1572260 h 3246437"/>
              <a:gd name="connsiteX0" fmla="*/ 0 w 6125164"/>
              <a:gd name="connsiteY0" fmla="*/ 1572260 h 2989427"/>
              <a:gd name="connsiteX1" fmla="*/ 6125164 w 6125164"/>
              <a:gd name="connsiteY1" fmla="*/ 0 h 2989427"/>
              <a:gd name="connsiteX2" fmla="*/ 6125164 w 6125164"/>
              <a:gd name="connsiteY2" fmla="*/ 2989427 h 2989427"/>
              <a:gd name="connsiteX3" fmla="*/ 308479 w 6125164"/>
              <a:gd name="connsiteY3" fmla="*/ 2971391 h 2989427"/>
              <a:gd name="connsiteX4" fmla="*/ 0 w 6125164"/>
              <a:gd name="connsiteY4" fmla="*/ 1572260 h 2989427"/>
              <a:gd name="connsiteX0" fmla="*/ 0 w 6125164"/>
              <a:gd name="connsiteY0" fmla="*/ 1572260 h 2983791"/>
              <a:gd name="connsiteX1" fmla="*/ 6125164 w 6125164"/>
              <a:gd name="connsiteY1" fmla="*/ 0 h 2983791"/>
              <a:gd name="connsiteX2" fmla="*/ 6120527 w 6125164"/>
              <a:gd name="connsiteY2" fmla="*/ 2983791 h 2983791"/>
              <a:gd name="connsiteX3" fmla="*/ 308479 w 6125164"/>
              <a:gd name="connsiteY3" fmla="*/ 2971391 h 2983791"/>
              <a:gd name="connsiteX4" fmla="*/ 0 w 6125164"/>
              <a:gd name="connsiteY4" fmla="*/ 1572260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16213"/>
              <a:gd name="connsiteY0" fmla="*/ 1797707 h 2713254"/>
              <a:gd name="connsiteX1" fmla="*/ 6806805 w 6816213"/>
              <a:gd name="connsiteY1" fmla="*/ 0 h 2713254"/>
              <a:gd name="connsiteX2" fmla="*/ 6816079 w 6816213"/>
              <a:gd name="connsiteY2" fmla="*/ 2713254 h 2713254"/>
              <a:gd name="connsiteX3" fmla="*/ 1004031 w 6816213"/>
              <a:gd name="connsiteY3" fmla="*/ 2700854 h 2713254"/>
              <a:gd name="connsiteX4" fmla="*/ 0 w 6816213"/>
              <a:gd name="connsiteY4" fmla="*/ 1797707 h 2713254"/>
              <a:gd name="connsiteX0" fmla="*/ 0 w 6807252"/>
              <a:gd name="connsiteY0" fmla="*/ 1797707 h 2711375"/>
              <a:gd name="connsiteX1" fmla="*/ 6806805 w 6807252"/>
              <a:gd name="connsiteY1" fmla="*/ 0 h 2711375"/>
              <a:gd name="connsiteX2" fmla="*/ 6806805 w 6807252"/>
              <a:gd name="connsiteY2" fmla="*/ 2711375 h 2711375"/>
              <a:gd name="connsiteX3" fmla="*/ 1004031 w 6807252"/>
              <a:gd name="connsiteY3" fmla="*/ 2700854 h 2711375"/>
              <a:gd name="connsiteX4" fmla="*/ 0 w 6807252"/>
              <a:gd name="connsiteY4" fmla="*/ 1797707 h 2711375"/>
              <a:gd name="connsiteX0" fmla="*/ 0 w 6807251"/>
              <a:gd name="connsiteY0" fmla="*/ 1797707 h 2711375"/>
              <a:gd name="connsiteX1" fmla="*/ 6806805 w 6807251"/>
              <a:gd name="connsiteY1" fmla="*/ 0 h 2711375"/>
              <a:gd name="connsiteX2" fmla="*/ 6806805 w 6807251"/>
              <a:gd name="connsiteY2" fmla="*/ 2711375 h 2711375"/>
              <a:gd name="connsiteX3" fmla="*/ 1004031 w 6807251"/>
              <a:gd name="connsiteY3" fmla="*/ 2700854 h 2711375"/>
              <a:gd name="connsiteX4" fmla="*/ 0 w 6807251"/>
              <a:gd name="connsiteY4" fmla="*/ 1797707 h 271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51" h="2711375">
                <a:moveTo>
                  <a:pt x="0" y="1797707"/>
                </a:moveTo>
                <a:cubicBezTo>
                  <a:pt x="4884828" y="1294787"/>
                  <a:pt x="6791157" y="11430"/>
                  <a:pt x="6806805" y="0"/>
                </a:cubicBezTo>
                <a:cubicBezTo>
                  <a:pt x="6805259" y="994597"/>
                  <a:pt x="6808352" y="1726172"/>
                  <a:pt x="6806805" y="2711375"/>
                </a:cubicBezTo>
                <a:lnTo>
                  <a:pt x="1004031" y="2700854"/>
                </a:lnTo>
                <a:cubicBezTo>
                  <a:pt x="871528" y="2142795"/>
                  <a:pt x="35126" y="1803420"/>
                  <a:pt x="0" y="1797707"/>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112"/>
          <p:cNvSpPr/>
          <p:nvPr/>
        </p:nvSpPr>
        <p:spPr bwMode="auto">
          <a:xfrm>
            <a:off x="747021" y="4356289"/>
            <a:ext cx="11017061" cy="1769365"/>
          </a:xfrm>
          <a:custGeom>
            <a:avLst/>
            <a:gdLst>
              <a:gd name="connsiteX0" fmla="*/ 5721337 w 11448991"/>
              <a:gd name="connsiteY0" fmla="*/ 0 h 1711326"/>
              <a:gd name="connsiteX1" fmla="*/ 5727654 w 11448991"/>
              <a:gd name="connsiteY1" fmla="*/ 0 h 1711326"/>
              <a:gd name="connsiteX2" fmla="*/ 11448991 w 11448991"/>
              <a:gd name="connsiteY2" fmla="*/ 0 h 1711326"/>
              <a:gd name="connsiteX3" fmla="*/ 11448991 w 11448991"/>
              <a:gd name="connsiteY3" fmla="*/ 1711325 h 1711326"/>
              <a:gd name="connsiteX4" fmla="*/ 5727654 w 11448991"/>
              <a:gd name="connsiteY4" fmla="*/ 1711325 h 1711326"/>
              <a:gd name="connsiteX5" fmla="*/ 5727654 w 11448991"/>
              <a:gd name="connsiteY5" fmla="*/ 1711326 h 1711326"/>
              <a:gd name="connsiteX6" fmla="*/ 0 w 11448991"/>
              <a:gd name="connsiteY6" fmla="*/ 1711326 h 1711326"/>
              <a:gd name="connsiteX7" fmla="*/ 1588 w 11448991"/>
              <a:gd name="connsiteY7" fmla="*/ 1177925 h 1711326"/>
              <a:gd name="connsiteX8" fmla="*/ 5550364 w 11448991"/>
              <a:gd name="connsiteY8" fmla="*/ 4695 h 1711326"/>
              <a:gd name="connsiteX9" fmla="*/ 5721337 w 11448991"/>
              <a:gd name="connsiteY9" fmla="*/ 167 h 1711326"/>
              <a:gd name="connsiteX0" fmla="*/ 5738030 w 11465684"/>
              <a:gd name="connsiteY0" fmla="*/ 0 h 1711326"/>
              <a:gd name="connsiteX1" fmla="*/ 5744347 w 11465684"/>
              <a:gd name="connsiteY1" fmla="*/ 0 h 1711326"/>
              <a:gd name="connsiteX2" fmla="*/ 11465684 w 11465684"/>
              <a:gd name="connsiteY2" fmla="*/ 0 h 1711326"/>
              <a:gd name="connsiteX3" fmla="*/ 11465684 w 11465684"/>
              <a:gd name="connsiteY3" fmla="*/ 1711325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6"/>
              <a:gd name="connsiteX1" fmla="*/ 5744347 w 11465684"/>
              <a:gd name="connsiteY1" fmla="*/ 0 h 1711326"/>
              <a:gd name="connsiteX2" fmla="*/ 11465684 w 11465684"/>
              <a:gd name="connsiteY2" fmla="*/ 0 h 1711326"/>
              <a:gd name="connsiteX3" fmla="*/ 11448991 w 11465684"/>
              <a:gd name="connsiteY3" fmla="*/ 1447552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5"/>
              <a:gd name="connsiteX1" fmla="*/ 5744347 w 11465684"/>
              <a:gd name="connsiteY1" fmla="*/ 0 h 1711325"/>
              <a:gd name="connsiteX2" fmla="*/ 11465684 w 11465684"/>
              <a:gd name="connsiteY2" fmla="*/ 0 h 1711325"/>
              <a:gd name="connsiteX3" fmla="*/ 11448991 w 11465684"/>
              <a:gd name="connsiteY3" fmla="*/ 1447552 h 1711325"/>
              <a:gd name="connsiteX4" fmla="*/ 5744347 w 11465684"/>
              <a:gd name="connsiteY4" fmla="*/ 1711325 h 1711325"/>
              <a:gd name="connsiteX5" fmla="*/ 0 w 11465684"/>
              <a:gd name="connsiteY5" fmla="*/ 1461080 h 1711325"/>
              <a:gd name="connsiteX6" fmla="*/ 18281 w 11465684"/>
              <a:gd name="connsiteY6" fmla="*/ 1177925 h 1711325"/>
              <a:gd name="connsiteX7" fmla="*/ 5567057 w 11465684"/>
              <a:gd name="connsiteY7" fmla="*/ 4695 h 1711325"/>
              <a:gd name="connsiteX8" fmla="*/ 5738030 w 11465684"/>
              <a:gd name="connsiteY8" fmla="*/ 167 h 1711325"/>
              <a:gd name="connsiteX9" fmla="*/ 5738030 w 11465684"/>
              <a:gd name="connsiteY9" fmla="*/ 0 h 1711325"/>
              <a:gd name="connsiteX0" fmla="*/ 5738030 w 11465684"/>
              <a:gd name="connsiteY0" fmla="*/ 0 h 1461080"/>
              <a:gd name="connsiteX1" fmla="*/ 5744347 w 11465684"/>
              <a:gd name="connsiteY1" fmla="*/ 0 h 1461080"/>
              <a:gd name="connsiteX2" fmla="*/ 11465684 w 11465684"/>
              <a:gd name="connsiteY2" fmla="*/ 0 h 1461080"/>
              <a:gd name="connsiteX3" fmla="*/ 11448991 w 11465684"/>
              <a:gd name="connsiteY3" fmla="*/ 1447552 h 1461080"/>
              <a:gd name="connsiteX4" fmla="*/ 0 w 11465684"/>
              <a:gd name="connsiteY4" fmla="*/ 1461080 h 1461080"/>
              <a:gd name="connsiteX5" fmla="*/ 18281 w 11465684"/>
              <a:gd name="connsiteY5" fmla="*/ 1177925 h 1461080"/>
              <a:gd name="connsiteX6" fmla="*/ 5567057 w 11465684"/>
              <a:gd name="connsiteY6" fmla="*/ 4695 h 1461080"/>
              <a:gd name="connsiteX7" fmla="*/ 5738030 w 11465684"/>
              <a:gd name="connsiteY7" fmla="*/ 167 h 1461080"/>
              <a:gd name="connsiteX8" fmla="*/ 5738030 w 11465684"/>
              <a:gd name="connsiteY8" fmla="*/ 0 h 1461080"/>
              <a:gd name="connsiteX0" fmla="*/ 5738030 w 11469857"/>
              <a:gd name="connsiteY0" fmla="*/ 0 h 1461080"/>
              <a:gd name="connsiteX1" fmla="*/ 5744347 w 11469857"/>
              <a:gd name="connsiteY1" fmla="*/ 0 h 1461080"/>
              <a:gd name="connsiteX2" fmla="*/ 11465684 w 11469857"/>
              <a:gd name="connsiteY2" fmla="*/ 0 h 1461080"/>
              <a:gd name="connsiteX3" fmla="*/ 11469857 w 11469857"/>
              <a:gd name="connsiteY3" fmla="*/ 1447552 h 1461080"/>
              <a:gd name="connsiteX4" fmla="*/ 0 w 11469857"/>
              <a:gd name="connsiteY4" fmla="*/ 1461080 h 1461080"/>
              <a:gd name="connsiteX5" fmla="*/ 18281 w 11469857"/>
              <a:gd name="connsiteY5" fmla="*/ 1177925 h 1461080"/>
              <a:gd name="connsiteX6" fmla="*/ 5567057 w 11469857"/>
              <a:gd name="connsiteY6" fmla="*/ 4695 h 1461080"/>
              <a:gd name="connsiteX7" fmla="*/ 5738030 w 11469857"/>
              <a:gd name="connsiteY7" fmla="*/ 167 h 1461080"/>
              <a:gd name="connsiteX8" fmla="*/ 5738030 w 11469857"/>
              <a:gd name="connsiteY8" fmla="*/ 0 h 1461080"/>
              <a:gd name="connsiteX0" fmla="*/ 5738030 w 11484239"/>
              <a:gd name="connsiteY0" fmla="*/ 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738030 w 11484239"/>
              <a:gd name="connsiteY8" fmla="*/ 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571037 w 11484239"/>
              <a:gd name="connsiteY8" fmla="*/ 38326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311269 w 11484239"/>
              <a:gd name="connsiteY7" fmla="*/ 496150 h 1461080"/>
              <a:gd name="connsiteX8" fmla="*/ 5571037 w 11484239"/>
              <a:gd name="connsiteY8" fmla="*/ 383260 h 1461080"/>
              <a:gd name="connsiteX0" fmla="*/ 5571037 w 11484239"/>
              <a:gd name="connsiteY0" fmla="*/ 37856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8" fmla="*/ 5571037 w 11484239"/>
              <a:gd name="connsiteY8" fmla="*/ 378565 h 1456385"/>
              <a:gd name="connsiteX0" fmla="*/ 5311269 w 11484239"/>
              <a:gd name="connsiteY0" fmla="*/ 49145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24933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69857"/>
              <a:gd name="connsiteY0" fmla="*/ 103496 h 1068426"/>
              <a:gd name="connsiteX1" fmla="*/ 5670128 w 11469857"/>
              <a:gd name="connsiteY1" fmla="*/ 95815 h 1068426"/>
              <a:gd name="connsiteX2" fmla="*/ 11465684 w 11469857"/>
              <a:gd name="connsiteY2" fmla="*/ 0 h 1068426"/>
              <a:gd name="connsiteX3" fmla="*/ 11469857 w 11469857"/>
              <a:gd name="connsiteY3" fmla="*/ 1054898 h 1068426"/>
              <a:gd name="connsiteX4" fmla="*/ 0 w 11469857"/>
              <a:gd name="connsiteY4" fmla="*/ 1068426 h 1068426"/>
              <a:gd name="connsiteX5" fmla="*/ 18281 w 11469857"/>
              <a:gd name="connsiteY5" fmla="*/ 785271 h 1068426"/>
              <a:gd name="connsiteX6" fmla="*/ 4936193 w 11469857"/>
              <a:gd name="connsiteY6" fmla="*/ 111782 h 1068426"/>
              <a:gd name="connsiteX7" fmla="*/ 5311269 w 11469857"/>
              <a:gd name="connsiteY7" fmla="*/ 103496 h 1068426"/>
              <a:gd name="connsiteX0" fmla="*/ 5311269 w 11465684"/>
              <a:gd name="connsiteY0" fmla="*/ 103496 h 1068426"/>
              <a:gd name="connsiteX1" fmla="*/ 5670128 w 11465684"/>
              <a:gd name="connsiteY1" fmla="*/ 95815 h 1068426"/>
              <a:gd name="connsiteX2" fmla="*/ 11465684 w 11465684"/>
              <a:gd name="connsiteY2" fmla="*/ 0 h 1068426"/>
              <a:gd name="connsiteX3" fmla="*/ 11451302 w 11465684"/>
              <a:gd name="connsiteY3" fmla="*/ 1054898 h 1068426"/>
              <a:gd name="connsiteX4" fmla="*/ 0 w 11465684"/>
              <a:gd name="connsiteY4" fmla="*/ 1068426 h 1068426"/>
              <a:gd name="connsiteX5" fmla="*/ 18281 w 11465684"/>
              <a:gd name="connsiteY5" fmla="*/ 785271 h 1068426"/>
              <a:gd name="connsiteX6" fmla="*/ 4936193 w 11465684"/>
              <a:gd name="connsiteY6" fmla="*/ 111782 h 1068426"/>
              <a:gd name="connsiteX7" fmla="*/ 5311269 w 11465684"/>
              <a:gd name="connsiteY7" fmla="*/ 103496 h 1068426"/>
              <a:gd name="connsiteX0" fmla="*/ 5311269 w 11451768"/>
              <a:gd name="connsiteY0" fmla="*/ 103496 h 1068426"/>
              <a:gd name="connsiteX1" fmla="*/ 5670128 w 11451768"/>
              <a:gd name="connsiteY1" fmla="*/ 95815 h 1068426"/>
              <a:gd name="connsiteX2" fmla="*/ 11451768 w 11451768"/>
              <a:gd name="connsiteY2" fmla="*/ 0 h 1068426"/>
              <a:gd name="connsiteX3" fmla="*/ 11451302 w 11451768"/>
              <a:gd name="connsiteY3" fmla="*/ 1054898 h 1068426"/>
              <a:gd name="connsiteX4" fmla="*/ 0 w 11451768"/>
              <a:gd name="connsiteY4" fmla="*/ 1068426 h 1068426"/>
              <a:gd name="connsiteX5" fmla="*/ 18281 w 11451768"/>
              <a:gd name="connsiteY5" fmla="*/ 785271 h 1068426"/>
              <a:gd name="connsiteX6" fmla="*/ 4936193 w 11451768"/>
              <a:gd name="connsiteY6" fmla="*/ 111782 h 1068426"/>
              <a:gd name="connsiteX7" fmla="*/ 5311269 w 11451768"/>
              <a:gd name="connsiteY7" fmla="*/ 103496 h 1068426"/>
              <a:gd name="connsiteX0" fmla="*/ 5311269 w 11456407"/>
              <a:gd name="connsiteY0" fmla="*/ 103496 h 1068426"/>
              <a:gd name="connsiteX1" fmla="*/ 5670128 w 11456407"/>
              <a:gd name="connsiteY1" fmla="*/ 95815 h 1068426"/>
              <a:gd name="connsiteX2" fmla="*/ 11456407 w 11456407"/>
              <a:gd name="connsiteY2" fmla="*/ 0 h 1068426"/>
              <a:gd name="connsiteX3" fmla="*/ 11451302 w 11456407"/>
              <a:gd name="connsiteY3" fmla="*/ 1054898 h 1068426"/>
              <a:gd name="connsiteX4" fmla="*/ 0 w 11456407"/>
              <a:gd name="connsiteY4" fmla="*/ 1068426 h 1068426"/>
              <a:gd name="connsiteX5" fmla="*/ 18281 w 11456407"/>
              <a:gd name="connsiteY5" fmla="*/ 785271 h 1068426"/>
              <a:gd name="connsiteX6" fmla="*/ 4936193 w 11456407"/>
              <a:gd name="connsiteY6" fmla="*/ 111782 h 1068426"/>
              <a:gd name="connsiteX7" fmla="*/ 5311269 w 11456407"/>
              <a:gd name="connsiteY7" fmla="*/ 103496 h 106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6407" h="1068426">
                <a:moveTo>
                  <a:pt x="5311269" y="103496"/>
                </a:moveTo>
                <a:lnTo>
                  <a:pt x="5670128" y="95815"/>
                </a:lnTo>
                <a:lnTo>
                  <a:pt x="11456407" y="0"/>
                </a:lnTo>
                <a:cubicBezTo>
                  <a:pt x="11456252" y="351633"/>
                  <a:pt x="11451457" y="703265"/>
                  <a:pt x="11451302" y="1054898"/>
                </a:cubicBezTo>
                <a:lnTo>
                  <a:pt x="0" y="1068426"/>
                </a:lnTo>
                <a:cubicBezTo>
                  <a:pt x="529" y="817601"/>
                  <a:pt x="17752" y="1036096"/>
                  <a:pt x="18281" y="785271"/>
                </a:cubicBezTo>
                <a:cubicBezTo>
                  <a:pt x="3534170" y="980070"/>
                  <a:pt x="3174315" y="199678"/>
                  <a:pt x="4936193" y="111782"/>
                </a:cubicBezTo>
                <a:lnTo>
                  <a:pt x="5311269" y="103496"/>
                </a:ln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119" name="Straight Arrow Connector 118"/>
          <p:cNvCxnSpPr/>
          <p:nvPr/>
        </p:nvCxnSpPr>
        <p:spPr>
          <a:xfrm flipV="1">
            <a:off x="761962" y="1523565"/>
            <a:ext cx="0" cy="4577739"/>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From infrastructure to innovation</a:t>
            </a:r>
          </a:p>
        </p:txBody>
      </p:sp>
      <p:sp>
        <p:nvSpPr>
          <p:cNvPr id="10" name="Rectangle 9"/>
          <p:cNvSpPr/>
          <p:nvPr/>
        </p:nvSpPr>
        <p:spPr bwMode="auto">
          <a:xfrm>
            <a:off x="761962" y="6133526"/>
            <a:ext cx="1673637" cy="7239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118" name="Straight Arrow Connector 117"/>
          <p:cNvCxnSpPr/>
          <p:nvPr/>
        </p:nvCxnSpPr>
        <p:spPr>
          <a:xfrm>
            <a:off x="747022" y="6109993"/>
            <a:ext cx="11121270" cy="0"/>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0481241" y="3484148"/>
            <a:ext cx="990354" cy="615522"/>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2353" kern="0">
                <a:gradFill>
                  <a:gsLst>
                    <a:gs pos="2917">
                      <a:schemeClr val="tx1"/>
                    </a:gs>
                    <a:gs pos="30000">
                      <a:schemeClr val="tx1"/>
                    </a:gs>
                  </a:gsLst>
                  <a:lin ang="5400000" scaled="0"/>
                </a:gradFill>
              </a:rPr>
              <a:t>PaaS</a:t>
            </a:r>
          </a:p>
        </p:txBody>
      </p:sp>
      <p:sp>
        <p:nvSpPr>
          <p:cNvPr id="50" name="TextBox 49"/>
          <p:cNvSpPr txBox="1"/>
          <p:nvPr/>
        </p:nvSpPr>
        <p:spPr>
          <a:xfrm>
            <a:off x="10466776" y="5001182"/>
            <a:ext cx="910522" cy="615522"/>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2353" kern="0">
                <a:gradFill>
                  <a:gsLst>
                    <a:gs pos="2917">
                      <a:schemeClr val="tx1"/>
                    </a:gs>
                    <a:gs pos="30000">
                      <a:schemeClr val="tx1"/>
                    </a:gs>
                  </a:gsLst>
                  <a:lin ang="5400000" scaled="0"/>
                </a:gradFill>
              </a:rPr>
              <a:t>IaaS</a:t>
            </a:r>
          </a:p>
        </p:txBody>
      </p:sp>
    </p:spTree>
    <p:extLst>
      <p:ext uri="{BB962C8B-B14F-4D97-AF65-F5344CB8AC3E}">
        <p14:creationId xmlns:p14="http://schemas.microsoft.com/office/powerpoint/2010/main" val="408180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wipe(down)">
                                      <p:cBhvr>
                                        <p:cTn id="7" dur="500"/>
                                        <p:tgtEl>
                                          <p:spTgt spid="119"/>
                                        </p:tgtEl>
                                      </p:cBhvr>
                                    </p:animEffect>
                                  </p:childTnLst>
                                </p:cTn>
                              </p:par>
                              <p:par>
                                <p:cTn id="8" presetID="22" presetClass="entr" presetSubtype="8" fill="hold" nodeType="withEffect">
                                  <p:stCondLst>
                                    <p:cond delay="0"/>
                                  </p:stCondLst>
                                  <p:childTnLst>
                                    <p:set>
                                      <p:cBhvr>
                                        <p:cTn id="9" dur="1" fill="hold">
                                          <p:stCondLst>
                                            <p:cond delay="0"/>
                                          </p:stCondLst>
                                        </p:cTn>
                                        <p:tgtEl>
                                          <p:spTgt spid="118"/>
                                        </p:tgtEl>
                                        <p:attrNameLst>
                                          <p:attrName>style.visibility</p:attrName>
                                        </p:attrNameLst>
                                      </p:cBhvr>
                                      <p:to>
                                        <p:strVal val="visible"/>
                                      </p:to>
                                    </p:set>
                                    <p:animEffect transition="in" filter="wipe(left)">
                                      <p:cBhvr>
                                        <p:cTn id="10" dur="500"/>
                                        <p:tgtEl>
                                          <p:spTgt spid="1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9"/>
                                        </p:tgtEl>
                                        <p:attrNameLst>
                                          <p:attrName>style.visibility</p:attrName>
                                        </p:attrNameLst>
                                      </p:cBhvr>
                                      <p:to>
                                        <p:strVal val="visible"/>
                                      </p:to>
                                    </p:set>
                                    <p:animEffect transition="in" filter="fade">
                                      <p:cBhvr>
                                        <p:cTn id="16" dur="500"/>
                                        <p:tgtEl>
                                          <p:spTgt spid="9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13"/>
                                        </p:tgtEl>
                                        <p:attrNameLst>
                                          <p:attrName>style.visibility</p:attrName>
                                        </p:attrNameLst>
                                      </p:cBhvr>
                                      <p:to>
                                        <p:strVal val="visible"/>
                                      </p:to>
                                    </p:set>
                                    <p:animEffect transition="in" filter="wipe(left)">
                                      <p:cBhvr>
                                        <p:cTn id="20" dur="1000"/>
                                        <p:tgtEl>
                                          <p:spTgt spid="113"/>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112"/>
                                        </p:tgtEl>
                                        <p:attrNameLst>
                                          <p:attrName>style.visibility</p:attrName>
                                        </p:attrNameLst>
                                      </p:cBhvr>
                                      <p:to>
                                        <p:strVal val="visible"/>
                                      </p:to>
                                    </p:set>
                                    <p:animEffect transition="in" filter="wipe(left)">
                                      <p:cBhvr>
                                        <p:cTn id="23" dur="500"/>
                                        <p:tgtEl>
                                          <p:spTgt spid="112"/>
                                        </p:tgtEl>
                                      </p:cBhvr>
                                    </p:animEffect>
                                  </p:childTnLst>
                                </p:cTn>
                              </p:par>
                              <p:par>
                                <p:cTn id="24" presetID="2" presetClass="entr" presetSubtype="4" decel="100000" fill="hold" nodeType="withEffect">
                                  <p:stCondLst>
                                    <p:cond delay="0"/>
                                  </p:stCondLst>
                                  <p:childTnLst>
                                    <p:set>
                                      <p:cBhvr>
                                        <p:cTn id="25" dur="1" fill="hold">
                                          <p:stCondLst>
                                            <p:cond delay="0"/>
                                          </p:stCondLst>
                                        </p:cTn>
                                        <p:tgtEl>
                                          <p:spTgt spid="81"/>
                                        </p:tgtEl>
                                        <p:attrNameLst>
                                          <p:attrName>style.visibility</p:attrName>
                                        </p:attrNameLst>
                                      </p:cBhvr>
                                      <p:to>
                                        <p:strVal val="visible"/>
                                      </p:to>
                                    </p:set>
                                    <p:anim calcmode="lin" valueType="num">
                                      <p:cBhvr additive="base">
                                        <p:cTn id="26" dur="500" fill="hold"/>
                                        <p:tgtEl>
                                          <p:spTgt spid="81"/>
                                        </p:tgtEl>
                                        <p:attrNameLst>
                                          <p:attrName>ppt_x</p:attrName>
                                        </p:attrNameLst>
                                      </p:cBhvr>
                                      <p:tavLst>
                                        <p:tav tm="0">
                                          <p:val>
                                            <p:strVal val="#ppt_x"/>
                                          </p:val>
                                        </p:tav>
                                        <p:tav tm="100000">
                                          <p:val>
                                            <p:strVal val="#ppt_x"/>
                                          </p:val>
                                        </p:tav>
                                      </p:tavLst>
                                    </p:anim>
                                    <p:anim calcmode="lin" valueType="num">
                                      <p:cBhvr additive="base">
                                        <p:cTn id="27" dur="500" fill="hold"/>
                                        <p:tgtEl>
                                          <p:spTgt spid="81"/>
                                        </p:tgtEl>
                                        <p:attrNameLst>
                                          <p:attrName>ppt_y</p:attrName>
                                        </p:attrNameLst>
                                      </p:cBhvr>
                                      <p:tavLst>
                                        <p:tav tm="0">
                                          <p:val>
                                            <p:strVal val="1+#ppt_h/2"/>
                                          </p:val>
                                        </p:tav>
                                        <p:tav tm="100000">
                                          <p:val>
                                            <p:strVal val="#ppt_y"/>
                                          </p:val>
                                        </p:tav>
                                      </p:tavLst>
                                    </p:anim>
                                  </p:childTnLst>
                                </p:cTn>
                              </p:par>
                              <p:par>
                                <p:cTn id="28" presetID="10" presetClass="entr" presetSubtype="0" fill="hold" grpId="0" nodeType="withEffect">
                                  <p:stCondLst>
                                    <p:cond delay="700"/>
                                  </p:stCondLst>
                                  <p:childTnLst>
                                    <p:set>
                                      <p:cBhvr>
                                        <p:cTn id="29" dur="1" fill="hold">
                                          <p:stCondLst>
                                            <p:cond delay="0"/>
                                          </p:stCondLst>
                                        </p:cTn>
                                        <p:tgtEl>
                                          <p:spTgt spid="101"/>
                                        </p:tgtEl>
                                        <p:attrNameLst>
                                          <p:attrName>style.visibility</p:attrName>
                                        </p:attrNameLst>
                                      </p:cBhvr>
                                      <p:to>
                                        <p:strVal val="visible"/>
                                      </p:to>
                                    </p:set>
                                    <p:animEffect transition="in" filter="fade">
                                      <p:cBhvr>
                                        <p:cTn id="30" dur="500"/>
                                        <p:tgtEl>
                                          <p:spTgt spid="101"/>
                                        </p:tgtEl>
                                      </p:cBhvr>
                                    </p:animEffect>
                                  </p:childTnLst>
                                </p:cTn>
                              </p:par>
                              <p:par>
                                <p:cTn id="31" presetID="10" presetClass="entr" presetSubtype="0" fill="hold" grpId="0" nodeType="withEffect">
                                  <p:stCondLst>
                                    <p:cond delay="700"/>
                                  </p:stCondLst>
                                  <p:childTnLst>
                                    <p:set>
                                      <p:cBhvr>
                                        <p:cTn id="32" dur="1" fill="hold">
                                          <p:stCondLst>
                                            <p:cond delay="0"/>
                                          </p:stCondLst>
                                        </p:cTn>
                                        <p:tgtEl>
                                          <p:spTgt spid="100"/>
                                        </p:tgtEl>
                                        <p:attrNameLst>
                                          <p:attrName>style.visibility</p:attrName>
                                        </p:attrNameLst>
                                      </p:cBhvr>
                                      <p:to>
                                        <p:strVal val="visible"/>
                                      </p:to>
                                    </p:set>
                                    <p:animEffect transition="in" filter="fade">
                                      <p:cBhvr>
                                        <p:cTn id="33" dur="500"/>
                                        <p:tgtEl>
                                          <p:spTgt spid="100"/>
                                        </p:tgtEl>
                                      </p:cBhvr>
                                    </p:animEffect>
                                  </p:childTnLst>
                                </p:cTn>
                              </p:par>
                            </p:childTnLst>
                          </p:cTn>
                        </p:par>
                        <p:par>
                          <p:cTn id="34" fill="hold">
                            <p:stCondLst>
                              <p:cond delay="1700"/>
                            </p:stCondLst>
                            <p:childTnLst>
                              <p:par>
                                <p:cTn id="35" presetID="10" presetClass="entr" presetSubtype="0"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99" grpId="0"/>
      <p:bldP spid="100" grpId="0"/>
      <p:bldP spid="101" grpId="0"/>
      <p:bldP spid="112" grpId="0" animBg="1"/>
      <p:bldP spid="113" grpId="0" animBg="1"/>
      <p:bldP spid="4" grpId="0"/>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110520" y="1207977"/>
            <a:ext cx="2482797" cy="4628609"/>
            <a:chOff x="2152840" y="1231703"/>
            <a:chExt cx="2532582" cy="4721422"/>
          </a:xfrm>
        </p:grpSpPr>
        <p:sp>
          <p:nvSpPr>
            <p:cNvPr id="15" name="Rectangle 14"/>
            <p:cNvSpPr/>
            <p:nvPr/>
          </p:nvSpPr>
          <p:spPr bwMode="auto">
            <a:xfrm>
              <a:off x="2152840"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a:off x="2152840"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lnSpc>
                  <a:spcPct val="90000"/>
                </a:lnSpc>
                <a:spcAft>
                  <a:spcPts val="600"/>
                </a:spcAft>
                <a:defRPr/>
              </a:pPr>
              <a:r>
                <a:rPr lang="en-US" sz="1961" kern="0">
                  <a:gradFill>
                    <a:gsLst>
                      <a:gs pos="0">
                        <a:schemeClr val="bg2"/>
                      </a:gs>
                      <a:gs pos="100000">
                        <a:schemeClr val="bg2"/>
                      </a:gs>
                    </a:gsLst>
                    <a:lin ang="5400000" scaled="0"/>
                  </a:gradFill>
                  <a:latin typeface="Segoe UI Semibold" panose="020B0702040204020203" pitchFamily="34" charset="0"/>
                  <a:cs typeface="Segoe UI Semibold" panose="020B0702040204020203" pitchFamily="34" charset="0"/>
                </a:rPr>
                <a:t>Physical </a:t>
              </a:r>
              <a:br>
                <a:rPr lang="en-US" sz="1961" kern="0">
                  <a:gradFill>
                    <a:gsLst>
                      <a:gs pos="0">
                        <a:schemeClr val="bg2"/>
                      </a:gs>
                      <a:gs pos="100000">
                        <a:schemeClr val="bg2"/>
                      </a:gs>
                    </a:gsLst>
                    <a:lin ang="5400000" scaled="0"/>
                  </a:gradFill>
                  <a:latin typeface="Segoe UI Semibold" panose="020B0702040204020203" pitchFamily="34" charset="0"/>
                  <a:cs typeface="Segoe UI Semibold" panose="020B0702040204020203" pitchFamily="34" charset="0"/>
                </a:rPr>
              </a:br>
              <a:r>
                <a:rPr lang="en-US" sz="1961" kern="0">
                  <a:gradFill>
                    <a:gsLst>
                      <a:gs pos="0">
                        <a:schemeClr val="bg2"/>
                      </a:gs>
                      <a:gs pos="100000">
                        <a:schemeClr val="bg2"/>
                      </a:gs>
                    </a:gsLst>
                    <a:lin ang="5400000" scaled="0"/>
                  </a:gradFill>
                  <a:latin typeface="Segoe UI Semibold" panose="020B0702040204020203" pitchFamily="34" charset="0"/>
                  <a:cs typeface="Segoe UI Semibold" panose="020B0702040204020203" pitchFamily="34" charset="0"/>
                </a:rPr>
                <a:t>Machines</a:t>
              </a:r>
            </a:p>
          </p:txBody>
        </p:sp>
        <p:sp>
          <p:nvSpPr>
            <p:cNvPr id="85" name="Oval 84"/>
            <p:cNvSpPr/>
            <p:nvPr/>
          </p:nvSpPr>
          <p:spPr bwMode="auto">
            <a:xfrm>
              <a:off x="2509501"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Group 4"/>
            <p:cNvGrpSpPr>
              <a:grpSpLocks noChangeAspect="1"/>
            </p:cNvGrpSpPr>
            <p:nvPr/>
          </p:nvGrpSpPr>
          <p:grpSpPr bwMode="auto">
            <a:xfrm>
              <a:off x="2861182" y="2279075"/>
              <a:ext cx="1115898" cy="1020235"/>
              <a:chOff x="1759" y="228"/>
              <a:chExt cx="4316" cy="3946"/>
            </a:xfrm>
            <a:solidFill>
              <a:schemeClr val="tx1"/>
            </a:solidFill>
          </p:grpSpPr>
          <p:sp>
            <p:nvSpPr>
              <p:cNvPr id="97" name="Freeform 5"/>
              <p:cNvSpPr>
                <a:spLocks noEditPoints="1"/>
              </p:cNvSpPr>
              <p:nvPr/>
            </p:nvSpPr>
            <p:spPr bwMode="auto">
              <a:xfrm>
                <a:off x="1759" y="228"/>
                <a:ext cx="1397" cy="2824"/>
              </a:xfrm>
              <a:custGeom>
                <a:avLst/>
                <a:gdLst>
                  <a:gd name="T0" fmla="*/ 351 w 733"/>
                  <a:gd name="T1" fmla="*/ 514 h 1477"/>
                  <a:gd name="T2" fmla="*/ 442 w 733"/>
                  <a:gd name="T3" fmla="*/ 409 h 1477"/>
                  <a:gd name="T4" fmla="*/ 733 w 733"/>
                  <a:gd name="T5" fmla="*/ 409 h 1477"/>
                  <a:gd name="T6" fmla="*/ 733 w 733"/>
                  <a:gd name="T7" fmla="*/ 328 h 1477"/>
                  <a:gd name="T8" fmla="*/ 733 w 733"/>
                  <a:gd name="T9" fmla="*/ 312 h 1477"/>
                  <a:gd name="T10" fmla="*/ 733 w 733"/>
                  <a:gd name="T11" fmla="*/ 308 h 1477"/>
                  <a:gd name="T12" fmla="*/ 733 w 733"/>
                  <a:gd name="T13" fmla="*/ 75 h 1477"/>
                  <a:gd name="T14" fmla="*/ 671 w 733"/>
                  <a:gd name="T15" fmla="*/ 0 h 1477"/>
                  <a:gd name="T16" fmla="*/ 64 w 733"/>
                  <a:gd name="T17" fmla="*/ 0 h 1477"/>
                  <a:gd name="T18" fmla="*/ 0 w 733"/>
                  <a:gd name="T19" fmla="*/ 72 h 1477"/>
                  <a:gd name="T20" fmla="*/ 0 w 733"/>
                  <a:gd name="T21" fmla="*/ 308 h 1477"/>
                  <a:gd name="T22" fmla="*/ 0 w 733"/>
                  <a:gd name="T23" fmla="*/ 327 h 1477"/>
                  <a:gd name="T24" fmla="*/ 0 w 733"/>
                  <a:gd name="T25" fmla="*/ 328 h 1477"/>
                  <a:gd name="T26" fmla="*/ 0 w 733"/>
                  <a:gd name="T27" fmla="*/ 1412 h 1477"/>
                  <a:gd name="T28" fmla="*/ 66 w 733"/>
                  <a:gd name="T29" fmla="*/ 1477 h 1477"/>
                  <a:gd name="T30" fmla="*/ 351 w 733"/>
                  <a:gd name="T31" fmla="*/ 1477 h 1477"/>
                  <a:gd name="T32" fmla="*/ 351 w 733"/>
                  <a:gd name="T33" fmla="*/ 514 h 1477"/>
                  <a:gd name="T34" fmla="*/ 351 w 733"/>
                  <a:gd name="T35" fmla="*/ 514 h 1477"/>
                  <a:gd name="T36" fmla="*/ 88 w 733"/>
                  <a:gd name="T37" fmla="*/ 156 h 1477"/>
                  <a:gd name="T38" fmla="*/ 107 w 733"/>
                  <a:gd name="T39" fmla="*/ 137 h 1477"/>
                  <a:gd name="T40" fmla="*/ 626 w 733"/>
                  <a:gd name="T41" fmla="*/ 137 h 1477"/>
                  <a:gd name="T42" fmla="*/ 645 w 733"/>
                  <a:gd name="T43" fmla="*/ 156 h 1477"/>
                  <a:gd name="T44" fmla="*/ 645 w 733"/>
                  <a:gd name="T45" fmla="*/ 225 h 1477"/>
                  <a:gd name="T46" fmla="*/ 626 w 733"/>
                  <a:gd name="T47" fmla="*/ 244 h 1477"/>
                  <a:gd name="T48" fmla="*/ 107 w 733"/>
                  <a:gd name="T49" fmla="*/ 244 h 1477"/>
                  <a:gd name="T50" fmla="*/ 88 w 733"/>
                  <a:gd name="T51" fmla="*/ 225 h 1477"/>
                  <a:gd name="T52" fmla="*/ 88 w 733"/>
                  <a:gd name="T53" fmla="*/ 156 h 1477"/>
                  <a:gd name="T54" fmla="*/ 150 w 733"/>
                  <a:gd name="T55" fmla="*/ 402 h 1477"/>
                  <a:gd name="T56" fmla="*/ 216 w 733"/>
                  <a:gd name="T57" fmla="*/ 467 h 1477"/>
                  <a:gd name="T58" fmla="*/ 150 w 733"/>
                  <a:gd name="T59" fmla="*/ 533 h 1477"/>
                  <a:gd name="T60" fmla="*/ 81 w 733"/>
                  <a:gd name="T61" fmla="*/ 467 h 1477"/>
                  <a:gd name="T62" fmla="*/ 150 w 733"/>
                  <a:gd name="T63" fmla="*/ 402 h 1477"/>
                  <a:gd name="T64" fmla="*/ 150 w 733"/>
                  <a:gd name="T65" fmla="*/ 698 h 1477"/>
                  <a:gd name="T66" fmla="*/ 96 w 733"/>
                  <a:gd name="T67" fmla="*/ 649 h 1477"/>
                  <a:gd name="T68" fmla="*/ 150 w 733"/>
                  <a:gd name="T69" fmla="*/ 598 h 1477"/>
                  <a:gd name="T70" fmla="*/ 197 w 733"/>
                  <a:gd name="T71" fmla="*/ 649 h 1477"/>
                  <a:gd name="T72" fmla="*/ 150 w 733"/>
                  <a:gd name="T73" fmla="*/ 698 h 1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3" h="1477">
                    <a:moveTo>
                      <a:pt x="351" y="514"/>
                    </a:moveTo>
                    <a:cubicBezTo>
                      <a:pt x="347" y="462"/>
                      <a:pt x="394" y="411"/>
                      <a:pt x="442" y="409"/>
                    </a:cubicBezTo>
                    <a:cubicBezTo>
                      <a:pt x="733" y="409"/>
                      <a:pt x="733" y="409"/>
                      <a:pt x="733" y="409"/>
                    </a:cubicBezTo>
                    <a:cubicBezTo>
                      <a:pt x="733" y="381"/>
                      <a:pt x="733" y="358"/>
                      <a:pt x="733" y="328"/>
                    </a:cubicBezTo>
                    <a:cubicBezTo>
                      <a:pt x="733" y="328"/>
                      <a:pt x="733" y="328"/>
                      <a:pt x="733" y="312"/>
                    </a:cubicBezTo>
                    <a:cubicBezTo>
                      <a:pt x="733" y="312"/>
                      <a:pt x="733" y="310"/>
                      <a:pt x="733" y="308"/>
                    </a:cubicBezTo>
                    <a:cubicBezTo>
                      <a:pt x="733" y="295"/>
                      <a:pt x="733" y="242"/>
                      <a:pt x="733" y="75"/>
                    </a:cubicBezTo>
                    <a:cubicBezTo>
                      <a:pt x="733" y="0"/>
                      <a:pt x="681" y="0"/>
                      <a:pt x="671" y="0"/>
                    </a:cubicBezTo>
                    <a:cubicBezTo>
                      <a:pt x="651" y="0"/>
                      <a:pt x="544" y="0"/>
                      <a:pt x="64" y="0"/>
                    </a:cubicBezTo>
                    <a:cubicBezTo>
                      <a:pt x="9" y="0"/>
                      <a:pt x="0" y="42"/>
                      <a:pt x="0" y="72"/>
                    </a:cubicBezTo>
                    <a:cubicBezTo>
                      <a:pt x="0" y="83"/>
                      <a:pt x="0" y="134"/>
                      <a:pt x="0" y="308"/>
                    </a:cubicBezTo>
                    <a:cubicBezTo>
                      <a:pt x="0" y="308"/>
                      <a:pt x="0" y="308"/>
                      <a:pt x="0" y="327"/>
                    </a:cubicBezTo>
                    <a:cubicBezTo>
                      <a:pt x="0" y="327"/>
                      <a:pt x="0" y="327"/>
                      <a:pt x="0" y="328"/>
                    </a:cubicBezTo>
                    <a:cubicBezTo>
                      <a:pt x="0" y="332"/>
                      <a:pt x="0" y="409"/>
                      <a:pt x="0" y="1412"/>
                    </a:cubicBezTo>
                    <a:cubicBezTo>
                      <a:pt x="0" y="1477"/>
                      <a:pt x="54" y="1477"/>
                      <a:pt x="66" y="1477"/>
                    </a:cubicBezTo>
                    <a:cubicBezTo>
                      <a:pt x="75" y="1477"/>
                      <a:pt x="124" y="1477"/>
                      <a:pt x="351" y="1477"/>
                    </a:cubicBezTo>
                    <a:cubicBezTo>
                      <a:pt x="351" y="514"/>
                      <a:pt x="351" y="514"/>
                      <a:pt x="351" y="514"/>
                    </a:cubicBezTo>
                    <a:cubicBezTo>
                      <a:pt x="351" y="514"/>
                      <a:pt x="351" y="514"/>
                      <a:pt x="351" y="514"/>
                    </a:cubicBezTo>
                    <a:close/>
                    <a:moveTo>
                      <a:pt x="88" y="156"/>
                    </a:moveTo>
                    <a:cubicBezTo>
                      <a:pt x="88" y="145"/>
                      <a:pt x="96" y="137"/>
                      <a:pt x="107" y="137"/>
                    </a:cubicBezTo>
                    <a:cubicBezTo>
                      <a:pt x="107" y="137"/>
                      <a:pt x="107" y="137"/>
                      <a:pt x="626" y="137"/>
                    </a:cubicBezTo>
                    <a:cubicBezTo>
                      <a:pt x="637" y="137"/>
                      <a:pt x="645" y="145"/>
                      <a:pt x="645" y="156"/>
                    </a:cubicBezTo>
                    <a:cubicBezTo>
                      <a:pt x="645" y="156"/>
                      <a:pt x="645" y="156"/>
                      <a:pt x="645" y="225"/>
                    </a:cubicBezTo>
                    <a:cubicBezTo>
                      <a:pt x="645" y="237"/>
                      <a:pt x="637" y="244"/>
                      <a:pt x="626" y="244"/>
                    </a:cubicBezTo>
                    <a:cubicBezTo>
                      <a:pt x="626" y="244"/>
                      <a:pt x="626" y="244"/>
                      <a:pt x="107" y="244"/>
                    </a:cubicBezTo>
                    <a:cubicBezTo>
                      <a:pt x="96" y="244"/>
                      <a:pt x="88" y="237"/>
                      <a:pt x="88" y="225"/>
                    </a:cubicBezTo>
                    <a:cubicBezTo>
                      <a:pt x="88" y="225"/>
                      <a:pt x="88" y="225"/>
                      <a:pt x="88" y="156"/>
                    </a:cubicBezTo>
                    <a:close/>
                    <a:moveTo>
                      <a:pt x="150" y="402"/>
                    </a:moveTo>
                    <a:cubicBezTo>
                      <a:pt x="184" y="402"/>
                      <a:pt x="216" y="430"/>
                      <a:pt x="216" y="467"/>
                    </a:cubicBezTo>
                    <a:cubicBezTo>
                      <a:pt x="216" y="503"/>
                      <a:pt x="184" y="533"/>
                      <a:pt x="150" y="533"/>
                    </a:cubicBezTo>
                    <a:cubicBezTo>
                      <a:pt x="111" y="533"/>
                      <a:pt x="81" y="503"/>
                      <a:pt x="81" y="467"/>
                    </a:cubicBezTo>
                    <a:cubicBezTo>
                      <a:pt x="81" y="430"/>
                      <a:pt x="111" y="402"/>
                      <a:pt x="150" y="402"/>
                    </a:cubicBezTo>
                    <a:close/>
                    <a:moveTo>
                      <a:pt x="150" y="698"/>
                    </a:moveTo>
                    <a:cubicBezTo>
                      <a:pt x="120" y="698"/>
                      <a:pt x="96" y="675"/>
                      <a:pt x="96" y="649"/>
                    </a:cubicBezTo>
                    <a:cubicBezTo>
                      <a:pt x="96" y="621"/>
                      <a:pt x="120" y="598"/>
                      <a:pt x="150" y="598"/>
                    </a:cubicBezTo>
                    <a:cubicBezTo>
                      <a:pt x="176" y="598"/>
                      <a:pt x="197" y="621"/>
                      <a:pt x="197" y="649"/>
                    </a:cubicBezTo>
                    <a:cubicBezTo>
                      <a:pt x="197" y="675"/>
                      <a:pt x="176" y="698"/>
                      <a:pt x="150" y="6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8" name="Freeform 6"/>
              <p:cNvSpPr>
                <a:spLocks noEditPoints="1"/>
              </p:cNvSpPr>
              <p:nvPr/>
            </p:nvSpPr>
            <p:spPr bwMode="auto">
              <a:xfrm>
                <a:off x="2592" y="1178"/>
                <a:ext cx="3483" cy="2996"/>
              </a:xfrm>
              <a:custGeom>
                <a:avLst/>
                <a:gdLst>
                  <a:gd name="T0" fmla="*/ 1769 w 1827"/>
                  <a:gd name="T1" fmla="*/ 0 h 1567"/>
                  <a:gd name="T2" fmla="*/ 62 w 1827"/>
                  <a:gd name="T3" fmla="*/ 0 h 1567"/>
                  <a:gd name="T4" fmla="*/ 0 w 1827"/>
                  <a:gd name="T5" fmla="*/ 57 h 1567"/>
                  <a:gd name="T6" fmla="*/ 0 w 1827"/>
                  <a:gd name="T7" fmla="*/ 1282 h 1567"/>
                  <a:gd name="T8" fmla="*/ 62 w 1827"/>
                  <a:gd name="T9" fmla="*/ 1340 h 1567"/>
                  <a:gd name="T10" fmla="*/ 623 w 1827"/>
                  <a:gd name="T11" fmla="*/ 1340 h 1567"/>
                  <a:gd name="T12" fmla="*/ 606 w 1827"/>
                  <a:gd name="T13" fmla="*/ 1428 h 1567"/>
                  <a:gd name="T14" fmla="*/ 510 w 1827"/>
                  <a:gd name="T15" fmla="*/ 1462 h 1567"/>
                  <a:gd name="T16" fmla="*/ 501 w 1827"/>
                  <a:gd name="T17" fmla="*/ 1462 h 1567"/>
                  <a:gd name="T18" fmla="*/ 462 w 1827"/>
                  <a:gd name="T19" fmla="*/ 1503 h 1567"/>
                  <a:gd name="T20" fmla="*/ 462 w 1827"/>
                  <a:gd name="T21" fmla="*/ 1526 h 1567"/>
                  <a:gd name="T22" fmla="*/ 501 w 1827"/>
                  <a:gd name="T23" fmla="*/ 1567 h 1567"/>
                  <a:gd name="T24" fmla="*/ 1349 w 1827"/>
                  <a:gd name="T25" fmla="*/ 1567 h 1567"/>
                  <a:gd name="T26" fmla="*/ 1388 w 1827"/>
                  <a:gd name="T27" fmla="*/ 1526 h 1567"/>
                  <a:gd name="T28" fmla="*/ 1388 w 1827"/>
                  <a:gd name="T29" fmla="*/ 1503 h 1567"/>
                  <a:gd name="T30" fmla="*/ 1349 w 1827"/>
                  <a:gd name="T31" fmla="*/ 1462 h 1567"/>
                  <a:gd name="T32" fmla="*/ 1345 w 1827"/>
                  <a:gd name="T33" fmla="*/ 1462 h 1567"/>
                  <a:gd name="T34" fmla="*/ 1255 w 1827"/>
                  <a:gd name="T35" fmla="*/ 1428 h 1567"/>
                  <a:gd name="T36" fmla="*/ 1240 w 1827"/>
                  <a:gd name="T37" fmla="*/ 1340 h 1567"/>
                  <a:gd name="T38" fmla="*/ 1769 w 1827"/>
                  <a:gd name="T39" fmla="*/ 1340 h 1567"/>
                  <a:gd name="T40" fmla="*/ 1827 w 1827"/>
                  <a:gd name="T41" fmla="*/ 1282 h 1567"/>
                  <a:gd name="T42" fmla="*/ 1827 w 1827"/>
                  <a:gd name="T43" fmla="*/ 57 h 1567"/>
                  <a:gd name="T44" fmla="*/ 1769 w 1827"/>
                  <a:gd name="T45" fmla="*/ 0 h 1567"/>
                  <a:gd name="T46" fmla="*/ 1722 w 1827"/>
                  <a:gd name="T47" fmla="*/ 1190 h 1567"/>
                  <a:gd name="T48" fmla="*/ 1674 w 1827"/>
                  <a:gd name="T49" fmla="*/ 1239 h 1567"/>
                  <a:gd name="T50" fmla="*/ 158 w 1827"/>
                  <a:gd name="T51" fmla="*/ 1239 h 1567"/>
                  <a:gd name="T52" fmla="*/ 107 w 1827"/>
                  <a:gd name="T53" fmla="*/ 1190 h 1567"/>
                  <a:gd name="T54" fmla="*/ 107 w 1827"/>
                  <a:gd name="T55" fmla="*/ 149 h 1567"/>
                  <a:gd name="T56" fmla="*/ 158 w 1827"/>
                  <a:gd name="T57" fmla="*/ 100 h 1567"/>
                  <a:gd name="T58" fmla="*/ 1674 w 1827"/>
                  <a:gd name="T59" fmla="*/ 100 h 1567"/>
                  <a:gd name="T60" fmla="*/ 1722 w 1827"/>
                  <a:gd name="T61" fmla="*/ 149 h 1567"/>
                  <a:gd name="T62" fmla="*/ 1722 w 1827"/>
                  <a:gd name="T63" fmla="*/ 119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27" h="1567">
                    <a:moveTo>
                      <a:pt x="1769" y="0"/>
                    </a:moveTo>
                    <a:cubicBezTo>
                      <a:pt x="62" y="0"/>
                      <a:pt x="62" y="0"/>
                      <a:pt x="62" y="0"/>
                    </a:cubicBezTo>
                    <a:cubicBezTo>
                      <a:pt x="28" y="0"/>
                      <a:pt x="0" y="25"/>
                      <a:pt x="0" y="57"/>
                    </a:cubicBezTo>
                    <a:cubicBezTo>
                      <a:pt x="0" y="1282"/>
                      <a:pt x="0" y="1282"/>
                      <a:pt x="0" y="1282"/>
                    </a:cubicBezTo>
                    <a:cubicBezTo>
                      <a:pt x="0" y="1314"/>
                      <a:pt x="28" y="1340"/>
                      <a:pt x="62" y="1340"/>
                    </a:cubicBezTo>
                    <a:cubicBezTo>
                      <a:pt x="623" y="1340"/>
                      <a:pt x="623" y="1340"/>
                      <a:pt x="623" y="1340"/>
                    </a:cubicBezTo>
                    <a:cubicBezTo>
                      <a:pt x="623" y="1340"/>
                      <a:pt x="619" y="1409"/>
                      <a:pt x="606" y="1428"/>
                    </a:cubicBezTo>
                    <a:cubicBezTo>
                      <a:pt x="584" y="1462"/>
                      <a:pt x="540" y="1453"/>
                      <a:pt x="510" y="1462"/>
                    </a:cubicBezTo>
                    <a:cubicBezTo>
                      <a:pt x="501" y="1462"/>
                      <a:pt x="501" y="1462"/>
                      <a:pt x="501" y="1462"/>
                    </a:cubicBezTo>
                    <a:cubicBezTo>
                      <a:pt x="479" y="1462"/>
                      <a:pt x="462" y="1481"/>
                      <a:pt x="462" y="1503"/>
                    </a:cubicBezTo>
                    <a:cubicBezTo>
                      <a:pt x="462" y="1526"/>
                      <a:pt x="462" y="1526"/>
                      <a:pt x="462" y="1526"/>
                    </a:cubicBezTo>
                    <a:cubicBezTo>
                      <a:pt x="462" y="1548"/>
                      <a:pt x="479" y="1567"/>
                      <a:pt x="501" y="1567"/>
                    </a:cubicBezTo>
                    <a:cubicBezTo>
                      <a:pt x="1349" y="1567"/>
                      <a:pt x="1349" y="1567"/>
                      <a:pt x="1349" y="1567"/>
                    </a:cubicBezTo>
                    <a:cubicBezTo>
                      <a:pt x="1370" y="1567"/>
                      <a:pt x="1388" y="1548"/>
                      <a:pt x="1388" y="1526"/>
                    </a:cubicBezTo>
                    <a:cubicBezTo>
                      <a:pt x="1388" y="1503"/>
                      <a:pt x="1388" y="1503"/>
                      <a:pt x="1388" y="1503"/>
                    </a:cubicBezTo>
                    <a:cubicBezTo>
                      <a:pt x="1388" y="1481"/>
                      <a:pt x="1370" y="1462"/>
                      <a:pt x="1349" y="1462"/>
                    </a:cubicBezTo>
                    <a:cubicBezTo>
                      <a:pt x="1345" y="1462"/>
                      <a:pt x="1345" y="1462"/>
                      <a:pt x="1345" y="1462"/>
                    </a:cubicBezTo>
                    <a:cubicBezTo>
                      <a:pt x="1328" y="1460"/>
                      <a:pt x="1278" y="1464"/>
                      <a:pt x="1255" y="1428"/>
                    </a:cubicBezTo>
                    <a:cubicBezTo>
                      <a:pt x="1244" y="1409"/>
                      <a:pt x="1240" y="1340"/>
                      <a:pt x="1240" y="1340"/>
                    </a:cubicBezTo>
                    <a:cubicBezTo>
                      <a:pt x="1769" y="1340"/>
                      <a:pt x="1769" y="1340"/>
                      <a:pt x="1769" y="1340"/>
                    </a:cubicBezTo>
                    <a:cubicBezTo>
                      <a:pt x="1801" y="1340"/>
                      <a:pt x="1827" y="1314"/>
                      <a:pt x="1827" y="1282"/>
                    </a:cubicBezTo>
                    <a:cubicBezTo>
                      <a:pt x="1827" y="57"/>
                      <a:pt x="1827" y="57"/>
                      <a:pt x="1827" y="57"/>
                    </a:cubicBezTo>
                    <a:cubicBezTo>
                      <a:pt x="1827" y="25"/>
                      <a:pt x="1801" y="0"/>
                      <a:pt x="1769" y="0"/>
                    </a:cubicBezTo>
                    <a:close/>
                    <a:moveTo>
                      <a:pt x="1722" y="1190"/>
                    </a:moveTo>
                    <a:cubicBezTo>
                      <a:pt x="1722" y="1218"/>
                      <a:pt x="1700" y="1239"/>
                      <a:pt x="1674" y="1239"/>
                    </a:cubicBezTo>
                    <a:cubicBezTo>
                      <a:pt x="158" y="1239"/>
                      <a:pt x="158" y="1239"/>
                      <a:pt x="158" y="1239"/>
                    </a:cubicBezTo>
                    <a:cubicBezTo>
                      <a:pt x="130" y="1239"/>
                      <a:pt x="107" y="1218"/>
                      <a:pt x="107" y="1190"/>
                    </a:cubicBezTo>
                    <a:cubicBezTo>
                      <a:pt x="107" y="149"/>
                      <a:pt x="107" y="149"/>
                      <a:pt x="107" y="149"/>
                    </a:cubicBezTo>
                    <a:cubicBezTo>
                      <a:pt x="107" y="120"/>
                      <a:pt x="130" y="100"/>
                      <a:pt x="158" y="100"/>
                    </a:cubicBezTo>
                    <a:cubicBezTo>
                      <a:pt x="1674" y="100"/>
                      <a:pt x="1674" y="100"/>
                      <a:pt x="1674" y="100"/>
                    </a:cubicBezTo>
                    <a:cubicBezTo>
                      <a:pt x="1700" y="100"/>
                      <a:pt x="1722" y="120"/>
                      <a:pt x="1722" y="149"/>
                    </a:cubicBezTo>
                    <a:cubicBezTo>
                      <a:pt x="1722" y="1190"/>
                      <a:pt x="1722" y="1190"/>
                      <a:pt x="1722" y="1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3" name="Group 2"/>
          <p:cNvGrpSpPr/>
          <p:nvPr/>
        </p:nvGrpSpPr>
        <p:grpSpPr>
          <a:xfrm>
            <a:off x="4643414" y="1207977"/>
            <a:ext cx="2482797" cy="4628609"/>
            <a:chOff x="4736524" y="1231703"/>
            <a:chExt cx="2532582" cy="4721422"/>
          </a:xfrm>
        </p:grpSpPr>
        <p:sp>
          <p:nvSpPr>
            <p:cNvPr id="82" name="Rectangle 81"/>
            <p:cNvSpPr/>
            <p:nvPr/>
          </p:nvSpPr>
          <p:spPr bwMode="auto">
            <a:xfrm>
              <a:off x="4736524"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a:off x="4736524"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lnSpc>
                  <a:spcPct val="90000"/>
                </a:lnSpc>
                <a:spcAft>
                  <a:spcPts val="600"/>
                </a:spcAft>
                <a:defRPr/>
              </a:pPr>
              <a:r>
                <a:rPr lang="en-US" sz="1961" kern="0">
                  <a:gradFill>
                    <a:gsLst>
                      <a:gs pos="0">
                        <a:schemeClr val="bg2"/>
                      </a:gs>
                      <a:gs pos="100000">
                        <a:schemeClr val="bg2"/>
                      </a:gs>
                    </a:gsLst>
                    <a:lin ang="5400000" scaled="0"/>
                  </a:gradFill>
                  <a:latin typeface="Segoe UI Semibold" panose="020B0702040204020203" pitchFamily="34" charset="0"/>
                  <a:cs typeface="Segoe UI Semibold" panose="020B0702040204020203" pitchFamily="34" charset="0"/>
                </a:rPr>
                <a:t>Virtual </a:t>
              </a:r>
              <a:br>
                <a:rPr lang="en-US" sz="1961" kern="0">
                  <a:gradFill>
                    <a:gsLst>
                      <a:gs pos="0">
                        <a:schemeClr val="bg2"/>
                      </a:gs>
                      <a:gs pos="100000">
                        <a:schemeClr val="bg2"/>
                      </a:gs>
                    </a:gsLst>
                    <a:lin ang="5400000" scaled="0"/>
                  </a:gradFill>
                  <a:latin typeface="Segoe UI Semibold" panose="020B0702040204020203" pitchFamily="34" charset="0"/>
                  <a:cs typeface="Segoe UI Semibold" panose="020B0702040204020203" pitchFamily="34" charset="0"/>
                </a:rPr>
              </a:br>
              <a:r>
                <a:rPr lang="en-US" sz="1961" kern="0">
                  <a:gradFill>
                    <a:gsLst>
                      <a:gs pos="0">
                        <a:schemeClr val="bg2"/>
                      </a:gs>
                      <a:gs pos="100000">
                        <a:schemeClr val="bg2"/>
                      </a:gs>
                    </a:gsLst>
                    <a:lin ang="5400000" scaled="0"/>
                  </a:gradFill>
                  <a:latin typeface="Segoe UI Semibold" panose="020B0702040204020203" pitchFamily="34" charset="0"/>
                  <a:cs typeface="Segoe UI Semibold" panose="020B0702040204020203" pitchFamily="34" charset="0"/>
                </a:rPr>
                <a:t>Machines</a:t>
              </a:r>
            </a:p>
          </p:txBody>
        </p:sp>
        <p:sp>
          <p:nvSpPr>
            <p:cNvPr id="86" name="Oval 85"/>
            <p:cNvSpPr/>
            <p:nvPr/>
          </p:nvSpPr>
          <p:spPr bwMode="auto">
            <a:xfrm>
              <a:off x="5093185"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3" name="Group 102"/>
            <p:cNvGrpSpPr>
              <a:grpSpLocks noChangeAspect="1"/>
            </p:cNvGrpSpPr>
            <p:nvPr/>
          </p:nvGrpSpPr>
          <p:grpSpPr>
            <a:xfrm>
              <a:off x="5529404" y="2264607"/>
              <a:ext cx="946822" cy="871370"/>
              <a:chOff x="5500573" y="2845062"/>
              <a:chExt cx="528127" cy="486041"/>
            </a:xfrm>
            <a:solidFill>
              <a:schemeClr val="tx1"/>
            </a:solidFill>
          </p:grpSpPr>
          <p:sp>
            <p:nvSpPr>
              <p:cNvPr id="100" name="Freeform 12"/>
              <p:cNvSpPr>
                <a:spLocks noEditPoints="1"/>
              </p:cNvSpPr>
              <p:nvPr/>
            </p:nvSpPr>
            <p:spPr bwMode="auto">
              <a:xfrm>
                <a:off x="5500573" y="2845062"/>
                <a:ext cx="528127" cy="155452"/>
              </a:xfrm>
              <a:custGeom>
                <a:avLst/>
                <a:gdLst>
                  <a:gd name="T0" fmla="*/ 305 w 326"/>
                  <a:gd name="T1" fmla="*/ 0 h 96"/>
                  <a:gd name="T2" fmla="*/ 0 w 326"/>
                  <a:gd name="T3" fmla="*/ 22 h 96"/>
                  <a:gd name="T4" fmla="*/ 21 w 326"/>
                  <a:gd name="T5" fmla="*/ 96 h 96"/>
                  <a:gd name="T6" fmla="*/ 326 w 326"/>
                  <a:gd name="T7" fmla="*/ 74 h 96"/>
                  <a:gd name="T8" fmla="*/ 34 w 326"/>
                  <a:gd name="T9" fmla="*/ 74 h 96"/>
                  <a:gd name="T10" fmla="*/ 23 w 326"/>
                  <a:gd name="T11" fmla="*/ 63 h 96"/>
                  <a:gd name="T12" fmla="*/ 34 w 326"/>
                  <a:gd name="T13" fmla="*/ 74 h 96"/>
                  <a:gd name="T14" fmla="*/ 23 w 326"/>
                  <a:gd name="T15" fmla="*/ 52 h 96"/>
                  <a:gd name="T16" fmla="*/ 34 w 326"/>
                  <a:gd name="T17" fmla="*/ 41 h 96"/>
                  <a:gd name="T18" fmla="*/ 34 w 326"/>
                  <a:gd name="T19" fmla="*/ 29 h 96"/>
                  <a:gd name="T20" fmla="*/ 23 w 326"/>
                  <a:gd name="T21" fmla="*/ 18 h 96"/>
                  <a:gd name="T22" fmla="*/ 34 w 326"/>
                  <a:gd name="T23" fmla="*/ 29 h 96"/>
                  <a:gd name="T24" fmla="*/ 47 w 326"/>
                  <a:gd name="T25" fmla="*/ 74 h 96"/>
                  <a:gd name="T26" fmla="*/ 58 w 326"/>
                  <a:gd name="T27" fmla="*/ 63 h 96"/>
                  <a:gd name="T28" fmla="*/ 58 w 326"/>
                  <a:gd name="T29" fmla="*/ 52 h 96"/>
                  <a:gd name="T30" fmla="*/ 47 w 326"/>
                  <a:gd name="T31" fmla="*/ 41 h 96"/>
                  <a:gd name="T32" fmla="*/ 58 w 326"/>
                  <a:gd name="T33" fmla="*/ 52 h 96"/>
                  <a:gd name="T34" fmla="*/ 47 w 326"/>
                  <a:gd name="T35" fmla="*/ 29 h 96"/>
                  <a:gd name="T36" fmla="*/ 58 w 326"/>
                  <a:gd name="T37" fmla="*/ 18 h 96"/>
                  <a:gd name="T38" fmla="*/ 82 w 326"/>
                  <a:gd name="T39" fmla="*/ 74 h 96"/>
                  <a:gd name="T40" fmla="*/ 71 w 326"/>
                  <a:gd name="T41" fmla="*/ 63 h 96"/>
                  <a:gd name="T42" fmla="*/ 82 w 326"/>
                  <a:gd name="T43" fmla="*/ 74 h 96"/>
                  <a:gd name="T44" fmla="*/ 71 w 326"/>
                  <a:gd name="T45" fmla="*/ 52 h 96"/>
                  <a:gd name="T46" fmla="*/ 82 w 326"/>
                  <a:gd name="T47" fmla="*/ 41 h 96"/>
                  <a:gd name="T48" fmla="*/ 82 w 326"/>
                  <a:gd name="T49" fmla="*/ 29 h 96"/>
                  <a:gd name="T50" fmla="*/ 71 w 326"/>
                  <a:gd name="T51" fmla="*/ 18 h 96"/>
                  <a:gd name="T52" fmla="*/ 82 w 326"/>
                  <a:gd name="T53" fmla="*/ 29 h 96"/>
                  <a:gd name="T54" fmla="*/ 95 w 326"/>
                  <a:gd name="T55" fmla="*/ 74 h 96"/>
                  <a:gd name="T56" fmla="*/ 106 w 326"/>
                  <a:gd name="T57" fmla="*/ 63 h 96"/>
                  <a:gd name="T58" fmla="*/ 106 w 326"/>
                  <a:gd name="T59" fmla="*/ 52 h 96"/>
                  <a:gd name="T60" fmla="*/ 95 w 326"/>
                  <a:gd name="T61" fmla="*/ 41 h 96"/>
                  <a:gd name="T62" fmla="*/ 106 w 326"/>
                  <a:gd name="T63" fmla="*/ 52 h 96"/>
                  <a:gd name="T64" fmla="*/ 95 w 326"/>
                  <a:gd name="T65" fmla="*/ 29 h 96"/>
                  <a:gd name="T66" fmla="*/ 106 w 326"/>
                  <a:gd name="T67" fmla="*/ 18 h 96"/>
                  <a:gd name="T68" fmla="*/ 130 w 326"/>
                  <a:gd name="T69" fmla="*/ 74 h 96"/>
                  <a:gd name="T70" fmla="*/ 119 w 326"/>
                  <a:gd name="T71" fmla="*/ 63 h 96"/>
                  <a:gd name="T72" fmla="*/ 130 w 326"/>
                  <a:gd name="T73" fmla="*/ 74 h 96"/>
                  <a:gd name="T74" fmla="*/ 119 w 326"/>
                  <a:gd name="T75" fmla="*/ 52 h 96"/>
                  <a:gd name="T76" fmla="*/ 130 w 326"/>
                  <a:gd name="T77" fmla="*/ 41 h 96"/>
                  <a:gd name="T78" fmla="*/ 130 w 326"/>
                  <a:gd name="T79" fmla="*/ 29 h 96"/>
                  <a:gd name="T80" fmla="*/ 119 w 326"/>
                  <a:gd name="T81" fmla="*/ 18 h 96"/>
                  <a:gd name="T82" fmla="*/ 130 w 326"/>
                  <a:gd name="T83" fmla="*/ 29 h 96"/>
                  <a:gd name="T84" fmla="*/ 144 w 326"/>
                  <a:gd name="T85" fmla="*/ 74 h 96"/>
                  <a:gd name="T86" fmla="*/ 155 w 326"/>
                  <a:gd name="T87" fmla="*/ 63 h 96"/>
                  <a:gd name="T88" fmla="*/ 155 w 326"/>
                  <a:gd name="T89" fmla="*/ 52 h 96"/>
                  <a:gd name="T90" fmla="*/ 144 w 326"/>
                  <a:gd name="T91" fmla="*/ 41 h 96"/>
                  <a:gd name="T92" fmla="*/ 155 w 326"/>
                  <a:gd name="T93" fmla="*/ 52 h 96"/>
                  <a:gd name="T94" fmla="*/ 144 w 326"/>
                  <a:gd name="T95" fmla="*/ 29 h 96"/>
                  <a:gd name="T96" fmla="*/ 155 w 326"/>
                  <a:gd name="T97" fmla="*/ 18 h 96"/>
                  <a:gd name="T98" fmla="*/ 179 w 326"/>
                  <a:gd name="T99" fmla="*/ 74 h 96"/>
                  <a:gd name="T100" fmla="*/ 168 w 326"/>
                  <a:gd name="T101" fmla="*/ 63 h 96"/>
                  <a:gd name="T102" fmla="*/ 179 w 326"/>
                  <a:gd name="T103" fmla="*/ 74 h 96"/>
                  <a:gd name="T104" fmla="*/ 168 w 326"/>
                  <a:gd name="T105" fmla="*/ 52 h 96"/>
                  <a:gd name="T106" fmla="*/ 179 w 326"/>
                  <a:gd name="T107" fmla="*/ 41 h 96"/>
                  <a:gd name="T108" fmla="*/ 179 w 326"/>
                  <a:gd name="T109" fmla="*/ 29 h 96"/>
                  <a:gd name="T110" fmla="*/ 168 w 326"/>
                  <a:gd name="T111" fmla="*/ 18 h 96"/>
                  <a:gd name="T112" fmla="*/ 179 w 326"/>
                  <a:gd name="T113" fmla="*/ 29 h 96"/>
                  <a:gd name="T114" fmla="*/ 252 w 326"/>
                  <a:gd name="T115" fmla="*/ 46 h 96"/>
                  <a:gd name="T116" fmla="*/ 296 w 326"/>
                  <a:gd name="T117" fmla="*/ 4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29"/>
                    </a:moveTo>
                    <a:cubicBezTo>
                      <a:pt x="23" y="29"/>
                      <a:pt x="23" y="29"/>
                      <a:pt x="23" y="29"/>
                    </a:cubicBezTo>
                    <a:cubicBezTo>
                      <a:pt x="23" y="18"/>
                      <a:pt x="23" y="18"/>
                      <a:pt x="23" y="18"/>
                    </a:cubicBezTo>
                    <a:cubicBezTo>
                      <a:pt x="34" y="18"/>
                      <a:pt x="34" y="18"/>
                      <a:pt x="34" y="18"/>
                    </a:cubicBezTo>
                    <a:lnTo>
                      <a:pt x="34" y="29"/>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29"/>
                    </a:moveTo>
                    <a:cubicBezTo>
                      <a:pt x="47" y="29"/>
                      <a:pt x="47" y="29"/>
                      <a:pt x="47" y="29"/>
                    </a:cubicBezTo>
                    <a:cubicBezTo>
                      <a:pt x="47" y="18"/>
                      <a:pt x="47" y="18"/>
                      <a:pt x="47" y="18"/>
                    </a:cubicBezTo>
                    <a:cubicBezTo>
                      <a:pt x="58" y="18"/>
                      <a:pt x="58" y="18"/>
                      <a:pt x="58" y="18"/>
                    </a:cubicBezTo>
                    <a:lnTo>
                      <a:pt x="58" y="29"/>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29"/>
                    </a:moveTo>
                    <a:cubicBezTo>
                      <a:pt x="71" y="29"/>
                      <a:pt x="71" y="29"/>
                      <a:pt x="71" y="29"/>
                    </a:cubicBezTo>
                    <a:cubicBezTo>
                      <a:pt x="71" y="18"/>
                      <a:pt x="71" y="18"/>
                      <a:pt x="71" y="18"/>
                    </a:cubicBezTo>
                    <a:cubicBezTo>
                      <a:pt x="82" y="18"/>
                      <a:pt x="82" y="18"/>
                      <a:pt x="82" y="18"/>
                    </a:cubicBezTo>
                    <a:lnTo>
                      <a:pt x="82" y="29"/>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29"/>
                    </a:moveTo>
                    <a:cubicBezTo>
                      <a:pt x="95" y="29"/>
                      <a:pt x="95" y="29"/>
                      <a:pt x="95" y="29"/>
                    </a:cubicBezTo>
                    <a:cubicBezTo>
                      <a:pt x="95" y="18"/>
                      <a:pt x="95" y="18"/>
                      <a:pt x="95" y="18"/>
                    </a:cubicBezTo>
                    <a:cubicBezTo>
                      <a:pt x="106" y="18"/>
                      <a:pt x="106" y="18"/>
                      <a:pt x="106" y="18"/>
                    </a:cubicBezTo>
                    <a:lnTo>
                      <a:pt x="106" y="29"/>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29"/>
                    </a:moveTo>
                    <a:cubicBezTo>
                      <a:pt x="119" y="29"/>
                      <a:pt x="119" y="29"/>
                      <a:pt x="119" y="29"/>
                    </a:cubicBezTo>
                    <a:cubicBezTo>
                      <a:pt x="119" y="18"/>
                      <a:pt x="119" y="18"/>
                      <a:pt x="119" y="18"/>
                    </a:cubicBezTo>
                    <a:cubicBezTo>
                      <a:pt x="130" y="18"/>
                      <a:pt x="130" y="18"/>
                      <a:pt x="130" y="18"/>
                    </a:cubicBezTo>
                    <a:lnTo>
                      <a:pt x="130" y="29"/>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29"/>
                    </a:moveTo>
                    <a:cubicBezTo>
                      <a:pt x="144" y="29"/>
                      <a:pt x="144" y="29"/>
                      <a:pt x="144" y="29"/>
                    </a:cubicBezTo>
                    <a:cubicBezTo>
                      <a:pt x="144" y="18"/>
                      <a:pt x="144" y="18"/>
                      <a:pt x="144" y="18"/>
                    </a:cubicBezTo>
                    <a:cubicBezTo>
                      <a:pt x="155" y="18"/>
                      <a:pt x="155" y="18"/>
                      <a:pt x="155" y="18"/>
                    </a:cubicBezTo>
                    <a:lnTo>
                      <a:pt x="155" y="29"/>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29"/>
                    </a:moveTo>
                    <a:cubicBezTo>
                      <a:pt x="168" y="29"/>
                      <a:pt x="168" y="29"/>
                      <a:pt x="168" y="29"/>
                    </a:cubicBezTo>
                    <a:cubicBezTo>
                      <a:pt x="168" y="18"/>
                      <a:pt x="168" y="18"/>
                      <a:pt x="168" y="18"/>
                    </a:cubicBezTo>
                    <a:cubicBezTo>
                      <a:pt x="179" y="18"/>
                      <a:pt x="179" y="18"/>
                      <a:pt x="179" y="18"/>
                    </a:cubicBezTo>
                    <a:lnTo>
                      <a:pt x="179" y="29"/>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06">
                  <a:defRPr/>
                </a:pPr>
                <a:endParaRPr lang="en-US" sz="1765" kern="0">
                  <a:solidFill>
                    <a:srgbClr val="505050"/>
                  </a:solidFill>
                </a:endParaRPr>
              </a:p>
            </p:txBody>
          </p:sp>
          <p:sp>
            <p:nvSpPr>
              <p:cNvPr id="101" name="Freeform 13"/>
              <p:cNvSpPr>
                <a:spLocks noEditPoints="1"/>
              </p:cNvSpPr>
              <p:nvPr/>
            </p:nvSpPr>
            <p:spPr bwMode="auto">
              <a:xfrm>
                <a:off x="5500573" y="3010697"/>
                <a:ext cx="528127" cy="156130"/>
              </a:xfrm>
              <a:custGeom>
                <a:avLst/>
                <a:gdLst>
                  <a:gd name="T0" fmla="*/ 305 w 326"/>
                  <a:gd name="T1" fmla="*/ 0 h 96"/>
                  <a:gd name="T2" fmla="*/ 0 w 326"/>
                  <a:gd name="T3" fmla="*/ 22 h 96"/>
                  <a:gd name="T4" fmla="*/ 21 w 326"/>
                  <a:gd name="T5" fmla="*/ 96 h 96"/>
                  <a:gd name="T6" fmla="*/ 326 w 326"/>
                  <a:gd name="T7" fmla="*/ 74 h 96"/>
                  <a:gd name="T8" fmla="*/ 34 w 326"/>
                  <a:gd name="T9" fmla="*/ 75 h 96"/>
                  <a:gd name="T10" fmla="*/ 23 w 326"/>
                  <a:gd name="T11" fmla="*/ 64 h 96"/>
                  <a:gd name="T12" fmla="*/ 34 w 326"/>
                  <a:gd name="T13" fmla="*/ 75 h 96"/>
                  <a:gd name="T14" fmla="*/ 23 w 326"/>
                  <a:gd name="T15" fmla="*/ 53 h 96"/>
                  <a:gd name="T16" fmla="*/ 34 w 326"/>
                  <a:gd name="T17" fmla="*/ 42 h 96"/>
                  <a:gd name="T18" fmla="*/ 34 w 326"/>
                  <a:gd name="T19" fmla="*/ 30 h 96"/>
                  <a:gd name="T20" fmla="*/ 23 w 326"/>
                  <a:gd name="T21" fmla="*/ 19 h 96"/>
                  <a:gd name="T22" fmla="*/ 34 w 326"/>
                  <a:gd name="T23" fmla="*/ 30 h 96"/>
                  <a:gd name="T24" fmla="*/ 47 w 326"/>
                  <a:gd name="T25" fmla="*/ 75 h 96"/>
                  <a:gd name="T26" fmla="*/ 58 w 326"/>
                  <a:gd name="T27" fmla="*/ 64 h 96"/>
                  <a:gd name="T28" fmla="*/ 58 w 326"/>
                  <a:gd name="T29" fmla="*/ 53 h 96"/>
                  <a:gd name="T30" fmla="*/ 47 w 326"/>
                  <a:gd name="T31" fmla="*/ 42 h 96"/>
                  <a:gd name="T32" fmla="*/ 58 w 326"/>
                  <a:gd name="T33" fmla="*/ 53 h 96"/>
                  <a:gd name="T34" fmla="*/ 47 w 326"/>
                  <a:gd name="T35" fmla="*/ 30 h 96"/>
                  <a:gd name="T36" fmla="*/ 58 w 326"/>
                  <a:gd name="T37" fmla="*/ 19 h 96"/>
                  <a:gd name="T38" fmla="*/ 82 w 326"/>
                  <a:gd name="T39" fmla="*/ 75 h 96"/>
                  <a:gd name="T40" fmla="*/ 71 w 326"/>
                  <a:gd name="T41" fmla="*/ 64 h 96"/>
                  <a:gd name="T42" fmla="*/ 82 w 326"/>
                  <a:gd name="T43" fmla="*/ 75 h 96"/>
                  <a:gd name="T44" fmla="*/ 71 w 326"/>
                  <a:gd name="T45" fmla="*/ 53 h 96"/>
                  <a:gd name="T46" fmla="*/ 82 w 326"/>
                  <a:gd name="T47" fmla="*/ 42 h 96"/>
                  <a:gd name="T48" fmla="*/ 82 w 326"/>
                  <a:gd name="T49" fmla="*/ 30 h 96"/>
                  <a:gd name="T50" fmla="*/ 71 w 326"/>
                  <a:gd name="T51" fmla="*/ 19 h 96"/>
                  <a:gd name="T52" fmla="*/ 82 w 326"/>
                  <a:gd name="T53" fmla="*/ 30 h 96"/>
                  <a:gd name="T54" fmla="*/ 95 w 326"/>
                  <a:gd name="T55" fmla="*/ 75 h 96"/>
                  <a:gd name="T56" fmla="*/ 106 w 326"/>
                  <a:gd name="T57" fmla="*/ 64 h 96"/>
                  <a:gd name="T58" fmla="*/ 106 w 326"/>
                  <a:gd name="T59" fmla="*/ 53 h 96"/>
                  <a:gd name="T60" fmla="*/ 95 w 326"/>
                  <a:gd name="T61" fmla="*/ 42 h 96"/>
                  <a:gd name="T62" fmla="*/ 106 w 326"/>
                  <a:gd name="T63" fmla="*/ 53 h 96"/>
                  <a:gd name="T64" fmla="*/ 95 w 326"/>
                  <a:gd name="T65" fmla="*/ 30 h 96"/>
                  <a:gd name="T66" fmla="*/ 106 w 326"/>
                  <a:gd name="T67" fmla="*/ 19 h 96"/>
                  <a:gd name="T68" fmla="*/ 130 w 326"/>
                  <a:gd name="T69" fmla="*/ 75 h 96"/>
                  <a:gd name="T70" fmla="*/ 119 w 326"/>
                  <a:gd name="T71" fmla="*/ 64 h 96"/>
                  <a:gd name="T72" fmla="*/ 130 w 326"/>
                  <a:gd name="T73" fmla="*/ 75 h 96"/>
                  <a:gd name="T74" fmla="*/ 119 w 326"/>
                  <a:gd name="T75" fmla="*/ 53 h 96"/>
                  <a:gd name="T76" fmla="*/ 130 w 326"/>
                  <a:gd name="T77" fmla="*/ 42 h 96"/>
                  <a:gd name="T78" fmla="*/ 130 w 326"/>
                  <a:gd name="T79" fmla="*/ 30 h 96"/>
                  <a:gd name="T80" fmla="*/ 119 w 326"/>
                  <a:gd name="T81" fmla="*/ 19 h 96"/>
                  <a:gd name="T82" fmla="*/ 130 w 326"/>
                  <a:gd name="T83" fmla="*/ 30 h 96"/>
                  <a:gd name="T84" fmla="*/ 144 w 326"/>
                  <a:gd name="T85" fmla="*/ 75 h 96"/>
                  <a:gd name="T86" fmla="*/ 155 w 326"/>
                  <a:gd name="T87" fmla="*/ 64 h 96"/>
                  <a:gd name="T88" fmla="*/ 155 w 326"/>
                  <a:gd name="T89" fmla="*/ 53 h 96"/>
                  <a:gd name="T90" fmla="*/ 144 w 326"/>
                  <a:gd name="T91" fmla="*/ 42 h 96"/>
                  <a:gd name="T92" fmla="*/ 155 w 326"/>
                  <a:gd name="T93" fmla="*/ 53 h 96"/>
                  <a:gd name="T94" fmla="*/ 144 w 326"/>
                  <a:gd name="T95" fmla="*/ 30 h 96"/>
                  <a:gd name="T96" fmla="*/ 155 w 326"/>
                  <a:gd name="T97" fmla="*/ 19 h 96"/>
                  <a:gd name="T98" fmla="*/ 179 w 326"/>
                  <a:gd name="T99" fmla="*/ 75 h 96"/>
                  <a:gd name="T100" fmla="*/ 168 w 326"/>
                  <a:gd name="T101" fmla="*/ 64 h 96"/>
                  <a:gd name="T102" fmla="*/ 179 w 326"/>
                  <a:gd name="T103" fmla="*/ 75 h 96"/>
                  <a:gd name="T104" fmla="*/ 168 w 326"/>
                  <a:gd name="T105" fmla="*/ 53 h 96"/>
                  <a:gd name="T106" fmla="*/ 179 w 326"/>
                  <a:gd name="T107" fmla="*/ 42 h 96"/>
                  <a:gd name="T108" fmla="*/ 179 w 326"/>
                  <a:gd name="T109" fmla="*/ 30 h 96"/>
                  <a:gd name="T110" fmla="*/ 168 w 326"/>
                  <a:gd name="T111" fmla="*/ 19 h 96"/>
                  <a:gd name="T112" fmla="*/ 179 w 326"/>
                  <a:gd name="T113" fmla="*/ 30 h 96"/>
                  <a:gd name="T114" fmla="*/ 252 w 326"/>
                  <a:gd name="T115" fmla="*/ 47 h 96"/>
                  <a:gd name="T116" fmla="*/ 296 w 326"/>
                  <a:gd name="T11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5"/>
                    </a:moveTo>
                    <a:cubicBezTo>
                      <a:pt x="23" y="75"/>
                      <a:pt x="23" y="75"/>
                      <a:pt x="23" y="75"/>
                    </a:cubicBezTo>
                    <a:cubicBezTo>
                      <a:pt x="23" y="64"/>
                      <a:pt x="23" y="64"/>
                      <a:pt x="23" y="64"/>
                    </a:cubicBezTo>
                    <a:cubicBezTo>
                      <a:pt x="34" y="64"/>
                      <a:pt x="34" y="64"/>
                      <a:pt x="34" y="64"/>
                    </a:cubicBezTo>
                    <a:lnTo>
                      <a:pt x="34" y="75"/>
                    </a:lnTo>
                    <a:close/>
                    <a:moveTo>
                      <a:pt x="34" y="53"/>
                    </a:moveTo>
                    <a:cubicBezTo>
                      <a:pt x="23" y="53"/>
                      <a:pt x="23" y="53"/>
                      <a:pt x="23" y="53"/>
                    </a:cubicBezTo>
                    <a:cubicBezTo>
                      <a:pt x="23" y="42"/>
                      <a:pt x="23" y="42"/>
                      <a:pt x="23" y="42"/>
                    </a:cubicBezTo>
                    <a:cubicBezTo>
                      <a:pt x="34" y="42"/>
                      <a:pt x="34" y="42"/>
                      <a:pt x="34" y="42"/>
                    </a:cubicBezTo>
                    <a:lnTo>
                      <a:pt x="34" y="53"/>
                    </a:lnTo>
                    <a:close/>
                    <a:moveTo>
                      <a:pt x="34" y="30"/>
                    </a:moveTo>
                    <a:cubicBezTo>
                      <a:pt x="23" y="30"/>
                      <a:pt x="23" y="30"/>
                      <a:pt x="23" y="30"/>
                    </a:cubicBezTo>
                    <a:cubicBezTo>
                      <a:pt x="23" y="19"/>
                      <a:pt x="23" y="19"/>
                      <a:pt x="23" y="19"/>
                    </a:cubicBezTo>
                    <a:cubicBezTo>
                      <a:pt x="34" y="19"/>
                      <a:pt x="34" y="19"/>
                      <a:pt x="34" y="19"/>
                    </a:cubicBezTo>
                    <a:lnTo>
                      <a:pt x="34" y="30"/>
                    </a:lnTo>
                    <a:close/>
                    <a:moveTo>
                      <a:pt x="58" y="75"/>
                    </a:moveTo>
                    <a:cubicBezTo>
                      <a:pt x="47" y="75"/>
                      <a:pt x="47" y="75"/>
                      <a:pt x="47" y="75"/>
                    </a:cubicBezTo>
                    <a:cubicBezTo>
                      <a:pt x="47" y="64"/>
                      <a:pt x="47" y="64"/>
                      <a:pt x="47" y="64"/>
                    </a:cubicBezTo>
                    <a:cubicBezTo>
                      <a:pt x="58" y="64"/>
                      <a:pt x="58" y="64"/>
                      <a:pt x="58" y="64"/>
                    </a:cubicBezTo>
                    <a:lnTo>
                      <a:pt x="58" y="75"/>
                    </a:lnTo>
                    <a:close/>
                    <a:moveTo>
                      <a:pt x="58" y="53"/>
                    </a:moveTo>
                    <a:cubicBezTo>
                      <a:pt x="47" y="53"/>
                      <a:pt x="47" y="53"/>
                      <a:pt x="47" y="53"/>
                    </a:cubicBezTo>
                    <a:cubicBezTo>
                      <a:pt x="47" y="42"/>
                      <a:pt x="47" y="42"/>
                      <a:pt x="47" y="42"/>
                    </a:cubicBezTo>
                    <a:cubicBezTo>
                      <a:pt x="58" y="42"/>
                      <a:pt x="58" y="42"/>
                      <a:pt x="58" y="42"/>
                    </a:cubicBezTo>
                    <a:lnTo>
                      <a:pt x="58" y="53"/>
                    </a:lnTo>
                    <a:close/>
                    <a:moveTo>
                      <a:pt x="58" y="30"/>
                    </a:moveTo>
                    <a:cubicBezTo>
                      <a:pt x="47" y="30"/>
                      <a:pt x="47" y="30"/>
                      <a:pt x="47" y="30"/>
                    </a:cubicBezTo>
                    <a:cubicBezTo>
                      <a:pt x="47" y="19"/>
                      <a:pt x="47" y="19"/>
                      <a:pt x="47" y="19"/>
                    </a:cubicBezTo>
                    <a:cubicBezTo>
                      <a:pt x="58" y="19"/>
                      <a:pt x="58" y="19"/>
                      <a:pt x="58" y="19"/>
                    </a:cubicBezTo>
                    <a:lnTo>
                      <a:pt x="58" y="30"/>
                    </a:lnTo>
                    <a:close/>
                    <a:moveTo>
                      <a:pt x="82" y="75"/>
                    </a:moveTo>
                    <a:cubicBezTo>
                      <a:pt x="71" y="75"/>
                      <a:pt x="71" y="75"/>
                      <a:pt x="71" y="75"/>
                    </a:cubicBezTo>
                    <a:cubicBezTo>
                      <a:pt x="71" y="64"/>
                      <a:pt x="71" y="64"/>
                      <a:pt x="71" y="64"/>
                    </a:cubicBezTo>
                    <a:cubicBezTo>
                      <a:pt x="82" y="64"/>
                      <a:pt x="82" y="64"/>
                      <a:pt x="82" y="64"/>
                    </a:cubicBezTo>
                    <a:lnTo>
                      <a:pt x="82" y="75"/>
                    </a:lnTo>
                    <a:close/>
                    <a:moveTo>
                      <a:pt x="82" y="53"/>
                    </a:moveTo>
                    <a:cubicBezTo>
                      <a:pt x="71" y="53"/>
                      <a:pt x="71" y="53"/>
                      <a:pt x="71" y="53"/>
                    </a:cubicBezTo>
                    <a:cubicBezTo>
                      <a:pt x="71" y="42"/>
                      <a:pt x="71" y="42"/>
                      <a:pt x="71" y="42"/>
                    </a:cubicBezTo>
                    <a:cubicBezTo>
                      <a:pt x="82" y="42"/>
                      <a:pt x="82" y="42"/>
                      <a:pt x="82" y="42"/>
                    </a:cubicBezTo>
                    <a:lnTo>
                      <a:pt x="82" y="53"/>
                    </a:lnTo>
                    <a:close/>
                    <a:moveTo>
                      <a:pt x="82" y="30"/>
                    </a:moveTo>
                    <a:cubicBezTo>
                      <a:pt x="71" y="30"/>
                      <a:pt x="71" y="30"/>
                      <a:pt x="71" y="30"/>
                    </a:cubicBezTo>
                    <a:cubicBezTo>
                      <a:pt x="71" y="19"/>
                      <a:pt x="71" y="19"/>
                      <a:pt x="71" y="19"/>
                    </a:cubicBezTo>
                    <a:cubicBezTo>
                      <a:pt x="82" y="19"/>
                      <a:pt x="82" y="19"/>
                      <a:pt x="82" y="19"/>
                    </a:cubicBezTo>
                    <a:lnTo>
                      <a:pt x="82" y="30"/>
                    </a:lnTo>
                    <a:close/>
                    <a:moveTo>
                      <a:pt x="106" y="75"/>
                    </a:moveTo>
                    <a:cubicBezTo>
                      <a:pt x="95" y="75"/>
                      <a:pt x="95" y="75"/>
                      <a:pt x="95" y="75"/>
                    </a:cubicBezTo>
                    <a:cubicBezTo>
                      <a:pt x="95" y="64"/>
                      <a:pt x="95" y="64"/>
                      <a:pt x="95" y="64"/>
                    </a:cubicBezTo>
                    <a:cubicBezTo>
                      <a:pt x="106" y="64"/>
                      <a:pt x="106" y="64"/>
                      <a:pt x="106" y="64"/>
                    </a:cubicBezTo>
                    <a:lnTo>
                      <a:pt x="106" y="75"/>
                    </a:lnTo>
                    <a:close/>
                    <a:moveTo>
                      <a:pt x="106" y="53"/>
                    </a:moveTo>
                    <a:cubicBezTo>
                      <a:pt x="95" y="53"/>
                      <a:pt x="95" y="53"/>
                      <a:pt x="95" y="53"/>
                    </a:cubicBezTo>
                    <a:cubicBezTo>
                      <a:pt x="95" y="42"/>
                      <a:pt x="95" y="42"/>
                      <a:pt x="95" y="42"/>
                    </a:cubicBezTo>
                    <a:cubicBezTo>
                      <a:pt x="106" y="42"/>
                      <a:pt x="106" y="42"/>
                      <a:pt x="106" y="42"/>
                    </a:cubicBezTo>
                    <a:lnTo>
                      <a:pt x="106" y="53"/>
                    </a:lnTo>
                    <a:close/>
                    <a:moveTo>
                      <a:pt x="106" y="30"/>
                    </a:moveTo>
                    <a:cubicBezTo>
                      <a:pt x="95" y="30"/>
                      <a:pt x="95" y="30"/>
                      <a:pt x="95" y="30"/>
                    </a:cubicBezTo>
                    <a:cubicBezTo>
                      <a:pt x="95" y="19"/>
                      <a:pt x="95" y="19"/>
                      <a:pt x="95" y="19"/>
                    </a:cubicBezTo>
                    <a:cubicBezTo>
                      <a:pt x="106" y="19"/>
                      <a:pt x="106" y="19"/>
                      <a:pt x="106" y="19"/>
                    </a:cubicBezTo>
                    <a:lnTo>
                      <a:pt x="106" y="30"/>
                    </a:lnTo>
                    <a:close/>
                    <a:moveTo>
                      <a:pt x="130" y="75"/>
                    </a:moveTo>
                    <a:cubicBezTo>
                      <a:pt x="119" y="75"/>
                      <a:pt x="119" y="75"/>
                      <a:pt x="119" y="75"/>
                    </a:cubicBezTo>
                    <a:cubicBezTo>
                      <a:pt x="119" y="64"/>
                      <a:pt x="119" y="64"/>
                      <a:pt x="119" y="64"/>
                    </a:cubicBezTo>
                    <a:cubicBezTo>
                      <a:pt x="130" y="64"/>
                      <a:pt x="130" y="64"/>
                      <a:pt x="130" y="64"/>
                    </a:cubicBezTo>
                    <a:lnTo>
                      <a:pt x="130" y="75"/>
                    </a:lnTo>
                    <a:close/>
                    <a:moveTo>
                      <a:pt x="130" y="53"/>
                    </a:moveTo>
                    <a:cubicBezTo>
                      <a:pt x="119" y="53"/>
                      <a:pt x="119" y="53"/>
                      <a:pt x="119" y="53"/>
                    </a:cubicBezTo>
                    <a:cubicBezTo>
                      <a:pt x="119" y="42"/>
                      <a:pt x="119" y="42"/>
                      <a:pt x="119" y="42"/>
                    </a:cubicBezTo>
                    <a:cubicBezTo>
                      <a:pt x="130" y="42"/>
                      <a:pt x="130" y="42"/>
                      <a:pt x="130" y="42"/>
                    </a:cubicBezTo>
                    <a:lnTo>
                      <a:pt x="130" y="53"/>
                    </a:lnTo>
                    <a:close/>
                    <a:moveTo>
                      <a:pt x="130" y="30"/>
                    </a:moveTo>
                    <a:cubicBezTo>
                      <a:pt x="119" y="30"/>
                      <a:pt x="119" y="30"/>
                      <a:pt x="119" y="30"/>
                    </a:cubicBezTo>
                    <a:cubicBezTo>
                      <a:pt x="119" y="19"/>
                      <a:pt x="119" y="19"/>
                      <a:pt x="119" y="19"/>
                    </a:cubicBezTo>
                    <a:cubicBezTo>
                      <a:pt x="130" y="19"/>
                      <a:pt x="130" y="19"/>
                      <a:pt x="130" y="19"/>
                    </a:cubicBezTo>
                    <a:lnTo>
                      <a:pt x="130" y="30"/>
                    </a:lnTo>
                    <a:close/>
                    <a:moveTo>
                      <a:pt x="155" y="75"/>
                    </a:moveTo>
                    <a:cubicBezTo>
                      <a:pt x="144" y="75"/>
                      <a:pt x="144" y="75"/>
                      <a:pt x="144" y="75"/>
                    </a:cubicBezTo>
                    <a:cubicBezTo>
                      <a:pt x="144" y="64"/>
                      <a:pt x="144" y="64"/>
                      <a:pt x="144" y="64"/>
                    </a:cubicBezTo>
                    <a:cubicBezTo>
                      <a:pt x="155" y="64"/>
                      <a:pt x="155" y="64"/>
                      <a:pt x="155" y="64"/>
                    </a:cubicBezTo>
                    <a:lnTo>
                      <a:pt x="155" y="75"/>
                    </a:lnTo>
                    <a:close/>
                    <a:moveTo>
                      <a:pt x="155" y="53"/>
                    </a:moveTo>
                    <a:cubicBezTo>
                      <a:pt x="144" y="53"/>
                      <a:pt x="144" y="53"/>
                      <a:pt x="144" y="53"/>
                    </a:cubicBezTo>
                    <a:cubicBezTo>
                      <a:pt x="144" y="42"/>
                      <a:pt x="144" y="42"/>
                      <a:pt x="144" y="42"/>
                    </a:cubicBezTo>
                    <a:cubicBezTo>
                      <a:pt x="155" y="42"/>
                      <a:pt x="155" y="42"/>
                      <a:pt x="155" y="42"/>
                    </a:cubicBezTo>
                    <a:lnTo>
                      <a:pt x="155" y="53"/>
                    </a:lnTo>
                    <a:close/>
                    <a:moveTo>
                      <a:pt x="155" y="30"/>
                    </a:moveTo>
                    <a:cubicBezTo>
                      <a:pt x="144" y="30"/>
                      <a:pt x="144" y="30"/>
                      <a:pt x="144" y="30"/>
                    </a:cubicBezTo>
                    <a:cubicBezTo>
                      <a:pt x="144" y="19"/>
                      <a:pt x="144" y="19"/>
                      <a:pt x="144" y="19"/>
                    </a:cubicBezTo>
                    <a:cubicBezTo>
                      <a:pt x="155" y="19"/>
                      <a:pt x="155" y="19"/>
                      <a:pt x="155" y="19"/>
                    </a:cubicBezTo>
                    <a:lnTo>
                      <a:pt x="155" y="30"/>
                    </a:lnTo>
                    <a:close/>
                    <a:moveTo>
                      <a:pt x="179" y="75"/>
                    </a:moveTo>
                    <a:cubicBezTo>
                      <a:pt x="168" y="75"/>
                      <a:pt x="168" y="75"/>
                      <a:pt x="168" y="75"/>
                    </a:cubicBezTo>
                    <a:cubicBezTo>
                      <a:pt x="168" y="64"/>
                      <a:pt x="168" y="64"/>
                      <a:pt x="168" y="64"/>
                    </a:cubicBezTo>
                    <a:cubicBezTo>
                      <a:pt x="179" y="64"/>
                      <a:pt x="179" y="64"/>
                      <a:pt x="179" y="64"/>
                    </a:cubicBezTo>
                    <a:lnTo>
                      <a:pt x="179" y="75"/>
                    </a:lnTo>
                    <a:close/>
                    <a:moveTo>
                      <a:pt x="179" y="53"/>
                    </a:moveTo>
                    <a:cubicBezTo>
                      <a:pt x="168" y="53"/>
                      <a:pt x="168" y="53"/>
                      <a:pt x="168" y="53"/>
                    </a:cubicBezTo>
                    <a:cubicBezTo>
                      <a:pt x="168" y="42"/>
                      <a:pt x="168" y="42"/>
                      <a:pt x="168" y="42"/>
                    </a:cubicBezTo>
                    <a:cubicBezTo>
                      <a:pt x="179" y="42"/>
                      <a:pt x="179" y="42"/>
                      <a:pt x="179" y="42"/>
                    </a:cubicBezTo>
                    <a:lnTo>
                      <a:pt x="179" y="53"/>
                    </a:lnTo>
                    <a:close/>
                    <a:moveTo>
                      <a:pt x="179" y="30"/>
                    </a:moveTo>
                    <a:cubicBezTo>
                      <a:pt x="168" y="30"/>
                      <a:pt x="168" y="30"/>
                      <a:pt x="168" y="30"/>
                    </a:cubicBezTo>
                    <a:cubicBezTo>
                      <a:pt x="168" y="19"/>
                      <a:pt x="168" y="19"/>
                      <a:pt x="168" y="19"/>
                    </a:cubicBezTo>
                    <a:cubicBezTo>
                      <a:pt x="179" y="19"/>
                      <a:pt x="179" y="19"/>
                      <a:pt x="179" y="19"/>
                    </a:cubicBezTo>
                    <a:lnTo>
                      <a:pt x="179" y="30"/>
                    </a:lnTo>
                    <a:close/>
                    <a:moveTo>
                      <a:pt x="274" y="69"/>
                    </a:moveTo>
                    <a:cubicBezTo>
                      <a:pt x="262" y="69"/>
                      <a:pt x="252" y="59"/>
                      <a:pt x="252" y="47"/>
                    </a:cubicBezTo>
                    <a:cubicBezTo>
                      <a:pt x="252" y="35"/>
                      <a:pt x="262" y="25"/>
                      <a:pt x="274" y="25"/>
                    </a:cubicBezTo>
                    <a:cubicBezTo>
                      <a:pt x="286" y="25"/>
                      <a:pt x="296" y="35"/>
                      <a:pt x="296" y="47"/>
                    </a:cubicBezTo>
                    <a:cubicBezTo>
                      <a:pt x="296" y="59"/>
                      <a:pt x="286" y="69"/>
                      <a:pt x="274"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06">
                  <a:defRPr/>
                </a:pPr>
                <a:endParaRPr lang="en-US" sz="1765" kern="0">
                  <a:solidFill>
                    <a:srgbClr val="505050"/>
                  </a:solidFill>
                </a:endParaRPr>
              </a:p>
            </p:txBody>
          </p:sp>
          <p:sp>
            <p:nvSpPr>
              <p:cNvPr id="102" name="Freeform 14"/>
              <p:cNvSpPr>
                <a:spLocks noEditPoints="1"/>
              </p:cNvSpPr>
              <p:nvPr/>
            </p:nvSpPr>
            <p:spPr bwMode="auto">
              <a:xfrm>
                <a:off x="5500573" y="3177009"/>
                <a:ext cx="528127" cy="154094"/>
              </a:xfrm>
              <a:custGeom>
                <a:avLst/>
                <a:gdLst>
                  <a:gd name="T0" fmla="*/ 305 w 326"/>
                  <a:gd name="T1" fmla="*/ 0 h 95"/>
                  <a:gd name="T2" fmla="*/ 0 w 326"/>
                  <a:gd name="T3" fmla="*/ 21 h 95"/>
                  <a:gd name="T4" fmla="*/ 21 w 326"/>
                  <a:gd name="T5" fmla="*/ 95 h 95"/>
                  <a:gd name="T6" fmla="*/ 326 w 326"/>
                  <a:gd name="T7" fmla="*/ 73 h 95"/>
                  <a:gd name="T8" fmla="*/ 34 w 326"/>
                  <a:gd name="T9" fmla="*/ 74 h 95"/>
                  <a:gd name="T10" fmla="*/ 23 w 326"/>
                  <a:gd name="T11" fmla="*/ 63 h 95"/>
                  <a:gd name="T12" fmla="*/ 34 w 326"/>
                  <a:gd name="T13" fmla="*/ 74 h 95"/>
                  <a:gd name="T14" fmla="*/ 23 w 326"/>
                  <a:gd name="T15" fmla="*/ 52 h 95"/>
                  <a:gd name="T16" fmla="*/ 34 w 326"/>
                  <a:gd name="T17" fmla="*/ 41 h 95"/>
                  <a:gd name="T18" fmla="*/ 34 w 326"/>
                  <a:gd name="T19" fmla="*/ 30 h 95"/>
                  <a:gd name="T20" fmla="*/ 23 w 326"/>
                  <a:gd name="T21" fmla="*/ 18 h 95"/>
                  <a:gd name="T22" fmla="*/ 34 w 326"/>
                  <a:gd name="T23" fmla="*/ 30 h 95"/>
                  <a:gd name="T24" fmla="*/ 47 w 326"/>
                  <a:gd name="T25" fmla="*/ 74 h 95"/>
                  <a:gd name="T26" fmla="*/ 58 w 326"/>
                  <a:gd name="T27" fmla="*/ 63 h 95"/>
                  <a:gd name="T28" fmla="*/ 58 w 326"/>
                  <a:gd name="T29" fmla="*/ 52 h 95"/>
                  <a:gd name="T30" fmla="*/ 47 w 326"/>
                  <a:gd name="T31" fmla="*/ 41 h 95"/>
                  <a:gd name="T32" fmla="*/ 58 w 326"/>
                  <a:gd name="T33" fmla="*/ 52 h 95"/>
                  <a:gd name="T34" fmla="*/ 47 w 326"/>
                  <a:gd name="T35" fmla="*/ 30 h 95"/>
                  <a:gd name="T36" fmla="*/ 58 w 326"/>
                  <a:gd name="T37" fmla="*/ 18 h 95"/>
                  <a:gd name="T38" fmla="*/ 82 w 326"/>
                  <a:gd name="T39" fmla="*/ 74 h 95"/>
                  <a:gd name="T40" fmla="*/ 71 w 326"/>
                  <a:gd name="T41" fmla="*/ 63 h 95"/>
                  <a:gd name="T42" fmla="*/ 82 w 326"/>
                  <a:gd name="T43" fmla="*/ 74 h 95"/>
                  <a:gd name="T44" fmla="*/ 71 w 326"/>
                  <a:gd name="T45" fmla="*/ 52 h 95"/>
                  <a:gd name="T46" fmla="*/ 82 w 326"/>
                  <a:gd name="T47" fmla="*/ 41 h 95"/>
                  <a:gd name="T48" fmla="*/ 82 w 326"/>
                  <a:gd name="T49" fmla="*/ 30 h 95"/>
                  <a:gd name="T50" fmla="*/ 71 w 326"/>
                  <a:gd name="T51" fmla="*/ 18 h 95"/>
                  <a:gd name="T52" fmla="*/ 82 w 326"/>
                  <a:gd name="T53" fmla="*/ 30 h 95"/>
                  <a:gd name="T54" fmla="*/ 95 w 326"/>
                  <a:gd name="T55" fmla="*/ 74 h 95"/>
                  <a:gd name="T56" fmla="*/ 106 w 326"/>
                  <a:gd name="T57" fmla="*/ 63 h 95"/>
                  <a:gd name="T58" fmla="*/ 106 w 326"/>
                  <a:gd name="T59" fmla="*/ 52 h 95"/>
                  <a:gd name="T60" fmla="*/ 95 w 326"/>
                  <a:gd name="T61" fmla="*/ 41 h 95"/>
                  <a:gd name="T62" fmla="*/ 106 w 326"/>
                  <a:gd name="T63" fmla="*/ 52 h 95"/>
                  <a:gd name="T64" fmla="*/ 95 w 326"/>
                  <a:gd name="T65" fmla="*/ 30 h 95"/>
                  <a:gd name="T66" fmla="*/ 106 w 326"/>
                  <a:gd name="T67" fmla="*/ 18 h 95"/>
                  <a:gd name="T68" fmla="*/ 130 w 326"/>
                  <a:gd name="T69" fmla="*/ 74 h 95"/>
                  <a:gd name="T70" fmla="*/ 119 w 326"/>
                  <a:gd name="T71" fmla="*/ 63 h 95"/>
                  <a:gd name="T72" fmla="*/ 130 w 326"/>
                  <a:gd name="T73" fmla="*/ 74 h 95"/>
                  <a:gd name="T74" fmla="*/ 119 w 326"/>
                  <a:gd name="T75" fmla="*/ 52 h 95"/>
                  <a:gd name="T76" fmla="*/ 130 w 326"/>
                  <a:gd name="T77" fmla="*/ 41 h 95"/>
                  <a:gd name="T78" fmla="*/ 130 w 326"/>
                  <a:gd name="T79" fmla="*/ 30 h 95"/>
                  <a:gd name="T80" fmla="*/ 119 w 326"/>
                  <a:gd name="T81" fmla="*/ 18 h 95"/>
                  <a:gd name="T82" fmla="*/ 130 w 326"/>
                  <a:gd name="T83" fmla="*/ 30 h 95"/>
                  <a:gd name="T84" fmla="*/ 144 w 326"/>
                  <a:gd name="T85" fmla="*/ 74 h 95"/>
                  <a:gd name="T86" fmla="*/ 155 w 326"/>
                  <a:gd name="T87" fmla="*/ 63 h 95"/>
                  <a:gd name="T88" fmla="*/ 155 w 326"/>
                  <a:gd name="T89" fmla="*/ 52 h 95"/>
                  <a:gd name="T90" fmla="*/ 144 w 326"/>
                  <a:gd name="T91" fmla="*/ 41 h 95"/>
                  <a:gd name="T92" fmla="*/ 155 w 326"/>
                  <a:gd name="T93" fmla="*/ 52 h 95"/>
                  <a:gd name="T94" fmla="*/ 144 w 326"/>
                  <a:gd name="T95" fmla="*/ 30 h 95"/>
                  <a:gd name="T96" fmla="*/ 155 w 326"/>
                  <a:gd name="T97" fmla="*/ 18 h 95"/>
                  <a:gd name="T98" fmla="*/ 179 w 326"/>
                  <a:gd name="T99" fmla="*/ 74 h 95"/>
                  <a:gd name="T100" fmla="*/ 168 w 326"/>
                  <a:gd name="T101" fmla="*/ 63 h 95"/>
                  <a:gd name="T102" fmla="*/ 179 w 326"/>
                  <a:gd name="T103" fmla="*/ 74 h 95"/>
                  <a:gd name="T104" fmla="*/ 168 w 326"/>
                  <a:gd name="T105" fmla="*/ 52 h 95"/>
                  <a:gd name="T106" fmla="*/ 179 w 326"/>
                  <a:gd name="T107" fmla="*/ 41 h 95"/>
                  <a:gd name="T108" fmla="*/ 179 w 326"/>
                  <a:gd name="T109" fmla="*/ 30 h 95"/>
                  <a:gd name="T110" fmla="*/ 168 w 326"/>
                  <a:gd name="T111" fmla="*/ 18 h 95"/>
                  <a:gd name="T112" fmla="*/ 179 w 326"/>
                  <a:gd name="T113" fmla="*/ 30 h 95"/>
                  <a:gd name="T114" fmla="*/ 252 w 326"/>
                  <a:gd name="T115" fmla="*/ 46 h 95"/>
                  <a:gd name="T116" fmla="*/ 296 w 326"/>
                  <a:gd name="T117" fmla="*/ 4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5">
                    <a:moveTo>
                      <a:pt x="326" y="21"/>
                    </a:moveTo>
                    <a:cubicBezTo>
                      <a:pt x="326" y="9"/>
                      <a:pt x="317" y="0"/>
                      <a:pt x="305" y="0"/>
                    </a:cubicBezTo>
                    <a:cubicBezTo>
                      <a:pt x="21" y="0"/>
                      <a:pt x="21" y="0"/>
                      <a:pt x="21" y="0"/>
                    </a:cubicBezTo>
                    <a:cubicBezTo>
                      <a:pt x="9" y="0"/>
                      <a:pt x="0" y="9"/>
                      <a:pt x="0" y="21"/>
                    </a:cubicBezTo>
                    <a:cubicBezTo>
                      <a:pt x="0" y="73"/>
                      <a:pt x="0" y="73"/>
                      <a:pt x="0" y="73"/>
                    </a:cubicBezTo>
                    <a:cubicBezTo>
                      <a:pt x="0" y="85"/>
                      <a:pt x="9" y="95"/>
                      <a:pt x="21" y="95"/>
                    </a:cubicBezTo>
                    <a:cubicBezTo>
                      <a:pt x="305" y="95"/>
                      <a:pt x="305" y="95"/>
                      <a:pt x="305" y="95"/>
                    </a:cubicBezTo>
                    <a:cubicBezTo>
                      <a:pt x="317" y="95"/>
                      <a:pt x="326" y="85"/>
                      <a:pt x="326" y="73"/>
                    </a:cubicBezTo>
                    <a:lnTo>
                      <a:pt x="326" y="21"/>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30"/>
                    </a:moveTo>
                    <a:cubicBezTo>
                      <a:pt x="23" y="30"/>
                      <a:pt x="23" y="30"/>
                      <a:pt x="23" y="30"/>
                    </a:cubicBezTo>
                    <a:cubicBezTo>
                      <a:pt x="23" y="18"/>
                      <a:pt x="23" y="18"/>
                      <a:pt x="23" y="18"/>
                    </a:cubicBezTo>
                    <a:cubicBezTo>
                      <a:pt x="34" y="18"/>
                      <a:pt x="34" y="18"/>
                      <a:pt x="34" y="18"/>
                    </a:cubicBezTo>
                    <a:lnTo>
                      <a:pt x="34" y="30"/>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30"/>
                    </a:moveTo>
                    <a:cubicBezTo>
                      <a:pt x="47" y="30"/>
                      <a:pt x="47" y="30"/>
                      <a:pt x="47" y="30"/>
                    </a:cubicBezTo>
                    <a:cubicBezTo>
                      <a:pt x="47" y="18"/>
                      <a:pt x="47" y="18"/>
                      <a:pt x="47" y="18"/>
                    </a:cubicBezTo>
                    <a:cubicBezTo>
                      <a:pt x="58" y="18"/>
                      <a:pt x="58" y="18"/>
                      <a:pt x="58" y="18"/>
                    </a:cubicBezTo>
                    <a:lnTo>
                      <a:pt x="58" y="30"/>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30"/>
                    </a:moveTo>
                    <a:cubicBezTo>
                      <a:pt x="71" y="30"/>
                      <a:pt x="71" y="30"/>
                      <a:pt x="71" y="30"/>
                    </a:cubicBezTo>
                    <a:cubicBezTo>
                      <a:pt x="71" y="18"/>
                      <a:pt x="71" y="18"/>
                      <a:pt x="71" y="18"/>
                    </a:cubicBezTo>
                    <a:cubicBezTo>
                      <a:pt x="82" y="18"/>
                      <a:pt x="82" y="18"/>
                      <a:pt x="82" y="18"/>
                    </a:cubicBezTo>
                    <a:lnTo>
                      <a:pt x="82" y="30"/>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30"/>
                    </a:moveTo>
                    <a:cubicBezTo>
                      <a:pt x="95" y="30"/>
                      <a:pt x="95" y="30"/>
                      <a:pt x="95" y="30"/>
                    </a:cubicBezTo>
                    <a:cubicBezTo>
                      <a:pt x="95" y="18"/>
                      <a:pt x="95" y="18"/>
                      <a:pt x="95" y="18"/>
                    </a:cubicBezTo>
                    <a:cubicBezTo>
                      <a:pt x="106" y="18"/>
                      <a:pt x="106" y="18"/>
                      <a:pt x="106" y="18"/>
                    </a:cubicBezTo>
                    <a:lnTo>
                      <a:pt x="106" y="30"/>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30"/>
                    </a:moveTo>
                    <a:cubicBezTo>
                      <a:pt x="119" y="30"/>
                      <a:pt x="119" y="30"/>
                      <a:pt x="119" y="30"/>
                    </a:cubicBezTo>
                    <a:cubicBezTo>
                      <a:pt x="119" y="18"/>
                      <a:pt x="119" y="18"/>
                      <a:pt x="119" y="18"/>
                    </a:cubicBezTo>
                    <a:cubicBezTo>
                      <a:pt x="130" y="18"/>
                      <a:pt x="130" y="18"/>
                      <a:pt x="130" y="18"/>
                    </a:cubicBezTo>
                    <a:lnTo>
                      <a:pt x="130" y="30"/>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30"/>
                    </a:moveTo>
                    <a:cubicBezTo>
                      <a:pt x="144" y="30"/>
                      <a:pt x="144" y="30"/>
                      <a:pt x="144" y="30"/>
                    </a:cubicBezTo>
                    <a:cubicBezTo>
                      <a:pt x="144" y="18"/>
                      <a:pt x="144" y="18"/>
                      <a:pt x="144" y="18"/>
                    </a:cubicBezTo>
                    <a:cubicBezTo>
                      <a:pt x="155" y="18"/>
                      <a:pt x="155" y="18"/>
                      <a:pt x="155" y="18"/>
                    </a:cubicBezTo>
                    <a:lnTo>
                      <a:pt x="155" y="30"/>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30"/>
                    </a:moveTo>
                    <a:cubicBezTo>
                      <a:pt x="168" y="30"/>
                      <a:pt x="168" y="30"/>
                      <a:pt x="168" y="30"/>
                    </a:cubicBezTo>
                    <a:cubicBezTo>
                      <a:pt x="168" y="18"/>
                      <a:pt x="168" y="18"/>
                      <a:pt x="168" y="18"/>
                    </a:cubicBezTo>
                    <a:cubicBezTo>
                      <a:pt x="179" y="18"/>
                      <a:pt x="179" y="18"/>
                      <a:pt x="179" y="18"/>
                    </a:cubicBezTo>
                    <a:lnTo>
                      <a:pt x="179" y="30"/>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06">
                  <a:defRPr/>
                </a:pPr>
                <a:endParaRPr lang="en-US" sz="1765" kern="0">
                  <a:solidFill>
                    <a:srgbClr val="505050"/>
                  </a:solidFill>
                </a:endParaRPr>
              </a:p>
            </p:txBody>
          </p:sp>
        </p:grpSp>
      </p:grpSp>
      <p:grpSp>
        <p:nvGrpSpPr>
          <p:cNvPr id="4" name="Group 3"/>
          <p:cNvGrpSpPr/>
          <p:nvPr/>
        </p:nvGrpSpPr>
        <p:grpSpPr>
          <a:xfrm>
            <a:off x="7176308" y="1207977"/>
            <a:ext cx="2482797" cy="4628609"/>
            <a:chOff x="7320208" y="1231703"/>
            <a:chExt cx="2532582" cy="4721422"/>
          </a:xfrm>
        </p:grpSpPr>
        <p:sp>
          <p:nvSpPr>
            <p:cNvPr id="83" name="Rectangle 82"/>
            <p:cNvSpPr/>
            <p:nvPr/>
          </p:nvSpPr>
          <p:spPr bwMode="auto">
            <a:xfrm>
              <a:off x="7320208"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a:off x="7320208"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lnSpc>
                  <a:spcPct val="90000"/>
                </a:lnSpc>
                <a:spcAft>
                  <a:spcPts val="600"/>
                </a:spcAft>
                <a:defRPr/>
              </a:pPr>
              <a:r>
                <a:rPr lang="en-US" sz="1961" kern="0">
                  <a:gradFill>
                    <a:gsLst>
                      <a:gs pos="0">
                        <a:schemeClr val="bg2"/>
                      </a:gs>
                      <a:gs pos="100000">
                        <a:schemeClr val="bg2"/>
                      </a:gs>
                    </a:gsLst>
                    <a:lin ang="5400000" scaled="0"/>
                  </a:gradFill>
                  <a:latin typeface="Segoe UI Semibold" panose="020B0702040204020203" pitchFamily="34" charset="0"/>
                  <a:cs typeface="Segoe UI Semibold" panose="020B0702040204020203" pitchFamily="34" charset="0"/>
                </a:rPr>
                <a:t>Cloud </a:t>
              </a:r>
              <a:br>
                <a:rPr lang="en-US" sz="1961" kern="0">
                  <a:gradFill>
                    <a:gsLst>
                      <a:gs pos="0">
                        <a:schemeClr val="bg2"/>
                      </a:gs>
                      <a:gs pos="100000">
                        <a:schemeClr val="bg2"/>
                      </a:gs>
                    </a:gsLst>
                    <a:lin ang="5400000" scaled="0"/>
                  </a:gradFill>
                  <a:latin typeface="Segoe UI Semibold" panose="020B0702040204020203" pitchFamily="34" charset="0"/>
                  <a:cs typeface="Segoe UI Semibold" panose="020B0702040204020203" pitchFamily="34" charset="0"/>
                </a:rPr>
              </a:br>
              <a:r>
                <a:rPr lang="en-US" sz="1961" kern="0">
                  <a:gradFill>
                    <a:gsLst>
                      <a:gs pos="0">
                        <a:schemeClr val="bg2"/>
                      </a:gs>
                      <a:gs pos="100000">
                        <a:schemeClr val="bg2"/>
                      </a:gs>
                    </a:gsLst>
                    <a:lin ang="5400000" scaled="0"/>
                  </a:gradFill>
                  <a:latin typeface="Segoe UI Semibold" panose="020B0702040204020203" pitchFamily="34" charset="0"/>
                  <a:cs typeface="Segoe UI Semibold" panose="020B0702040204020203" pitchFamily="34" charset="0"/>
                </a:rPr>
                <a:t>Infrastructure</a:t>
              </a:r>
            </a:p>
          </p:txBody>
        </p:sp>
        <p:sp>
          <p:nvSpPr>
            <p:cNvPr id="87" name="Oval 86"/>
            <p:cNvSpPr/>
            <p:nvPr/>
          </p:nvSpPr>
          <p:spPr bwMode="auto">
            <a:xfrm>
              <a:off x="7676869"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Freeform 9"/>
            <p:cNvSpPr>
              <a:spLocks noChangeAspect="1"/>
            </p:cNvSpPr>
            <p:nvPr/>
          </p:nvSpPr>
          <p:spPr bwMode="auto">
            <a:xfrm>
              <a:off x="8024863" y="2389236"/>
              <a:ext cx="1123273" cy="6221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w="31750">
              <a:noFill/>
            </a:ln>
          </p:spPr>
          <p:txBody>
            <a:bodyPr vert="horz" wrap="square" lIns="87854" tIns="43928" rIns="87854" bIns="43928" numCol="1" anchor="t" anchorCtr="0" compatLnSpc="1">
              <a:prstTxWarp prst="textNoShape">
                <a:avLst/>
              </a:prstTxWarp>
            </a:bodyPr>
            <a:lstStyle/>
            <a:p>
              <a:pPr defTabSz="896009">
                <a:defRPr/>
              </a:pPr>
              <a:endParaRPr lang="en-US" sz="1728" kern="0">
                <a:solidFill>
                  <a:srgbClr val="505050"/>
                </a:solidFill>
              </a:endParaRPr>
            </a:p>
          </p:txBody>
        </p:sp>
      </p:grpSp>
      <p:grpSp>
        <p:nvGrpSpPr>
          <p:cNvPr id="5" name="Group 4"/>
          <p:cNvGrpSpPr/>
          <p:nvPr/>
        </p:nvGrpSpPr>
        <p:grpSpPr>
          <a:xfrm>
            <a:off x="9709204" y="1207977"/>
            <a:ext cx="2482797" cy="4628609"/>
            <a:chOff x="9903893" y="1231703"/>
            <a:chExt cx="2532582" cy="4721422"/>
          </a:xfrm>
        </p:grpSpPr>
        <p:sp>
          <p:nvSpPr>
            <p:cNvPr id="84" name="Rectangle 83"/>
            <p:cNvSpPr/>
            <p:nvPr/>
          </p:nvSpPr>
          <p:spPr bwMode="auto">
            <a:xfrm>
              <a:off x="9903893" y="1231703"/>
              <a:ext cx="2532582" cy="472142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448212" numCol="1" spcCol="0" rtlCol="0" fromWordArt="0" anchor="b" anchorCtr="0" forceAA="0" compatLnSpc="1">
              <a:prstTxWarp prst="textNoShape">
                <a:avLst/>
              </a:prstTxWarp>
              <a:noAutofit/>
            </a:bodyPr>
            <a:lstStyle/>
            <a:p>
              <a:pPr defTabSz="896386" fontAlgn="base">
                <a:lnSpc>
                  <a:spcPct val="90000"/>
                </a:lnSpc>
                <a:spcBef>
                  <a:spcPct val="0"/>
                </a:spcBef>
                <a:spcAft>
                  <a:spcPts val="600"/>
                </a:spcAft>
                <a:defRPr/>
              </a:pPr>
              <a:br>
                <a:rPr lang="en-US" sz="1765" kern="0">
                  <a:gradFill>
                    <a:gsLst>
                      <a:gs pos="0">
                        <a:schemeClr val="bg2"/>
                      </a:gs>
                      <a:gs pos="100000">
                        <a:schemeClr val="bg2"/>
                      </a:gs>
                    </a:gsLst>
                    <a:lin ang="5400000" scaled="0"/>
                  </a:gradFill>
                  <a:cs typeface="Segoe UI Semibold" panose="020B0702040204020203" pitchFamily="34" charset="0"/>
                </a:rPr>
              </a:br>
              <a:endParaRPr lang="en-US" sz="1765" kern="0">
                <a:gradFill>
                  <a:gsLst>
                    <a:gs pos="0">
                      <a:schemeClr val="bg2"/>
                    </a:gs>
                    <a:gs pos="100000">
                      <a:schemeClr val="bg2"/>
                    </a:gs>
                  </a:gsLst>
                  <a:lin ang="5400000" scaled="0"/>
                </a:gradFill>
                <a:cs typeface="Segoe UI Semibold" panose="020B0702040204020203" pitchFamily="34" charset="0"/>
              </a:endParaRPr>
            </a:p>
          </p:txBody>
        </p:sp>
        <p:sp>
          <p:nvSpPr>
            <p:cNvPr id="92" name="Rectangle 91"/>
            <p:cNvSpPr/>
            <p:nvPr/>
          </p:nvSpPr>
          <p:spPr bwMode="auto">
            <a:xfrm>
              <a:off x="9903893" y="3955473"/>
              <a:ext cx="2532582" cy="83697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lnSpc>
                  <a:spcPct val="90000"/>
                </a:lnSpc>
                <a:spcAft>
                  <a:spcPts val="600"/>
                </a:spcAft>
                <a:defRPr/>
              </a:pPr>
              <a:r>
                <a:rPr lang="en-US" sz="1961"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Born in </a:t>
              </a:r>
              <a:br>
                <a:rPr lang="en-US" sz="1961"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61"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the Cloud </a:t>
              </a:r>
            </a:p>
          </p:txBody>
        </p:sp>
        <p:sp>
          <p:nvSpPr>
            <p:cNvPr id="88" name="Oval 87"/>
            <p:cNvSpPr/>
            <p:nvPr/>
          </p:nvSpPr>
          <p:spPr bwMode="auto">
            <a:xfrm>
              <a:off x="10260554" y="1790662"/>
              <a:ext cx="1819260" cy="1819260"/>
            </a:xfrm>
            <a:prstGeom prst="ellipse">
              <a:avLst/>
            </a:prstGeom>
            <a:solidFill>
              <a:schemeClr val="tx1"/>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Freeform 9"/>
            <p:cNvSpPr>
              <a:spLocks noChangeAspect="1"/>
            </p:cNvSpPr>
            <p:nvPr/>
          </p:nvSpPr>
          <p:spPr bwMode="auto">
            <a:xfrm>
              <a:off x="10608548" y="2389236"/>
              <a:ext cx="1123273" cy="6221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2"/>
            </a:solidFill>
            <a:ln w="31750">
              <a:noFill/>
            </a:ln>
          </p:spPr>
          <p:txBody>
            <a:bodyPr vert="horz" wrap="square" lIns="87854" tIns="43928" rIns="87854" bIns="43928" numCol="1" anchor="t" anchorCtr="0" compatLnSpc="1">
              <a:prstTxWarp prst="textNoShape">
                <a:avLst/>
              </a:prstTxWarp>
            </a:bodyPr>
            <a:lstStyle/>
            <a:p>
              <a:pPr defTabSz="896009">
                <a:defRPr/>
              </a:pPr>
              <a:endParaRPr lang="en-US" sz="1728" kern="0">
                <a:solidFill>
                  <a:srgbClr val="505050"/>
                </a:solidFill>
              </a:endParaRPr>
            </a:p>
          </p:txBody>
        </p:sp>
        <p:sp>
          <p:nvSpPr>
            <p:cNvPr id="115" name="Freeform 14"/>
            <p:cNvSpPr>
              <a:spLocks noEditPoints="1"/>
            </p:cNvSpPr>
            <p:nvPr/>
          </p:nvSpPr>
          <p:spPr bwMode="auto">
            <a:xfrm>
              <a:off x="11004192" y="2579687"/>
              <a:ext cx="331984" cy="329451"/>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14" name="Rectangle 13"/>
          <p:cNvSpPr/>
          <p:nvPr/>
        </p:nvSpPr>
        <p:spPr bwMode="auto">
          <a:xfrm>
            <a:off x="-23109" y="1207977"/>
            <a:ext cx="2083533" cy="4628609"/>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noAutofit/>
          </a:bodyPr>
          <a:lstStyle/>
          <a:p>
            <a:pPr defTabSz="932293" fontAlgn="base">
              <a:lnSpc>
                <a:spcPct val="90000"/>
              </a:lnSpc>
              <a:spcBef>
                <a:spcPct val="0"/>
              </a:spcBef>
              <a:spcAft>
                <a:spcPts val="588"/>
              </a:spcAft>
              <a:defRPr/>
            </a:pPr>
            <a:endPar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58" name="Straight Connector 57"/>
          <p:cNvCxnSpPr/>
          <p:nvPr/>
        </p:nvCxnSpPr>
        <p:spPr>
          <a:xfrm flipH="1">
            <a:off x="-809769" y="5855069"/>
            <a:ext cx="11790976" cy="0"/>
          </a:xfrm>
          <a:prstGeom prst="line">
            <a:avLst/>
          </a:prstGeom>
          <a:noFill/>
          <a:ln w="34925" cap="flat" cmpd="sng" algn="ctr">
            <a:solidFill>
              <a:srgbClr val="F2F2F2"/>
            </a:solidFill>
            <a:prstDash val="solid"/>
            <a:headEnd type="none"/>
            <a:tailEnd type="none"/>
          </a:ln>
          <a:effectLst/>
        </p:spPr>
      </p:cxnSp>
      <p:sp>
        <p:nvSpPr>
          <p:cNvPr id="75" name="Rectangle 74"/>
          <p:cNvSpPr/>
          <p:nvPr/>
        </p:nvSpPr>
        <p:spPr>
          <a:xfrm>
            <a:off x="9928678" y="6191005"/>
            <a:ext cx="2043849" cy="334916"/>
          </a:xfrm>
          <a:prstGeom prst="rect">
            <a:avLst/>
          </a:prstGeom>
        </p:spPr>
        <p:txBody>
          <a:bodyPr wrap="none">
            <a:noAutofit/>
          </a:bodyPr>
          <a:lstStyle/>
          <a:p>
            <a:pPr algn="ctr" defTabSz="914102" fontAlgn="base">
              <a:lnSpc>
                <a:spcPct val="90000"/>
              </a:lnSpc>
              <a:spcBef>
                <a:spcPts val="588"/>
              </a:spcBef>
              <a:spcAft>
                <a:spcPct val="0"/>
              </a:spcAft>
              <a:defRPr/>
            </a:pPr>
            <a:r>
              <a:rPr lang="en-US" sz="2157" kern="0">
                <a:gradFill>
                  <a:gsLst>
                    <a:gs pos="55752">
                      <a:srgbClr val="0078D7"/>
                    </a:gs>
                    <a:gs pos="26000">
                      <a:srgbClr val="0078D7"/>
                    </a:gs>
                  </a:gsLst>
                  <a:lin ang="5400000" scaled="1"/>
                </a:gradFill>
              </a:rPr>
              <a:t>2016</a:t>
            </a:r>
          </a:p>
        </p:txBody>
      </p:sp>
      <p:grpSp>
        <p:nvGrpSpPr>
          <p:cNvPr id="65" name="Group 64"/>
          <p:cNvGrpSpPr/>
          <p:nvPr/>
        </p:nvGrpSpPr>
        <p:grpSpPr>
          <a:xfrm>
            <a:off x="-20750" y="5576061"/>
            <a:ext cx="11230181" cy="616586"/>
            <a:chOff x="-21167" y="6199440"/>
            <a:chExt cx="11455370" cy="628950"/>
          </a:xfrm>
        </p:grpSpPr>
        <p:cxnSp>
          <p:nvCxnSpPr>
            <p:cNvPr id="66" name="Straight Arrow Connector 65"/>
            <p:cNvCxnSpPr/>
            <p:nvPr/>
          </p:nvCxnSpPr>
          <p:spPr>
            <a:xfrm>
              <a:off x="-21167" y="6528252"/>
              <a:ext cx="11148346" cy="0"/>
            </a:xfrm>
            <a:prstGeom prst="straightConnector1">
              <a:avLst/>
            </a:prstGeom>
            <a:noFill/>
            <a:ln w="50800" cap="flat" cmpd="sng" algn="ctr">
              <a:solidFill>
                <a:schemeClr val="tx2"/>
              </a:solidFill>
              <a:prstDash val="solid"/>
              <a:headEnd type="none"/>
              <a:tailEnd type="none" w="lg" len="lg"/>
            </a:ln>
            <a:effectLst/>
          </p:spPr>
        </p:cxnSp>
        <p:grpSp>
          <p:nvGrpSpPr>
            <p:cNvPr id="67" name="Group 66"/>
            <p:cNvGrpSpPr/>
            <p:nvPr/>
          </p:nvGrpSpPr>
          <p:grpSpPr>
            <a:xfrm>
              <a:off x="10805249" y="6199440"/>
              <a:ext cx="628954" cy="628950"/>
              <a:chOff x="10700074" y="6143896"/>
              <a:chExt cx="740051" cy="740048"/>
            </a:xfrm>
          </p:grpSpPr>
          <p:sp>
            <p:nvSpPr>
              <p:cNvPr id="68" name="Oval 67"/>
              <p:cNvSpPr/>
              <p:nvPr/>
            </p:nvSpPr>
            <p:spPr bwMode="auto">
              <a:xfrm>
                <a:off x="10700074" y="6143896"/>
                <a:ext cx="740051" cy="74004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p:cNvSpPr/>
              <p:nvPr/>
            </p:nvSpPr>
            <p:spPr bwMode="auto">
              <a:xfrm>
                <a:off x="10757740" y="6200289"/>
                <a:ext cx="630935" cy="630936"/>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70" name="Freeform 99"/>
              <p:cNvSpPr>
                <a:spLocks/>
              </p:cNvSpPr>
              <p:nvPr/>
            </p:nvSpPr>
            <p:spPr bwMode="auto">
              <a:xfrm>
                <a:off x="10886939" y="6379256"/>
                <a:ext cx="372540" cy="27300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rgbClr val="F2F2F2"/>
              </a:solidFill>
              <a:ln>
                <a:noFill/>
              </a:ln>
              <a:extLst/>
            </p:spPr>
            <p:txBody>
              <a:bodyPr vert="horz" wrap="square" lIns="89642" tIns="44821" rIns="89642" bIns="44821" numCol="1" anchor="t" anchorCtr="0" compatLnSpc="1">
                <a:prstTxWarp prst="textNoShape">
                  <a:avLst/>
                </a:prstTxWarp>
              </a:bodyPr>
              <a:lstStyle/>
              <a:p>
                <a:pPr defTabSz="896350">
                  <a:defRPr/>
                </a:pPr>
                <a:endParaRPr lang="en-US" sz="1765" kern="0">
                  <a:solidFill>
                    <a:srgbClr val="FFFFFF"/>
                  </a:solidFill>
                </a:endParaRPr>
              </a:p>
            </p:txBody>
          </p:sp>
        </p:grpSp>
      </p:grpSp>
      <p:sp>
        <p:nvSpPr>
          <p:cNvPr id="60" name="Oval 59"/>
          <p:cNvSpPr/>
          <p:nvPr/>
        </p:nvSpPr>
        <p:spPr bwMode="auto">
          <a:xfrm>
            <a:off x="5758397"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3225503"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p:cNvSpPr/>
          <p:nvPr/>
        </p:nvSpPr>
        <p:spPr bwMode="auto">
          <a:xfrm>
            <a:off x="8291291"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p:nvSpPr>
        <p:spPr>
          <a:xfrm>
            <a:off x="4862888" y="6191005"/>
            <a:ext cx="2043849" cy="334916"/>
          </a:xfrm>
          <a:prstGeom prst="rect">
            <a:avLst/>
          </a:prstGeom>
        </p:spPr>
        <p:txBody>
          <a:bodyPr wrap="none">
            <a:noAutofit/>
          </a:bodyPr>
          <a:lstStyle/>
          <a:p>
            <a:pPr algn="ctr" defTabSz="914102" fontAlgn="base">
              <a:lnSpc>
                <a:spcPct val="90000"/>
              </a:lnSpc>
              <a:spcBef>
                <a:spcPts val="588"/>
              </a:spcBef>
              <a:spcAft>
                <a:spcPct val="0"/>
              </a:spcAft>
              <a:defRPr/>
            </a:pPr>
            <a:r>
              <a:rPr lang="en-US" sz="2157" kern="0">
                <a:gradFill>
                  <a:gsLst>
                    <a:gs pos="55752">
                      <a:srgbClr val="0078D7"/>
                    </a:gs>
                    <a:gs pos="26000">
                      <a:srgbClr val="0078D7"/>
                    </a:gs>
                  </a:gsLst>
                  <a:lin ang="5400000" scaled="1"/>
                </a:gradFill>
              </a:rPr>
              <a:t>2000</a:t>
            </a:r>
          </a:p>
        </p:txBody>
      </p:sp>
      <p:sp>
        <p:nvSpPr>
          <p:cNvPr id="73" name="Rectangle 72"/>
          <p:cNvSpPr/>
          <p:nvPr/>
        </p:nvSpPr>
        <p:spPr>
          <a:xfrm>
            <a:off x="2329994" y="6191005"/>
            <a:ext cx="2043849" cy="334916"/>
          </a:xfrm>
          <a:prstGeom prst="rect">
            <a:avLst/>
          </a:prstGeom>
        </p:spPr>
        <p:txBody>
          <a:bodyPr wrap="none">
            <a:noAutofit/>
          </a:bodyPr>
          <a:lstStyle/>
          <a:p>
            <a:pPr algn="ctr" defTabSz="914102" fontAlgn="base">
              <a:lnSpc>
                <a:spcPct val="90000"/>
              </a:lnSpc>
              <a:spcBef>
                <a:spcPts val="588"/>
              </a:spcBef>
              <a:spcAft>
                <a:spcPct val="0"/>
              </a:spcAft>
              <a:defRPr/>
            </a:pPr>
            <a:r>
              <a:rPr lang="en-US" sz="2157" kern="0">
                <a:gradFill>
                  <a:gsLst>
                    <a:gs pos="55752">
                      <a:srgbClr val="0078D7"/>
                    </a:gs>
                    <a:gs pos="26000">
                      <a:srgbClr val="0078D7"/>
                    </a:gs>
                  </a:gsLst>
                  <a:lin ang="5400000" scaled="1"/>
                </a:gradFill>
              </a:rPr>
              <a:t>1990</a:t>
            </a:r>
          </a:p>
        </p:txBody>
      </p:sp>
      <p:sp>
        <p:nvSpPr>
          <p:cNvPr id="74" name="Rectangle 73"/>
          <p:cNvSpPr/>
          <p:nvPr/>
        </p:nvSpPr>
        <p:spPr>
          <a:xfrm>
            <a:off x="7395782" y="6191005"/>
            <a:ext cx="2043849" cy="334916"/>
          </a:xfrm>
          <a:prstGeom prst="rect">
            <a:avLst/>
          </a:prstGeom>
        </p:spPr>
        <p:txBody>
          <a:bodyPr wrap="none">
            <a:noAutofit/>
          </a:bodyPr>
          <a:lstStyle/>
          <a:p>
            <a:pPr algn="ctr" defTabSz="914102" fontAlgn="base">
              <a:lnSpc>
                <a:spcPct val="90000"/>
              </a:lnSpc>
              <a:spcBef>
                <a:spcPts val="588"/>
              </a:spcBef>
              <a:spcAft>
                <a:spcPct val="0"/>
              </a:spcAft>
              <a:defRPr/>
            </a:pPr>
            <a:r>
              <a:rPr lang="en-US" sz="2157" kern="0">
                <a:gradFill>
                  <a:gsLst>
                    <a:gs pos="55752">
                      <a:srgbClr val="0078D7"/>
                    </a:gs>
                    <a:gs pos="26000">
                      <a:srgbClr val="0078D7"/>
                    </a:gs>
                  </a:gsLst>
                  <a:lin ang="5400000" scaled="1"/>
                </a:gradFill>
              </a:rPr>
              <a:t>2010</a:t>
            </a:r>
          </a:p>
        </p:txBody>
      </p:sp>
      <p:sp>
        <p:nvSpPr>
          <p:cNvPr id="6" name="Rectangle 5"/>
          <p:cNvSpPr/>
          <p:nvPr/>
        </p:nvSpPr>
        <p:spPr bwMode="auto">
          <a:xfrm>
            <a:off x="-23109" y="487"/>
            <a:ext cx="12215110" cy="1207490"/>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2" name="Title 11"/>
          <p:cNvSpPr>
            <a:spLocks noGrp="1"/>
          </p:cNvSpPr>
          <p:nvPr>
            <p:ph type="title"/>
          </p:nvPr>
        </p:nvSpPr>
        <p:spPr/>
        <p:txBody>
          <a:bodyPr/>
          <a:lstStyle/>
          <a:p>
            <a:r>
              <a:rPr lang="en-US"/>
              <a:t>The changing world of app development </a:t>
            </a:r>
          </a:p>
        </p:txBody>
      </p:sp>
      <p:sp>
        <p:nvSpPr>
          <p:cNvPr id="45" name="Rectangle 44"/>
          <p:cNvSpPr/>
          <p:nvPr/>
        </p:nvSpPr>
        <p:spPr bwMode="auto">
          <a:xfrm>
            <a:off x="-12416" y="120080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Mainframe</a:t>
            </a:r>
          </a:p>
        </p:txBody>
      </p:sp>
      <p:sp>
        <p:nvSpPr>
          <p:cNvPr id="48" name="Rectangle 47"/>
          <p:cNvSpPr/>
          <p:nvPr/>
        </p:nvSpPr>
        <p:spPr bwMode="auto">
          <a:xfrm>
            <a:off x="-12416" y="1494246"/>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Monolithic</a:t>
            </a:r>
          </a:p>
        </p:txBody>
      </p:sp>
      <p:sp>
        <p:nvSpPr>
          <p:cNvPr id="49" name="Rectangle 48"/>
          <p:cNvSpPr/>
          <p:nvPr/>
        </p:nvSpPr>
        <p:spPr bwMode="auto">
          <a:xfrm>
            <a:off x="-12416" y="178769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Client/Server</a:t>
            </a:r>
          </a:p>
        </p:txBody>
      </p:sp>
      <p:sp>
        <p:nvSpPr>
          <p:cNvPr id="50" name="Rectangle 49"/>
          <p:cNvSpPr/>
          <p:nvPr/>
        </p:nvSpPr>
        <p:spPr bwMode="auto">
          <a:xfrm>
            <a:off x="-12416" y="2081136"/>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3 Tier</a:t>
            </a:r>
          </a:p>
        </p:txBody>
      </p:sp>
      <p:sp>
        <p:nvSpPr>
          <p:cNvPr id="51" name="Rectangle 50"/>
          <p:cNvSpPr/>
          <p:nvPr/>
        </p:nvSpPr>
        <p:spPr bwMode="auto">
          <a:xfrm>
            <a:off x="-12416" y="237458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Component</a:t>
            </a:r>
          </a:p>
        </p:txBody>
      </p:sp>
      <p:sp>
        <p:nvSpPr>
          <p:cNvPr id="52" name="Rectangle 51"/>
          <p:cNvSpPr/>
          <p:nvPr/>
        </p:nvSpPr>
        <p:spPr bwMode="auto">
          <a:xfrm>
            <a:off x="-12416" y="266802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RAD</a:t>
            </a:r>
          </a:p>
        </p:txBody>
      </p:sp>
      <p:sp>
        <p:nvSpPr>
          <p:cNvPr id="53" name="Rectangle 52"/>
          <p:cNvSpPr/>
          <p:nvPr/>
        </p:nvSpPr>
        <p:spPr bwMode="auto">
          <a:xfrm>
            <a:off x="-12416" y="296147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Distributed</a:t>
            </a:r>
          </a:p>
        </p:txBody>
      </p:sp>
      <p:sp>
        <p:nvSpPr>
          <p:cNvPr id="54" name="Rectangle 53"/>
          <p:cNvSpPr/>
          <p:nvPr/>
        </p:nvSpPr>
        <p:spPr bwMode="auto">
          <a:xfrm>
            <a:off x="-12416" y="325491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SOAP</a:t>
            </a:r>
          </a:p>
        </p:txBody>
      </p:sp>
      <p:sp>
        <p:nvSpPr>
          <p:cNvPr id="55" name="Rectangle 54"/>
          <p:cNvSpPr/>
          <p:nvPr/>
        </p:nvSpPr>
        <p:spPr bwMode="auto">
          <a:xfrm>
            <a:off x="-12416" y="354836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SOA</a:t>
            </a:r>
          </a:p>
        </p:txBody>
      </p:sp>
      <p:sp>
        <p:nvSpPr>
          <p:cNvPr id="56" name="Rectangle 55"/>
          <p:cNvSpPr/>
          <p:nvPr/>
        </p:nvSpPr>
        <p:spPr bwMode="auto">
          <a:xfrm>
            <a:off x="-12416" y="384180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Web</a:t>
            </a:r>
          </a:p>
        </p:txBody>
      </p:sp>
      <p:sp>
        <p:nvSpPr>
          <p:cNvPr id="57" name="Rectangle 56"/>
          <p:cNvSpPr/>
          <p:nvPr/>
        </p:nvSpPr>
        <p:spPr bwMode="auto">
          <a:xfrm>
            <a:off x="-12416" y="413525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REST</a:t>
            </a:r>
          </a:p>
        </p:txBody>
      </p:sp>
      <p:sp>
        <p:nvSpPr>
          <p:cNvPr id="59" name="Rectangle 58"/>
          <p:cNvSpPr/>
          <p:nvPr/>
        </p:nvSpPr>
        <p:spPr bwMode="auto">
          <a:xfrm>
            <a:off x="-12416" y="442869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Mobile</a:t>
            </a:r>
          </a:p>
        </p:txBody>
      </p:sp>
      <p:sp>
        <p:nvSpPr>
          <p:cNvPr id="62" name="Rectangle 61"/>
          <p:cNvSpPr/>
          <p:nvPr/>
        </p:nvSpPr>
        <p:spPr bwMode="auto">
          <a:xfrm>
            <a:off x="-12416" y="4722139"/>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err="1">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Microservices</a:t>
            </a:r>
            <a:endPar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3" name="Rectangle 62"/>
          <p:cNvSpPr/>
          <p:nvPr/>
        </p:nvSpPr>
        <p:spPr bwMode="auto">
          <a:xfrm>
            <a:off x="-12416" y="501558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Containers</a:t>
            </a:r>
          </a:p>
        </p:txBody>
      </p:sp>
      <p:sp>
        <p:nvSpPr>
          <p:cNvPr id="72" name="Rectangle 71"/>
          <p:cNvSpPr/>
          <p:nvPr/>
        </p:nvSpPr>
        <p:spPr bwMode="auto">
          <a:xfrm>
            <a:off x="-12416" y="530902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Serverless</a:t>
            </a:r>
          </a:p>
        </p:txBody>
      </p:sp>
      <p:sp>
        <p:nvSpPr>
          <p:cNvPr id="9" name="Rectangle 8"/>
          <p:cNvSpPr/>
          <p:nvPr/>
        </p:nvSpPr>
        <p:spPr>
          <a:xfrm>
            <a:off x="9793243" y="4741009"/>
            <a:ext cx="2145924" cy="823713"/>
          </a:xfrm>
          <a:prstGeom prst="rect">
            <a:avLst/>
          </a:prstGeom>
        </p:spPr>
        <p:txBody>
          <a:bodyPr wrap="square">
            <a:spAutoFit/>
          </a:bodyPr>
          <a:lstStyle/>
          <a:p>
            <a:pPr defTabSz="896386" fontAlgn="base">
              <a:lnSpc>
                <a:spcPct val="90000"/>
              </a:lnSpc>
              <a:spcBef>
                <a:spcPct val="0"/>
              </a:spcBef>
              <a:spcAft>
                <a:spcPts val="600"/>
              </a:spcAft>
              <a:defRPr/>
            </a:pPr>
            <a:r>
              <a:rPr lang="en-US" sz="1765" kern="0">
                <a:gradFill>
                  <a:gsLst>
                    <a:gs pos="0">
                      <a:srgbClr val="0078D7"/>
                    </a:gs>
                    <a:gs pos="100000">
                      <a:srgbClr val="0078D7"/>
                    </a:gs>
                  </a:gsLst>
                  <a:lin ang="5400000" scaled="0"/>
                </a:gradFill>
                <a:cs typeface="Segoe UI Semibold" panose="020B0702040204020203" pitchFamily="34" charset="0"/>
              </a:rPr>
              <a:t>Build on a developer platform (PaaS + </a:t>
            </a:r>
            <a:r>
              <a:rPr lang="en-US" sz="1765" kern="0" err="1">
                <a:gradFill>
                  <a:gsLst>
                    <a:gs pos="0">
                      <a:srgbClr val="0078D7"/>
                    </a:gs>
                    <a:gs pos="100000">
                      <a:srgbClr val="0078D7"/>
                    </a:gs>
                  </a:gsLst>
                  <a:lin ang="5400000" scaled="0"/>
                </a:gradFill>
                <a:cs typeface="Segoe UI Semibold" panose="020B0702040204020203" pitchFamily="34" charset="0"/>
              </a:rPr>
              <a:t>Serverless</a:t>
            </a:r>
            <a:r>
              <a:rPr lang="en-US" sz="1765" kern="0">
                <a:gradFill>
                  <a:gsLst>
                    <a:gs pos="0">
                      <a:srgbClr val="0078D7"/>
                    </a:gs>
                    <a:gs pos="100000">
                      <a:srgbClr val="0078D7"/>
                    </a:gs>
                  </a:gsLst>
                  <a:lin ang="5400000" scaled="0"/>
                </a:gradFill>
                <a:cs typeface="Segoe UI Semibold" panose="020B0702040204020203" pitchFamily="34" charset="0"/>
              </a:rPr>
              <a:t>)</a:t>
            </a:r>
          </a:p>
        </p:txBody>
      </p:sp>
    </p:spTree>
    <p:extLst>
      <p:ext uri="{BB962C8B-B14F-4D97-AF65-F5344CB8AC3E}">
        <p14:creationId xmlns:p14="http://schemas.microsoft.com/office/powerpoint/2010/main" val="49769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2200" fill="hold"/>
                                        <p:tgtEl>
                                          <p:spTgt spid="65"/>
                                        </p:tgtEl>
                                        <p:attrNameLst>
                                          <p:attrName>ppt_x</p:attrName>
                                        </p:attrNameLst>
                                      </p:cBhvr>
                                      <p:tavLst>
                                        <p:tav tm="0">
                                          <p:val>
                                            <p:strVal val="0-#ppt_w/2"/>
                                          </p:val>
                                        </p:tav>
                                        <p:tav tm="100000">
                                          <p:val>
                                            <p:strVal val="#ppt_x"/>
                                          </p:val>
                                        </p:tav>
                                      </p:tavLst>
                                    </p:anim>
                                    <p:anim calcmode="lin" valueType="num">
                                      <p:cBhvr additive="base">
                                        <p:cTn id="8" dur="2200" fill="hold"/>
                                        <p:tgtEl>
                                          <p:spTgt spid="6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2200" fill="hold"/>
                                        <p:tgtEl>
                                          <p:spTgt spid="58"/>
                                        </p:tgtEl>
                                        <p:attrNameLst>
                                          <p:attrName>ppt_x</p:attrName>
                                        </p:attrNameLst>
                                      </p:cBhvr>
                                      <p:tavLst>
                                        <p:tav tm="0">
                                          <p:val>
                                            <p:strVal val="0-#ppt_w/2"/>
                                          </p:val>
                                        </p:tav>
                                        <p:tav tm="100000">
                                          <p:val>
                                            <p:strVal val="#ppt_x"/>
                                          </p:val>
                                        </p:tav>
                                      </p:tavLst>
                                    </p:anim>
                                    <p:anim calcmode="lin" valueType="num">
                                      <p:cBhvr additive="base">
                                        <p:cTn id="12" dur="2200" fill="hold"/>
                                        <p:tgtEl>
                                          <p:spTgt spid="58"/>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400"/>
                                  </p:stCondLst>
                                  <p:childTnLst>
                                    <p:set>
                                      <p:cBhvr>
                                        <p:cTn id="14" dur="1" fill="hold">
                                          <p:stCondLst>
                                            <p:cond delay="0"/>
                                          </p:stCondLst>
                                        </p:cTn>
                                        <p:tgtEl>
                                          <p:spTgt spid="60"/>
                                        </p:tgtEl>
                                        <p:attrNameLst>
                                          <p:attrName>style.visibility</p:attrName>
                                        </p:attrNameLst>
                                      </p:cBhvr>
                                      <p:to>
                                        <p:strVal val="visible"/>
                                      </p:to>
                                    </p:set>
                                    <p:anim calcmode="lin" valueType="num">
                                      <p:cBhvr>
                                        <p:cTn id="15" dur="250" fill="hold"/>
                                        <p:tgtEl>
                                          <p:spTgt spid="60"/>
                                        </p:tgtEl>
                                        <p:attrNameLst>
                                          <p:attrName>ppt_w</p:attrName>
                                        </p:attrNameLst>
                                      </p:cBhvr>
                                      <p:tavLst>
                                        <p:tav tm="0">
                                          <p:val>
                                            <p:fltVal val="0"/>
                                          </p:val>
                                        </p:tav>
                                        <p:tav tm="100000">
                                          <p:val>
                                            <p:strVal val="#ppt_w"/>
                                          </p:val>
                                        </p:tav>
                                      </p:tavLst>
                                    </p:anim>
                                    <p:anim calcmode="lin" valueType="num">
                                      <p:cBhvr>
                                        <p:cTn id="16" dur="250" fill="hold"/>
                                        <p:tgtEl>
                                          <p:spTgt spid="60"/>
                                        </p:tgtEl>
                                        <p:attrNameLst>
                                          <p:attrName>ppt_h</p:attrName>
                                        </p:attrNameLst>
                                      </p:cBhvr>
                                      <p:tavLst>
                                        <p:tav tm="0">
                                          <p:val>
                                            <p:fltVal val="0"/>
                                          </p:val>
                                        </p:tav>
                                        <p:tav tm="100000">
                                          <p:val>
                                            <p:strVal val="#ppt_h"/>
                                          </p:val>
                                        </p:tav>
                                      </p:tavLst>
                                    </p:anim>
                                    <p:animEffect transition="in" filter="fade">
                                      <p:cBhvr>
                                        <p:cTn id="17" dur="250"/>
                                        <p:tgtEl>
                                          <p:spTgt spid="60"/>
                                        </p:tgtEl>
                                      </p:cBhvr>
                                    </p:animEffect>
                                  </p:childTnLst>
                                </p:cTn>
                              </p:par>
                              <p:par>
                                <p:cTn id="18" presetID="6" presetClass="emph" presetSubtype="0" decel="100000" fill="hold" grpId="1" nodeType="withEffect">
                                  <p:stCondLst>
                                    <p:cond delay="600"/>
                                  </p:stCondLst>
                                  <p:childTnLst>
                                    <p:animScale>
                                      <p:cBhvr>
                                        <p:cTn id="19" dur="250" fill="hold"/>
                                        <p:tgtEl>
                                          <p:spTgt spid="60"/>
                                        </p:tgtEl>
                                      </p:cBhvr>
                                      <p:by x="110000" y="110000"/>
                                    </p:animScale>
                                  </p:childTnLst>
                                </p:cTn>
                              </p:par>
                              <p:par>
                                <p:cTn id="20" presetID="6" presetClass="emph" presetSubtype="0" decel="100000" fill="hold" grpId="2" nodeType="withEffect">
                                  <p:stCondLst>
                                    <p:cond delay="800"/>
                                  </p:stCondLst>
                                  <p:childTnLst>
                                    <p:animScale>
                                      <p:cBhvr>
                                        <p:cTn id="21" dur="250" fill="hold"/>
                                        <p:tgtEl>
                                          <p:spTgt spid="60"/>
                                        </p:tgtEl>
                                      </p:cBhvr>
                                      <p:by x="91000" y="91000"/>
                                    </p:animScale>
                                  </p:childTnLst>
                                </p:cTn>
                              </p:par>
                              <p:par>
                                <p:cTn id="22" presetID="53" presetClass="entr" presetSubtype="16" fill="hold" grpId="0" nodeType="withEffect">
                                  <p:stCondLst>
                                    <p:cond delay="600"/>
                                  </p:stCondLst>
                                  <p:childTnLst>
                                    <p:set>
                                      <p:cBhvr>
                                        <p:cTn id="23" dur="1" fill="hold">
                                          <p:stCondLst>
                                            <p:cond delay="0"/>
                                          </p:stCondLst>
                                        </p:cTn>
                                        <p:tgtEl>
                                          <p:spTgt spid="61"/>
                                        </p:tgtEl>
                                        <p:attrNameLst>
                                          <p:attrName>style.visibility</p:attrName>
                                        </p:attrNameLst>
                                      </p:cBhvr>
                                      <p:to>
                                        <p:strVal val="visible"/>
                                      </p:to>
                                    </p:set>
                                    <p:anim calcmode="lin" valueType="num">
                                      <p:cBhvr>
                                        <p:cTn id="24" dur="250" fill="hold"/>
                                        <p:tgtEl>
                                          <p:spTgt spid="61"/>
                                        </p:tgtEl>
                                        <p:attrNameLst>
                                          <p:attrName>ppt_w</p:attrName>
                                        </p:attrNameLst>
                                      </p:cBhvr>
                                      <p:tavLst>
                                        <p:tav tm="0">
                                          <p:val>
                                            <p:fltVal val="0"/>
                                          </p:val>
                                        </p:tav>
                                        <p:tav tm="100000">
                                          <p:val>
                                            <p:strVal val="#ppt_w"/>
                                          </p:val>
                                        </p:tav>
                                      </p:tavLst>
                                    </p:anim>
                                    <p:anim calcmode="lin" valueType="num">
                                      <p:cBhvr>
                                        <p:cTn id="25" dur="250" fill="hold"/>
                                        <p:tgtEl>
                                          <p:spTgt spid="61"/>
                                        </p:tgtEl>
                                        <p:attrNameLst>
                                          <p:attrName>ppt_h</p:attrName>
                                        </p:attrNameLst>
                                      </p:cBhvr>
                                      <p:tavLst>
                                        <p:tav tm="0">
                                          <p:val>
                                            <p:fltVal val="0"/>
                                          </p:val>
                                        </p:tav>
                                        <p:tav tm="100000">
                                          <p:val>
                                            <p:strVal val="#ppt_h"/>
                                          </p:val>
                                        </p:tav>
                                      </p:tavLst>
                                    </p:anim>
                                    <p:animEffect transition="in" filter="fade">
                                      <p:cBhvr>
                                        <p:cTn id="26" dur="250"/>
                                        <p:tgtEl>
                                          <p:spTgt spid="61"/>
                                        </p:tgtEl>
                                      </p:cBhvr>
                                    </p:animEffect>
                                  </p:childTnLst>
                                </p:cTn>
                              </p:par>
                              <p:par>
                                <p:cTn id="27" presetID="6" presetClass="emph" presetSubtype="0" decel="100000" fill="hold" grpId="1" nodeType="withEffect">
                                  <p:stCondLst>
                                    <p:cond delay="800"/>
                                  </p:stCondLst>
                                  <p:childTnLst>
                                    <p:animScale>
                                      <p:cBhvr>
                                        <p:cTn id="28" dur="250" fill="hold"/>
                                        <p:tgtEl>
                                          <p:spTgt spid="61"/>
                                        </p:tgtEl>
                                      </p:cBhvr>
                                      <p:by x="110000" y="110000"/>
                                    </p:animScale>
                                  </p:childTnLst>
                                </p:cTn>
                              </p:par>
                              <p:par>
                                <p:cTn id="29" presetID="6" presetClass="emph" presetSubtype="0" decel="100000" fill="hold" grpId="2" nodeType="withEffect">
                                  <p:stCondLst>
                                    <p:cond delay="1000"/>
                                  </p:stCondLst>
                                  <p:childTnLst>
                                    <p:animScale>
                                      <p:cBhvr>
                                        <p:cTn id="30" dur="250" fill="hold"/>
                                        <p:tgtEl>
                                          <p:spTgt spid="61"/>
                                        </p:tgtEl>
                                      </p:cBhvr>
                                      <p:by x="91000" y="91000"/>
                                    </p:animScale>
                                  </p:childTnLst>
                                </p:cTn>
                              </p:par>
                              <p:par>
                                <p:cTn id="31" presetID="53" presetClass="entr" presetSubtype="16" fill="hold" grpId="0" nodeType="withEffect">
                                  <p:stCondLst>
                                    <p:cond delay="1200"/>
                                  </p:stCondLst>
                                  <p:childTnLst>
                                    <p:set>
                                      <p:cBhvr>
                                        <p:cTn id="32" dur="1" fill="hold">
                                          <p:stCondLst>
                                            <p:cond delay="0"/>
                                          </p:stCondLst>
                                        </p:cTn>
                                        <p:tgtEl>
                                          <p:spTgt spid="64"/>
                                        </p:tgtEl>
                                        <p:attrNameLst>
                                          <p:attrName>style.visibility</p:attrName>
                                        </p:attrNameLst>
                                      </p:cBhvr>
                                      <p:to>
                                        <p:strVal val="visible"/>
                                      </p:to>
                                    </p:set>
                                    <p:anim calcmode="lin" valueType="num">
                                      <p:cBhvr>
                                        <p:cTn id="33" dur="250" fill="hold"/>
                                        <p:tgtEl>
                                          <p:spTgt spid="64"/>
                                        </p:tgtEl>
                                        <p:attrNameLst>
                                          <p:attrName>ppt_w</p:attrName>
                                        </p:attrNameLst>
                                      </p:cBhvr>
                                      <p:tavLst>
                                        <p:tav tm="0">
                                          <p:val>
                                            <p:fltVal val="0"/>
                                          </p:val>
                                        </p:tav>
                                        <p:tav tm="100000">
                                          <p:val>
                                            <p:strVal val="#ppt_w"/>
                                          </p:val>
                                        </p:tav>
                                      </p:tavLst>
                                    </p:anim>
                                    <p:anim calcmode="lin" valueType="num">
                                      <p:cBhvr>
                                        <p:cTn id="34" dur="250" fill="hold"/>
                                        <p:tgtEl>
                                          <p:spTgt spid="64"/>
                                        </p:tgtEl>
                                        <p:attrNameLst>
                                          <p:attrName>ppt_h</p:attrName>
                                        </p:attrNameLst>
                                      </p:cBhvr>
                                      <p:tavLst>
                                        <p:tav tm="0">
                                          <p:val>
                                            <p:fltVal val="0"/>
                                          </p:val>
                                        </p:tav>
                                        <p:tav tm="100000">
                                          <p:val>
                                            <p:strVal val="#ppt_h"/>
                                          </p:val>
                                        </p:tav>
                                      </p:tavLst>
                                    </p:anim>
                                    <p:animEffect transition="in" filter="fade">
                                      <p:cBhvr>
                                        <p:cTn id="35" dur="250"/>
                                        <p:tgtEl>
                                          <p:spTgt spid="64"/>
                                        </p:tgtEl>
                                      </p:cBhvr>
                                    </p:animEffect>
                                  </p:childTnLst>
                                </p:cTn>
                              </p:par>
                              <p:par>
                                <p:cTn id="36" presetID="6" presetClass="emph" presetSubtype="0" decel="100000" fill="hold" grpId="1" nodeType="withEffect">
                                  <p:stCondLst>
                                    <p:cond delay="1400"/>
                                  </p:stCondLst>
                                  <p:childTnLst>
                                    <p:animScale>
                                      <p:cBhvr>
                                        <p:cTn id="37" dur="250" fill="hold"/>
                                        <p:tgtEl>
                                          <p:spTgt spid="64"/>
                                        </p:tgtEl>
                                      </p:cBhvr>
                                      <p:by x="110000" y="110000"/>
                                    </p:animScale>
                                  </p:childTnLst>
                                </p:cTn>
                              </p:par>
                              <p:par>
                                <p:cTn id="38" presetID="6" presetClass="emph" presetSubtype="0" decel="100000" fill="hold" grpId="2" nodeType="withEffect">
                                  <p:stCondLst>
                                    <p:cond delay="1600"/>
                                  </p:stCondLst>
                                  <p:childTnLst>
                                    <p:animScale>
                                      <p:cBhvr>
                                        <p:cTn id="39" dur="250" fill="hold"/>
                                        <p:tgtEl>
                                          <p:spTgt spid="64"/>
                                        </p:tgtEl>
                                      </p:cBhvr>
                                      <p:by x="91000" y="91000"/>
                                    </p:animScale>
                                  </p:childTnLst>
                                </p:cTn>
                              </p:par>
                              <p:par>
                                <p:cTn id="40" presetID="10" presetClass="entr" presetSubtype="0" fill="hold" grpId="0" nodeType="withEffect">
                                  <p:stCondLst>
                                    <p:cond delay="20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600"/>
                                        <p:tgtEl>
                                          <p:spTgt spid="73"/>
                                        </p:tgtEl>
                                      </p:cBhvr>
                                    </p:animEffect>
                                  </p:childTnLst>
                                </p:cTn>
                              </p:par>
                              <p:par>
                                <p:cTn id="43" presetID="35" presetClass="path" presetSubtype="0" decel="100000" fill="hold" grpId="1" nodeType="withEffect">
                                  <p:stCondLst>
                                    <p:cond delay="0"/>
                                  </p:stCondLst>
                                  <p:childTnLst>
                                    <p:animMotion origin="layout" path="M -0.05553 0.00023 L 2.32576E-6 0.00023 " pathEditMode="relative" rAng="0" ptsTypes="AA">
                                      <p:cBhvr>
                                        <p:cTn id="44" dur="800" fill="hold"/>
                                        <p:tgtEl>
                                          <p:spTgt spid="73"/>
                                        </p:tgtEl>
                                        <p:attrNameLst>
                                          <p:attrName>ppt_x</p:attrName>
                                          <p:attrName>ppt_y</p:attrName>
                                        </p:attrNameLst>
                                      </p:cBhvr>
                                      <p:rCtr x="2770" y="0"/>
                                    </p:animMotion>
                                  </p:childTnLst>
                                </p:cTn>
                              </p:par>
                              <p:par>
                                <p:cTn id="45" presetID="10" presetClass="entr" presetSubtype="0" fill="hold" grpId="0" nodeType="withEffect">
                                  <p:stCondLst>
                                    <p:cond delay="60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600"/>
                                        <p:tgtEl>
                                          <p:spTgt spid="71"/>
                                        </p:tgtEl>
                                      </p:cBhvr>
                                    </p:animEffect>
                                  </p:childTnLst>
                                </p:cTn>
                              </p:par>
                              <p:par>
                                <p:cTn id="48" presetID="35" presetClass="path" presetSubtype="0" decel="100000" fill="hold" grpId="1" nodeType="withEffect">
                                  <p:stCondLst>
                                    <p:cond delay="400"/>
                                  </p:stCondLst>
                                  <p:childTnLst>
                                    <p:animMotion origin="layout" path="M -0.05553 0.00023 L 2.24662E-7 0.00023 " pathEditMode="relative" rAng="0" ptsTypes="AA">
                                      <p:cBhvr>
                                        <p:cTn id="49" dur="800" fill="hold"/>
                                        <p:tgtEl>
                                          <p:spTgt spid="71"/>
                                        </p:tgtEl>
                                        <p:attrNameLst>
                                          <p:attrName>ppt_x</p:attrName>
                                          <p:attrName>ppt_y</p:attrName>
                                        </p:attrNameLst>
                                      </p:cBhvr>
                                      <p:rCtr x="2770" y="0"/>
                                    </p:animMotion>
                                  </p:childTnLst>
                                </p:cTn>
                              </p:par>
                              <p:par>
                                <p:cTn id="50" presetID="10" presetClass="entr" presetSubtype="0" fill="hold" grpId="0" nodeType="withEffect">
                                  <p:stCondLst>
                                    <p:cond delay="80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600"/>
                                        <p:tgtEl>
                                          <p:spTgt spid="74"/>
                                        </p:tgtEl>
                                      </p:cBhvr>
                                    </p:animEffect>
                                  </p:childTnLst>
                                </p:cTn>
                              </p:par>
                              <p:par>
                                <p:cTn id="53" presetID="35" presetClass="path" presetSubtype="0" decel="100000" fill="hold" grpId="1" nodeType="withEffect">
                                  <p:stCondLst>
                                    <p:cond delay="600"/>
                                  </p:stCondLst>
                                  <p:childTnLst>
                                    <p:animMotion origin="layout" path="M -0.05552 0.00023 L -4.22773E-6 0.00023 " pathEditMode="relative" rAng="0" ptsTypes="AA">
                                      <p:cBhvr>
                                        <p:cTn id="54" dur="800" fill="hold"/>
                                        <p:tgtEl>
                                          <p:spTgt spid="74"/>
                                        </p:tgtEl>
                                        <p:attrNameLst>
                                          <p:attrName>ppt_x</p:attrName>
                                          <p:attrName>ppt_y</p:attrName>
                                        </p:attrNameLst>
                                      </p:cBhvr>
                                      <p:rCtr x="2770" y="0"/>
                                    </p:animMotion>
                                  </p:childTnLst>
                                </p:cTn>
                              </p:par>
                              <p:par>
                                <p:cTn id="55" presetID="10" presetClass="entr" presetSubtype="0" fill="hold" grpId="0" nodeType="withEffect">
                                  <p:stCondLst>
                                    <p:cond delay="120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600"/>
                                        <p:tgtEl>
                                          <p:spTgt spid="75"/>
                                        </p:tgtEl>
                                      </p:cBhvr>
                                    </p:animEffect>
                                  </p:childTnLst>
                                </p:cTn>
                              </p:par>
                              <p:par>
                                <p:cTn id="58" presetID="35" presetClass="path" presetSubtype="0" decel="100000" fill="hold" grpId="1" nodeType="withEffect">
                                  <p:stCondLst>
                                    <p:cond delay="1000"/>
                                  </p:stCondLst>
                                  <p:childTnLst>
                                    <p:animMotion origin="layout" path="M -0.05553 0.00023 L 3.67118E-6 0.00023 " pathEditMode="relative" rAng="0" ptsTypes="AA">
                                      <p:cBhvr>
                                        <p:cTn id="59" dur="800" fill="hold"/>
                                        <p:tgtEl>
                                          <p:spTgt spid="75"/>
                                        </p:tgtEl>
                                        <p:attrNameLst>
                                          <p:attrName>ppt_x</p:attrName>
                                          <p:attrName>ppt_y</p:attrName>
                                        </p:attrNameLst>
                                      </p:cBhvr>
                                      <p:rCtr x="2770" y="0"/>
                                    </p:animMotion>
                                  </p:childTnLst>
                                </p:cTn>
                              </p:par>
                              <p:par>
                                <p:cTn id="60" presetID="2" presetClass="entr" presetSubtype="1" decel="100000" fill="hold" grpId="0" nodeType="withEffect">
                                  <p:stCondLst>
                                    <p:cond delay="15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750" fill="hold"/>
                                        <p:tgtEl>
                                          <p:spTgt spid="14"/>
                                        </p:tgtEl>
                                        <p:attrNameLst>
                                          <p:attrName>ppt_x</p:attrName>
                                        </p:attrNameLst>
                                      </p:cBhvr>
                                      <p:tavLst>
                                        <p:tav tm="0">
                                          <p:val>
                                            <p:strVal val="#ppt_x"/>
                                          </p:val>
                                        </p:tav>
                                        <p:tav tm="100000">
                                          <p:val>
                                            <p:strVal val="#ppt_x"/>
                                          </p:val>
                                        </p:tav>
                                      </p:tavLst>
                                    </p:anim>
                                    <p:anim calcmode="lin" valueType="num">
                                      <p:cBhvr additive="base">
                                        <p:cTn id="63" dur="750" fill="hold"/>
                                        <p:tgtEl>
                                          <p:spTgt spid="14"/>
                                        </p:tgtEl>
                                        <p:attrNameLst>
                                          <p:attrName>ppt_y</p:attrName>
                                        </p:attrNameLst>
                                      </p:cBhvr>
                                      <p:tavLst>
                                        <p:tav tm="0">
                                          <p:val>
                                            <p:strVal val="0-#ppt_h/2"/>
                                          </p:val>
                                        </p:tav>
                                        <p:tav tm="100000">
                                          <p:val>
                                            <p:strVal val="#ppt_y"/>
                                          </p:val>
                                        </p:tav>
                                      </p:tavLst>
                                    </p:anim>
                                  </p:childTnLst>
                                </p:cTn>
                              </p:par>
                              <p:par>
                                <p:cTn id="64" presetID="2" presetClass="entr" presetSubtype="1" decel="100000" fill="hold" nodeType="withEffect">
                                  <p:stCondLst>
                                    <p:cond delay="250"/>
                                  </p:stCondLst>
                                  <p:childTnLst>
                                    <p:set>
                                      <p:cBhvr>
                                        <p:cTn id="65" dur="1" fill="hold">
                                          <p:stCondLst>
                                            <p:cond delay="0"/>
                                          </p:stCondLst>
                                        </p:cTn>
                                        <p:tgtEl>
                                          <p:spTgt spid="2"/>
                                        </p:tgtEl>
                                        <p:attrNameLst>
                                          <p:attrName>style.visibility</p:attrName>
                                        </p:attrNameLst>
                                      </p:cBhvr>
                                      <p:to>
                                        <p:strVal val="visible"/>
                                      </p:to>
                                    </p:set>
                                    <p:anim calcmode="lin" valueType="num">
                                      <p:cBhvr additive="base">
                                        <p:cTn id="66" dur="750" fill="hold"/>
                                        <p:tgtEl>
                                          <p:spTgt spid="2"/>
                                        </p:tgtEl>
                                        <p:attrNameLst>
                                          <p:attrName>ppt_x</p:attrName>
                                        </p:attrNameLst>
                                      </p:cBhvr>
                                      <p:tavLst>
                                        <p:tav tm="0">
                                          <p:val>
                                            <p:strVal val="#ppt_x"/>
                                          </p:val>
                                        </p:tav>
                                        <p:tav tm="100000">
                                          <p:val>
                                            <p:strVal val="#ppt_x"/>
                                          </p:val>
                                        </p:tav>
                                      </p:tavLst>
                                    </p:anim>
                                    <p:anim calcmode="lin" valueType="num">
                                      <p:cBhvr additive="base">
                                        <p:cTn id="67" dur="750" fill="hold"/>
                                        <p:tgtEl>
                                          <p:spTgt spid="2"/>
                                        </p:tgtEl>
                                        <p:attrNameLst>
                                          <p:attrName>ppt_y</p:attrName>
                                        </p:attrNameLst>
                                      </p:cBhvr>
                                      <p:tavLst>
                                        <p:tav tm="0">
                                          <p:val>
                                            <p:strVal val="0-#ppt_h/2"/>
                                          </p:val>
                                        </p:tav>
                                        <p:tav tm="100000">
                                          <p:val>
                                            <p:strVal val="#ppt_y"/>
                                          </p:val>
                                        </p:tav>
                                      </p:tavLst>
                                    </p:anim>
                                  </p:childTnLst>
                                </p:cTn>
                              </p:par>
                              <p:par>
                                <p:cTn id="68" presetID="2" presetClass="entr" presetSubtype="1" decel="100000" fill="hold" nodeType="withEffect">
                                  <p:stCondLst>
                                    <p:cond delay="50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750" fill="hold"/>
                                        <p:tgtEl>
                                          <p:spTgt spid="3"/>
                                        </p:tgtEl>
                                        <p:attrNameLst>
                                          <p:attrName>ppt_x</p:attrName>
                                        </p:attrNameLst>
                                      </p:cBhvr>
                                      <p:tavLst>
                                        <p:tav tm="0">
                                          <p:val>
                                            <p:strVal val="#ppt_x"/>
                                          </p:val>
                                        </p:tav>
                                        <p:tav tm="100000">
                                          <p:val>
                                            <p:strVal val="#ppt_x"/>
                                          </p:val>
                                        </p:tav>
                                      </p:tavLst>
                                    </p:anim>
                                    <p:anim calcmode="lin" valueType="num">
                                      <p:cBhvr additive="base">
                                        <p:cTn id="71" dur="750" fill="hold"/>
                                        <p:tgtEl>
                                          <p:spTgt spid="3"/>
                                        </p:tgtEl>
                                        <p:attrNameLst>
                                          <p:attrName>ppt_y</p:attrName>
                                        </p:attrNameLst>
                                      </p:cBhvr>
                                      <p:tavLst>
                                        <p:tav tm="0">
                                          <p:val>
                                            <p:strVal val="0-#ppt_h/2"/>
                                          </p:val>
                                        </p:tav>
                                        <p:tav tm="100000">
                                          <p:val>
                                            <p:strVal val="#ppt_y"/>
                                          </p:val>
                                        </p:tav>
                                      </p:tavLst>
                                    </p:anim>
                                  </p:childTnLst>
                                </p:cTn>
                              </p:par>
                              <p:par>
                                <p:cTn id="72" presetID="2" presetClass="entr" presetSubtype="1" decel="100000" fill="hold" nodeType="withEffect">
                                  <p:stCondLst>
                                    <p:cond delay="750"/>
                                  </p:stCondLst>
                                  <p:childTnLst>
                                    <p:set>
                                      <p:cBhvr>
                                        <p:cTn id="73" dur="1" fill="hold">
                                          <p:stCondLst>
                                            <p:cond delay="0"/>
                                          </p:stCondLst>
                                        </p:cTn>
                                        <p:tgtEl>
                                          <p:spTgt spid="4"/>
                                        </p:tgtEl>
                                        <p:attrNameLst>
                                          <p:attrName>style.visibility</p:attrName>
                                        </p:attrNameLst>
                                      </p:cBhvr>
                                      <p:to>
                                        <p:strVal val="visible"/>
                                      </p:to>
                                    </p:set>
                                    <p:anim calcmode="lin" valueType="num">
                                      <p:cBhvr additive="base">
                                        <p:cTn id="74" dur="750" fill="hold"/>
                                        <p:tgtEl>
                                          <p:spTgt spid="4"/>
                                        </p:tgtEl>
                                        <p:attrNameLst>
                                          <p:attrName>ppt_x</p:attrName>
                                        </p:attrNameLst>
                                      </p:cBhvr>
                                      <p:tavLst>
                                        <p:tav tm="0">
                                          <p:val>
                                            <p:strVal val="#ppt_x"/>
                                          </p:val>
                                        </p:tav>
                                        <p:tav tm="100000">
                                          <p:val>
                                            <p:strVal val="#ppt_x"/>
                                          </p:val>
                                        </p:tav>
                                      </p:tavLst>
                                    </p:anim>
                                    <p:anim calcmode="lin" valueType="num">
                                      <p:cBhvr additive="base">
                                        <p:cTn id="75" dur="750" fill="hold"/>
                                        <p:tgtEl>
                                          <p:spTgt spid="4"/>
                                        </p:tgtEl>
                                        <p:attrNameLst>
                                          <p:attrName>ppt_y</p:attrName>
                                        </p:attrNameLst>
                                      </p:cBhvr>
                                      <p:tavLst>
                                        <p:tav tm="0">
                                          <p:val>
                                            <p:strVal val="0-#ppt_h/2"/>
                                          </p:val>
                                        </p:tav>
                                        <p:tav tm="100000">
                                          <p:val>
                                            <p:strVal val="#ppt_y"/>
                                          </p:val>
                                        </p:tav>
                                      </p:tavLst>
                                    </p:anim>
                                  </p:childTnLst>
                                </p:cTn>
                              </p:par>
                              <p:par>
                                <p:cTn id="76" presetID="2" presetClass="entr" presetSubtype="1" decel="100000" fill="hold" nodeType="withEffect">
                                  <p:stCondLst>
                                    <p:cond delay="1000"/>
                                  </p:stCondLst>
                                  <p:childTnLst>
                                    <p:set>
                                      <p:cBhvr>
                                        <p:cTn id="77" dur="1" fill="hold">
                                          <p:stCondLst>
                                            <p:cond delay="0"/>
                                          </p:stCondLst>
                                        </p:cTn>
                                        <p:tgtEl>
                                          <p:spTgt spid="5"/>
                                        </p:tgtEl>
                                        <p:attrNameLst>
                                          <p:attrName>style.visibility</p:attrName>
                                        </p:attrNameLst>
                                      </p:cBhvr>
                                      <p:to>
                                        <p:strVal val="visible"/>
                                      </p:to>
                                    </p:set>
                                    <p:anim calcmode="lin" valueType="num">
                                      <p:cBhvr additive="base">
                                        <p:cTn id="78" dur="750" fill="hold"/>
                                        <p:tgtEl>
                                          <p:spTgt spid="5"/>
                                        </p:tgtEl>
                                        <p:attrNameLst>
                                          <p:attrName>ppt_x</p:attrName>
                                        </p:attrNameLst>
                                      </p:cBhvr>
                                      <p:tavLst>
                                        <p:tav tm="0">
                                          <p:val>
                                            <p:strVal val="#ppt_x"/>
                                          </p:val>
                                        </p:tav>
                                        <p:tav tm="100000">
                                          <p:val>
                                            <p:strVal val="#ppt_x"/>
                                          </p:val>
                                        </p:tav>
                                      </p:tavLst>
                                    </p:anim>
                                    <p:anim calcmode="lin" valueType="num">
                                      <p:cBhvr additive="base">
                                        <p:cTn id="79" dur="750" fill="hold"/>
                                        <p:tgtEl>
                                          <p:spTgt spid="5"/>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15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grpId="1" nodeType="withEffect">
                                  <p:stCondLst>
                                    <p:cond delay="150"/>
                                  </p:stCondLst>
                                  <p:childTnLst>
                                    <p:animMotion origin="layout" path="M 4.2022E-6 -3.65865E-6 L 4.2022E-6 0.03132 " pathEditMode="relative" rAng="0" ptsTypes="AA">
                                      <p:cBhvr>
                                        <p:cTn id="84" dur="750" spd="-100000" fill="hold"/>
                                        <p:tgtEl>
                                          <p:spTgt spid="45"/>
                                        </p:tgtEl>
                                        <p:attrNameLst>
                                          <p:attrName>ppt_x</p:attrName>
                                          <p:attrName>ppt_y</p:attrName>
                                        </p:attrNameLst>
                                      </p:cBhvr>
                                      <p:rCtr x="0" y="1566"/>
                                    </p:animMotion>
                                  </p:childTnLst>
                                </p:cTn>
                              </p:par>
                              <p:par>
                                <p:cTn id="85" presetID="10" presetClass="entr" presetSubtype="0" fill="hold" grpId="0" nodeType="withEffect">
                                  <p:stCondLst>
                                    <p:cond delay="30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par>
                                <p:cTn id="88" presetID="42" presetClass="path" presetSubtype="0" decel="100000" fill="hold" grpId="1" nodeType="withEffect">
                                  <p:stCondLst>
                                    <p:cond delay="300"/>
                                  </p:stCondLst>
                                  <p:childTnLst>
                                    <p:animMotion origin="layout" path="M 4.2022E-6 -3.65865E-6 L 4.2022E-6 0.03132 " pathEditMode="relative" rAng="0" ptsTypes="AA">
                                      <p:cBhvr>
                                        <p:cTn id="89" dur="750" spd="-100000" fill="hold"/>
                                        <p:tgtEl>
                                          <p:spTgt spid="48"/>
                                        </p:tgtEl>
                                        <p:attrNameLst>
                                          <p:attrName>ppt_x</p:attrName>
                                          <p:attrName>ppt_y</p:attrName>
                                        </p:attrNameLst>
                                      </p:cBhvr>
                                      <p:rCtr x="0" y="1566"/>
                                    </p:animMotion>
                                  </p:childTnLst>
                                </p:cTn>
                              </p:par>
                              <p:par>
                                <p:cTn id="90" presetID="10" presetClass="entr" presetSubtype="0" fill="hold" grpId="0" nodeType="withEffect">
                                  <p:stCondLst>
                                    <p:cond delay="45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42" presetClass="path" presetSubtype="0" decel="100000" fill="hold" grpId="1" nodeType="withEffect">
                                  <p:stCondLst>
                                    <p:cond delay="450"/>
                                  </p:stCondLst>
                                  <p:childTnLst>
                                    <p:animMotion origin="layout" path="M 4.2022E-6 -3.65865E-6 L 4.2022E-6 0.03132 " pathEditMode="relative" rAng="0" ptsTypes="AA">
                                      <p:cBhvr>
                                        <p:cTn id="94" dur="750" spd="-100000" fill="hold"/>
                                        <p:tgtEl>
                                          <p:spTgt spid="49"/>
                                        </p:tgtEl>
                                        <p:attrNameLst>
                                          <p:attrName>ppt_x</p:attrName>
                                          <p:attrName>ppt_y</p:attrName>
                                        </p:attrNameLst>
                                      </p:cBhvr>
                                      <p:rCtr x="0" y="1566"/>
                                    </p:animMotion>
                                  </p:childTnLst>
                                </p:cTn>
                              </p:par>
                              <p:par>
                                <p:cTn id="95" presetID="10" presetClass="entr" presetSubtype="0" fill="hold" grpId="0" nodeType="withEffect">
                                  <p:stCondLst>
                                    <p:cond delay="600"/>
                                  </p:stCondLst>
                                  <p:childTnLst>
                                    <p:set>
                                      <p:cBhvr>
                                        <p:cTn id="96" dur="1" fill="hold">
                                          <p:stCondLst>
                                            <p:cond delay="0"/>
                                          </p:stCondLst>
                                        </p:cTn>
                                        <p:tgtEl>
                                          <p:spTgt spid="50"/>
                                        </p:tgtEl>
                                        <p:attrNameLst>
                                          <p:attrName>style.visibility</p:attrName>
                                        </p:attrNameLst>
                                      </p:cBhvr>
                                      <p:to>
                                        <p:strVal val="visible"/>
                                      </p:to>
                                    </p:set>
                                    <p:animEffect transition="in" filter="fade">
                                      <p:cBhvr>
                                        <p:cTn id="97" dur="500"/>
                                        <p:tgtEl>
                                          <p:spTgt spid="50"/>
                                        </p:tgtEl>
                                      </p:cBhvr>
                                    </p:animEffect>
                                  </p:childTnLst>
                                </p:cTn>
                              </p:par>
                              <p:par>
                                <p:cTn id="98" presetID="42" presetClass="path" presetSubtype="0" decel="100000" fill="hold" grpId="1" nodeType="withEffect">
                                  <p:stCondLst>
                                    <p:cond delay="600"/>
                                  </p:stCondLst>
                                  <p:childTnLst>
                                    <p:animMotion origin="layout" path="M 4.2022E-6 -3.65865E-6 L 4.2022E-6 0.03132 " pathEditMode="relative" rAng="0" ptsTypes="AA">
                                      <p:cBhvr>
                                        <p:cTn id="99" dur="750" spd="-100000" fill="hold"/>
                                        <p:tgtEl>
                                          <p:spTgt spid="50"/>
                                        </p:tgtEl>
                                        <p:attrNameLst>
                                          <p:attrName>ppt_x</p:attrName>
                                          <p:attrName>ppt_y</p:attrName>
                                        </p:attrNameLst>
                                      </p:cBhvr>
                                      <p:rCtr x="0" y="1566"/>
                                    </p:animMotion>
                                  </p:childTnLst>
                                </p:cTn>
                              </p:par>
                              <p:par>
                                <p:cTn id="100" presetID="10" presetClass="entr" presetSubtype="0" fill="hold" grpId="0" nodeType="withEffect">
                                  <p:stCondLst>
                                    <p:cond delay="750"/>
                                  </p:stCondLst>
                                  <p:childTnLst>
                                    <p:set>
                                      <p:cBhvr>
                                        <p:cTn id="101" dur="1" fill="hold">
                                          <p:stCondLst>
                                            <p:cond delay="0"/>
                                          </p:stCondLst>
                                        </p:cTn>
                                        <p:tgtEl>
                                          <p:spTgt spid="51"/>
                                        </p:tgtEl>
                                        <p:attrNameLst>
                                          <p:attrName>style.visibility</p:attrName>
                                        </p:attrNameLst>
                                      </p:cBhvr>
                                      <p:to>
                                        <p:strVal val="visible"/>
                                      </p:to>
                                    </p:set>
                                    <p:animEffect transition="in" filter="fade">
                                      <p:cBhvr>
                                        <p:cTn id="102" dur="500"/>
                                        <p:tgtEl>
                                          <p:spTgt spid="51"/>
                                        </p:tgtEl>
                                      </p:cBhvr>
                                    </p:animEffect>
                                  </p:childTnLst>
                                </p:cTn>
                              </p:par>
                              <p:par>
                                <p:cTn id="103" presetID="42" presetClass="path" presetSubtype="0" decel="100000" fill="hold" grpId="1" nodeType="withEffect">
                                  <p:stCondLst>
                                    <p:cond delay="750"/>
                                  </p:stCondLst>
                                  <p:childTnLst>
                                    <p:animMotion origin="layout" path="M 4.2022E-6 -3.65865E-6 L 4.2022E-6 0.03132 " pathEditMode="relative" rAng="0" ptsTypes="AA">
                                      <p:cBhvr>
                                        <p:cTn id="104" dur="750" spd="-100000" fill="hold"/>
                                        <p:tgtEl>
                                          <p:spTgt spid="51"/>
                                        </p:tgtEl>
                                        <p:attrNameLst>
                                          <p:attrName>ppt_x</p:attrName>
                                          <p:attrName>ppt_y</p:attrName>
                                        </p:attrNameLst>
                                      </p:cBhvr>
                                      <p:rCtr x="0" y="1566"/>
                                    </p:animMotion>
                                  </p:childTnLst>
                                </p:cTn>
                              </p:par>
                              <p:par>
                                <p:cTn id="105" presetID="10" presetClass="entr" presetSubtype="0" fill="hold" grpId="0" nodeType="withEffect">
                                  <p:stCondLst>
                                    <p:cond delay="90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par>
                                <p:cTn id="108" presetID="42" presetClass="path" presetSubtype="0" decel="100000" fill="hold" grpId="1" nodeType="withEffect">
                                  <p:stCondLst>
                                    <p:cond delay="900"/>
                                  </p:stCondLst>
                                  <p:childTnLst>
                                    <p:animMotion origin="layout" path="M 4.2022E-6 -3.65865E-6 L 4.2022E-6 0.03132 " pathEditMode="relative" rAng="0" ptsTypes="AA">
                                      <p:cBhvr>
                                        <p:cTn id="109" dur="750" spd="-100000" fill="hold"/>
                                        <p:tgtEl>
                                          <p:spTgt spid="52"/>
                                        </p:tgtEl>
                                        <p:attrNameLst>
                                          <p:attrName>ppt_x</p:attrName>
                                          <p:attrName>ppt_y</p:attrName>
                                        </p:attrNameLst>
                                      </p:cBhvr>
                                      <p:rCtr x="0" y="1566"/>
                                    </p:animMotion>
                                  </p:childTnLst>
                                </p:cTn>
                              </p:par>
                              <p:par>
                                <p:cTn id="110" presetID="10" presetClass="entr" presetSubtype="0" fill="hold" grpId="0" nodeType="withEffect">
                                  <p:stCondLst>
                                    <p:cond delay="1050"/>
                                  </p:stCondLst>
                                  <p:childTnLst>
                                    <p:set>
                                      <p:cBhvr>
                                        <p:cTn id="111" dur="1" fill="hold">
                                          <p:stCondLst>
                                            <p:cond delay="0"/>
                                          </p:stCondLst>
                                        </p:cTn>
                                        <p:tgtEl>
                                          <p:spTgt spid="53"/>
                                        </p:tgtEl>
                                        <p:attrNameLst>
                                          <p:attrName>style.visibility</p:attrName>
                                        </p:attrNameLst>
                                      </p:cBhvr>
                                      <p:to>
                                        <p:strVal val="visible"/>
                                      </p:to>
                                    </p:set>
                                    <p:animEffect transition="in" filter="fade">
                                      <p:cBhvr>
                                        <p:cTn id="112" dur="500"/>
                                        <p:tgtEl>
                                          <p:spTgt spid="53"/>
                                        </p:tgtEl>
                                      </p:cBhvr>
                                    </p:animEffect>
                                  </p:childTnLst>
                                </p:cTn>
                              </p:par>
                              <p:par>
                                <p:cTn id="113" presetID="42" presetClass="path" presetSubtype="0" decel="100000" fill="hold" grpId="1" nodeType="withEffect">
                                  <p:stCondLst>
                                    <p:cond delay="1050"/>
                                  </p:stCondLst>
                                  <p:childTnLst>
                                    <p:animMotion origin="layout" path="M 4.2022E-6 -3.65865E-6 L 4.2022E-6 0.03132 " pathEditMode="relative" rAng="0" ptsTypes="AA">
                                      <p:cBhvr>
                                        <p:cTn id="114" dur="750" spd="-100000" fill="hold"/>
                                        <p:tgtEl>
                                          <p:spTgt spid="53"/>
                                        </p:tgtEl>
                                        <p:attrNameLst>
                                          <p:attrName>ppt_x</p:attrName>
                                          <p:attrName>ppt_y</p:attrName>
                                        </p:attrNameLst>
                                      </p:cBhvr>
                                      <p:rCtr x="0" y="1566"/>
                                    </p:animMotion>
                                  </p:childTnLst>
                                </p:cTn>
                              </p:par>
                              <p:par>
                                <p:cTn id="115" presetID="10" presetClass="entr" presetSubtype="0" fill="hold" grpId="0" nodeType="withEffect">
                                  <p:stCondLst>
                                    <p:cond delay="1200"/>
                                  </p:stCondLst>
                                  <p:childTnLst>
                                    <p:set>
                                      <p:cBhvr>
                                        <p:cTn id="116" dur="1" fill="hold">
                                          <p:stCondLst>
                                            <p:cond delay="0"/>
                                          </p:stCondLst>
                                        </p:cTn>
                                        <p:tgtEl>
                                          <p:spTgt spid="54"/>
                                        </p:tgtEl>
                                        <p:attrNameLst>
                                          <p:attrName>style.visibility</p:attrName>
                                        </p:attrNameLst>
                                      </p:cBhvr>
                                      <p:to>
                                        <p:strVal val="visible"/>
                                      </p:to>
                                    </p:set>
                                    <p:animEffect transition="in" filter="fade">
                                      <p:cBhvr>
                                        <p:cTn id="117" dur="500"/>
                                        <p:tgtEl>
                                          <p:spTgt spid="54"/>
                                        </p:tgtEl>
                                      </p:cBhvr>
                                    </p:animEffect>
                                  </p:childTnLst>
                                </p:cTn>
                              </p:par>
                              <p:par>
                                <p:cTn id="118" presetID="42" presetClass="path" presetSubtype="0" decel="100000" fill="hold" grpId="1" nodeType="withEffect">
                                  <p:stCondLst>
                                    <p:cond delay="1200"/>
                                  </p:stCondLst>
                                  <p:childTnLst>
                                    <p:animMotion origin="layout" path="M 4.2022E-6 -3.65865E-6 L 4.2022E-6 0.03132 " pathEditMode="relative" rAng="0" ptsTypes="AA">
                                      <p:cBhvr>
                                        <p:cTn id="119" dur="750" spd="-100000" fill="hold"/>
                                        <p:tgtEl>
                                          <p:spTgt spid="54"/>
                                        </p:tgtEl>
                                        <p:attrNameLst>
                                          <p:attrName>ppt_x</p:attrName>
                                          <p:attrName>ppt_y</p:attrName>
                                        </p:attrNameLst>
                                      </p:cBhvr>
                                      <p:rCtr x="0" y="1566"/>
                                    </p:animMotion>
                                  </p:childTnLst>
                                </p:cTn>
                              </p:par>
                              <p:par>
                                <p:cTn id="120" presetID="10" presetClass="entr" presetSubtype="0" fill="hold" grpId="0" nodeType="withEffect">
                                  <p:stCondLst>
                                    <p:cond delay="1350"/>
                                  </p:stCondLst>
                                  <p:childTnLst>
                                    <p:set>
                                      <p:cBhvr>
                                        <p:cTn id="121" dur="1" fill="hold">
                                          <p:stCondLst>
                                            <p:cond delay="0"/>
                                          </p:stCondLst>
                                        </p:cTn>
                                        <p:tgtEl>
                                          <p:spTgt spid="55"/>
                                        </p:tgtEl>
                                        <p:attrNameLst>
                                          <p:attrName>style.visibility</p:attrName>
                                        </p:attrNameLst>
                                      </p:cBhvr>
                                      <p:to>
                                        <p:strVal val="visible"/>
                                      </p:to>
                                    </p:set>
                                    <p:animEffect transition="in" filter="fade">
                                      <p:cBhvr>
                                        <p:cTn id="122" dur="500"/>
                                        <p:tgtEl>
                                          <p:spTgt spid="55"/>
                                        </p:tgtEl>
                                      </p:cBhvr>
                                    </p:animEffect>
                                  </p:childTnLst>
                                </p:cTn>
                              </p:par>
                              <p:par>
                                <p:cTn id="123" presetID="42" presetClass="path" presetSubtype="0" decel="100000" fill="hold" grpId="1" nodeType="withEffect">
                                  <p:stCondLst>
                                    <p:cond delay="1350"/>
                                  </p:stCondLst>
                                  <p:childTnLst>
                                    <p:animMotion origin="layout" path="M 4.2022E-6 -3.65865E-6 L 4.2022E-6 0.03132 " pathEditMode="relative" rAng="0" ptsTypes="AA">
                                      <p:cBhvr>
                                        <p:cTn id="124" dur="750" spd="-100000" fill="hold"/>
                                        <p:tgtEl>
                                          <p:spTgt spid="55"/>
                                        </p:tgtEl>
                                        <p:attrNameLst>
                                          <p:attrName>ppt_x</p:attrName>
                                          <p:attrName>ppt_y</p:attrName>
                                        </p:attrNameLst>
                                      </p:cBhvr>
                                      <p:rCtr x="0" y="1566"/>
                                    </p:animMotion>
                                  </p:childTnLst>
                                </p:cTn>
                              </p:par>
                              <p:par>
                                <p:cTn id="125" presetID="10" presetClass="entr" presetSubtype="0" fill="hold" grpId="0" nodeType="withEffect">
                                  <p:stCondLst>
                                    <p:cond delay="1500"/>
                                  </p:stCondLst>
                                  <p:childTnLst>
                                    <p:set>
                                      <p:cBhvr>
                                        <p:cTn id="126" dur="1" fill="hold">
                                          <p:stCondLst>
                                            <p:cond delay="0"/>
                                          </p:stCondLst>
                                        </p:cTn>
                                        <p:tgtEl>
                                          <p:spTgt spid="56"/>
                                        </p:tgtEl>
                                        <p:attrNameLst>
                                          <p:attrName>style.visibility</p:attrName>
                                        </p:attrNameLst>
                                      </p:cBhvr>
                                      <p:to>
                                        <p:strVal val="visible"/>
                                      </p:to>
                                    </p:set>
                                    <p:animEffect transition="in" filter="fade">
                                      <p:cBhvr>
                                        <p:cTn id="127" dur="500"/>
                                        <p:tgtEl>
                                          <p:spTgt spid="56"/>
                                        </p:tgtEl>
                                      </p:cBhvr>
                                    </p:animEffect>
                                  </p:childTnLst>
                                </p:cTn>
                              </p:par>
                              <p:par>
                                <p:cTn id="128" presetID="42" presetClass="path" presetSubtype="0" decel="100000" fill="hold" grpId="1" nodeType="withEffect">
                                  <p:stCondLst>
                                    <p:cond delay="1500"/>
                                  </p:stCondLst>
                                  <p:childTnLst>
                                    <p:animMotion origin="layout" path="M 4.2022E-6 -3.65865E-6 L 4.2022E-6 0.03132 " pathEditMode="relative" rAng="0" ptsTypes="AA">
                                      <p:cBhvr>
                                        <p:cTn id="129" dur="750" spd="-100000" fill="hold"/>
                                        <p:tgtEl>
                                          <p:spTgt spid="56"/>
                                        </p:tgtEl>
                                        <p:attrNameLst>
                                          <p:attrName>ppt_x</p:attrName>
                                          <p:attrName>ppt_y</p:attrName>
                                        </p:attrNameLst>
                                      </p:cBhvr>
                                      <p:rCtr x="0" y="1566"/>
                                    </p:animMotion>
                                  </p:childTnLst>
                                </p:cTn>
                              </p:par>
                              <p:par>
                                <p:cTn id="130" presetID="10" presetClass="entr" presetSubtype="0" fill="hold" grpId="0" nodeType="withEffect">
                                  <p:stCondLst>
                                    <p:cond delay="1650"/>
                                  </p:stCondLst>
                                  <p:childTnLst>
                                    <p:set>
                                      <p:cBhvr>
                                        <p:cTn id="131" dur="1" fill="hold">
                                          <p:stCondLst>
                                            <p:cond delay="0"/>
                                          </p:stCondLst>
                                        </p:cTn>
                                        <p:tgtEl>
                                          <p:spTgt spid="57"/>
                                        </p:tgtEl>
                                        <p:attrNameLst>
                                          <p:attrName>style.visibility</p:attrName>
                                        </p:attrNameLst>
                                      </p:cBhvr>
                                      <p:to>
                                        <p:strVal val="visible"/>
                                      </p:to>
                                    </p:set>
                                    <p:animEffect transition="in" filter="fade">
                                      <p:cBhvr>
                                        <p:cTn id="132" dur="500"/>
                                        <p:tgtEl>
                                          <p:spTgt spid="57"/>
                                        </p:tgtEl>
                                      </p:cBhvr>
                                    </p:animEffect>
                                  </p:childTnLst>
                                </p:cTn>
                              </p:par>
                              <p:par>
                                <p:cTn id="133" presetID="42" presetClass="path" presetSubtype="0" decel="100000" fill="hold" grpId="1" nodeType="withEffect">
                                  <p:stCondLst>
                                    <p:cond delay="1650"/>
                                  </p:stCondLst>
                                  <p:childTnLst>
                                    <p:animMotion origin="layout" path="M 4.2022E-6 -3.65865E-6 L 4.2022E-6 0.03132 " pathEditMode="relative" rAng="0" ptsTypes="AA">
                                      <p:cBhvr>
                                        <p:cTn id="134" dur="750" spd="-100000" fill="hold"/>
                                        <p:tgtEl>
                                          <p:spTgt spid="57"/>
                                        </p:tgtEl>
                                        <p:attrNameLst>
                                          <p:attrName>ppt_x</p:attrName>
                                          <p:attrName>ppt_y</p:attrName>
                                        </p:attrNameLst>
                                      </p:cBhvr>
                                      <p:rCtr x="0" y="1566"/>
                                    </p:animMotion>
                                  </p:childTnLst>
                                </p:cTn>
                              </p:par>
                              <p:par>
                                <p:cTn id="135" presetID="10" presetClass="entr" presetSubtype="0" fill="hold" grpId="0" nodeType="withEffect">
                                  <p:stCondLst>
                                    <p:cond delay="1800"/>
                                  </p:stCondLst>
                                  <p:childTnLst>
                                    <p:set>
                                      <p:cBhvr>
                                        <p:cTn id="136" dur="1" fill="hold">
                                          <p:stCondLst>
                                            <p:cond delay="0"/>
                                          </p:stCondLst>
                                        </p:cTn>
                                        <p:tgtEl>
                                          <p:spTgt spid="59"/>
                                        </p:tgtEl>
                                        <p:attrNameLst>
                                          <p:attrName>style.visibility</p:attrName>
                                        </p:attrNameLst>
                                      </p:cBhvr>
                                      <p:to>
                                        <p:strVal val="visible"/>
                                      </p:to>
                                    </p:set>
                                    <p:animEffect transition="in" filter="fade">
                                      <p:cBhvr>
                                        <p:cTn id="137" dur="500"/>
                                        <p:tgtEl>
                                          <p:spTgt spid="59"/>
                                        </p:tgtEl>
                                      </p:cBhvr>
                                    </p:animEffect>
                                  </p:childTnLst>
                                </p:cTn>
                              </p:par>
                              <p:par>
                                <p:cTn id="138" presetID="42" presetClass="path" presetSubtype="0" decel="100000" fill="hold" grpId="1" nodeType="withEffect">
                                  <p:stCondLst>
                                    <p:cond delay="1800"/>
                                  </p:stCondLst>
                                  <p:childTnLst>
                                    <p:animMotion origin="layout" path="M 4.2022E-6 -3.65865E-6 L 4.2022E-6 0.03132 " pathEditMode="relative" rAng="0" ptsTypes="AA">
                                      <p:cBhvr>
                                        <p:cTn id="139" dur="750" spd="-100000" fill="hold"/>
                                        <p:tgtEl>
                                          <p:spTgt spid="59"/>
                                        </p:tgtEl>
                                        <p:attrNameLst>
                                          <p:attrName>ppt_x</p:attrName>
                                          <p:attrName>ppt_y</p:attrName>
                                        </p:attrNameLst>
                                      </p:cBhvr>
                                      <p:rCtr x="0" y="1566"/>
                                    </p:animMotion>
                                  </p:childTnLst>
                                </p:cTn>
                              </p:par>
                              <p:par>
                                <p:cTn id="140" presetID="10" presetClass="entr" presetSubtype="0" fill="hold" grpId="0" nodeType="withEffect">
                                  <p:stCondLst>
                                    <p:cond delay="195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500"/>
                                        <p:tgtEl>
                                          <p:spTgt spid="62"/>
                                        </p:tgtEl>
                                      </p:cBhvr>
                                    </p:animEffect>
                                  </p:childTnLst>
                                </p:cTn>
                              </p:par>
                              <p:par>
                                <p:cTn id="143" presetID="42" presetClass="path" presetSubtype="0" decel="100000" fill="hold" grpId="1" nodeType="withEffect">
                                  <p:stCondLst>
                                    <p:cond delay="1950"/>
                                  </p:stCondLst>
                                  <p:childTnLst>
                                    <p:animMotion origin="layout" path="M 4.2022E-6 -3.65865E-6 L 4.2022E-6 0.03132 " pathEditMode="relative" rAng="0" ptsTypes="AA">
                                      <p:cBhvr>
                                        <p:cTn id="144" dur="750" spd="-100000" fill="hold"/>
                                        <p:tgtEl>
                                          <p:spTgt spid="62"/>
                                        </p:tgtEl>
                                        <p:attrNameLst>
                                          <p:attrName>ppt_x</p:attrName>
                                          <p:attrName>ppt_y</p:attrName>
                                        </p:attrNameLst>
                                      </p:cBhvr>
                                      <p:rCtr x="0" y="1566"/>
                                    </p:animMotion>
                                  </p:childTnLst>
                                </p:cTn>
                              </p:par>
                              <p:par>
                                <p:cTn id="145" presetID="10" presetClass="entr" presetSubtype="0" fill="hold" grpId="0" nodeType="withEffect">
                                  <p:stCondLst>
                                    <p:cond delay="2100"/>
                                  </p:stCondLst>
                                  <p:childTnLst>
                                    <p:set>
                                      <p:cBhvr>
                                        <p:cTn id="146" dur="1" fill="hold">
                                          <p:stCondLst>
                                            <p:cond delay="0"/>
                                          </p:stCondLst>
                                        </p:cTn>
                                        <p:tgtEl>
                                          <p:spTgt spid="63"/>
                                        </p:tgtEl>
                                        <p:attrNameLst>
                                          <p:attrName>style.visibility</p:attrName>
                                        </p:attrNameLst>
                                      </p:cBhvr>
                                      <p:to>
                                        <p:strVal val="visible"/>
                                      </p:to>
                                    </p:set>
                                    <p:animEffect transition="in" filter="fade">
                                      <p:cBhvr>
                                        <p:cTn id="147" dur="500"/>
                                        <p:tgtEl>
                                          <p:spTgt spid="63"/>
                                        </p:tgtEl>
                                      </p:cBhvr>
                                    </p:animEffect>
                                  </p:childTnLst>
                                </p:cTn>
                              </p:par>
                              <p:par>
                                <p:cTn id="148" presetID="42" presetClass="path" presetSubtype="0" decel="100000" fill="hold" grpId="1" nodeType="withEffect">
                                  <p:stCondLst>
                                    <p:cond delay="2100"/>
                                  </p:stCondLst>
                                  <p:childTnLst>
                                    <p:animMotion origin="layout" path="M 4.2022E-6 -3.65865E-6 L 4.2022E-6 0.03132 " pathEditMode="relative" rAng="0" ptsTypes="AA">
                                      <p:cBhvr>
                                        <p:cTn id="149" dur="750" spd="-100000" fill="hold"/>
                                        <p:tgtEl>
                                          <p:spTgt spid="63"/>
                                        </p:tgtEl>
                                        <p:attrNameLst>
                                          <p:attrName>ppt_x</p:attrName>
                                          <p:attrName>ppt_y</p:attrName>
                                        </p:attrNameLst>
                                      </p:cBhvr>
                                      <p:rCtr x="0" y="1566"/>
                                    </p:animMotion>
                                  </p:childTnLst>
                                </p:cTn>
                              </p:par>
                              <p:par>
                                <p:cTn id="150" presetID="10" presetClass="entr" presetSubtype="0" fill="hold" grpId="0" nodeType="withEffect">
                                  <p:stCondLst>
                                    <p:cond delay="2250"/>
                                  </p:stCondLst>
                                  <p:childTnLst>
                                    <p:set>
                                      <p:cBhvr>
                                        <p:cTn id="151" dur="1" fill="hold">
                                          <p:stCondLst>
                                            <p:cond delay="0"/>
                                          </p:stCondLst>
                                        </p:cTn>
                                        <p:tgtEl>
                                          <p:spTgt spid="72"/>
                                        </p:tgtEl>
                                        <p:attrNameLst>
                                          <p:attrName>style.visibility</p:attrName>
                                        </p:attrNameLst>
                                      </p:cBhvr>
                                      <p:to>
                                        <p:strVal val="visible"/>
                                      </p:to>
                                    </p:set>
                                    <p:animEffect transition="in" filter="fade">
                                      <p:cBhvr>
                                        <p:cTn id="152" dur="500"/>
                                        <p:tgtEl>
                                          <p:spTgt spid="72"/>
                                        </p:tgtEl>
                                      </p:cBhvr>
                                    </p:animEffect>
                                  </p:childTnLst>
                                </p:cTn>
                              </p:par>
                              <p:par>
                                <p:cTn id="153" presetID="42" presetClass="path" presetSubtype="0" decel="100000" fill="hold" grpId="1" nodeType="withEffect">
                                  <p:stCondLst>
                                    <p:cond delay="2250"/>
                                  </p:stCondLst>
                                  <p:childTnLst>
                                    <p:animMotion origin="layout" path="M 4.2022E-6 -3.65865E-6 L 4.2022E-6 0.03132 " pathEditMode="relative" rAng="0" ptsTypes="AA">
                                      <p:cBhvr>
                                        <p:cTn id="154" dur="750" spd="-100000" fill="hold"/>
                                        <p:tgtEl>
                                          <p:spTgt spid="72"/>
                                        </p:tgtEl>
                                        <p:attrNameLst>
                                          <p:attrName>ppt_x</p:attrName>
                                          <p:attrName>ppt_y</p:attrName>
                                        </p:attrNameLst>
                                      </p:cBhvr>
                                      <p:rCtr x="0" y="1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5" grpId="0"/>
      <p:bldP spid="75" grpId="1"/>
      <p:bldP spid="60" grpId="0" animBg="1"/>
      <p:bldP spid="60" grpId="1" animBg="1"/>
      <p:bldP spid="60" grpId="2" animBg="1"/>
      <p:bldP spid="61" grpId="0" animBg="1"/>
      <p:bldP spid="61" grpId="1" animBg="1"/>
      <p:bldP spid="61" grpId="2" animBg="1"/>
      <p:bldP spid="64" grpId="0" animBg="1"/>
      <p:bldP spid="64" grpId="1" animBg="1"/>
      <p:bldP spid="64" grpId="2" animBg="1"/>
      <p:bldP spid="71" grpId="0"/>
      <p:bldP spid="71" grpId="1"/>
      <p:bldP spid="73" grpId="0"/>
      <p:bldP spid="73" grpId="1"/>
      <p:bldP spid="74" grpId="0"/>
      <p:bldP spid="74" grpId="1"/>
      <p:bldP spid="45" grpId="0"/>
      <p:bldP spid="45"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9" grpId="0"/>
      <p:bldP spid="59" grpId="1"/>
      <p:bldP spid="62" grpId="0"/>
      <p:bldP spid="62" grpId="1"/>
      <p:bldP spid="63" grpId="0"/>
      <p:bldP spid="63" grpId="1"/>
      <p:bldP spid="72" grpId="0"/>
      <p:bldP spid="7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95"/>
          <p:cNvSpPr>
            <a:spLocks/>
          </p:cNvSpPr>
          <p:nvPr/>
        </p:nvSpPr>
        <p:spPr bwMode="auto">
          <a:xfrm flipH="1">
            <a:off x="-361031" y="4076233"/>
            <a:ext cx="3968247" cy="25770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000000"/>
              </a:solidFill>
            </a:endParaRPr>
          </a:p>
        </p:txBody>
      </p:sp>
      <p:sp>
        <p:nvSpPr>
          <p:cNvPr id="20" name="Freeform 95"/>
          <p:cNvSpPr>
            <a:spLocks/>
          </p:cNvSpPr>
          <p:nvPr/>
        </p:nvSpPr>
        <p:spPr bwMode="auto">
          <a:xfrm flipH="1">
            <a:off x="7541354" y="4104458"/>
            <a:ext cx="4639735" cy="301314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000000"/>
              </a:solidFill>
            </a:endParaRPr>
          </a:p>
        </p:txBody>
      </p:sp>
      <p:sp>
        <p:nvSpPr>
          <p:cNvPr id="22" name="Freeform 95"/>
          <p:cNvSpPr>
            <a:spLocks/>
          </p:cNvSpPr>
          <p:nvPr/>
        </p:nvSpPr>
        <p:spPr bwMode="auto">
          <a:xfrm flipH="1">
            <a:off x="-361032" y="5143307"/>
            <a:ext cx="3912875" cy="254110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505050"/>
              </a:solidFill>
            </a:endParaRPr>
          </a:p>
        </p:txBody>
      </p:sp>
      <p:sp>
        <p:nvSpPr>
          <p:cNvPr id="23" name="Freeform 95"/>
          <p:cNvSpPr>
            <a:spLocks/>
          </p:cNvSpPr>
          <p:nvPr/>
        </p:nvSpPr>
        <p:spPr bwMode="auto">
          <a:xfrm flipH="1">
            <a:off x="8492046" y="5696944"/>
            <a:ext cx="3026889" cy="19657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505050"/>
              </a:solidFill>
            </a:endParaRPr>
          </a:p>
        </p:txBody>
      </p:sp>
      <p:sp>
        <p:nvSpPr>
          <p:cNvPr id="25" name="Freeform 95"/>
          <p:cNvSpPr>
            <a:spLocks/>
          </p:cNvSpPr>
          <p:nvPr/>
        </p:nvSpPr>
        <p:spPr bwMode="auto">
          <a:xfrm flipH="1">
            <a:off x="5638764" y="5444948"/>
            <a:ext cx="3805179" cy="247116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505050"/>
              </a:solidFill>
            </a:endParaRPr>
          </a:p>
        </p:txBody>
      </p:sp>
      <p:sp>
        <p:nvSpPr>
          <p:cNvPr id="27" name="Freeform 95"/>
          <p:cNvSpPr>
            <a:spLocks/>
          </p:cNvSpPr>
          <p:nvPr/>
        </p:nvSpPr>
        <p:spPr bwMode="auto">
          <a:xfrm flipH="1">
            <a:off x="1760462" y="5638427"/>
            <a:ext cx="4681498" cy="304026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505050"/>
              </a:solidFill>
            </a:endParaRPr>
          </a:p>
        </p:txBody>
      </p:sp>
      <p:sp>
        <p:nvSpPr>
          <p:cNvPr id="21" name="TextBox 20"/>
          <p:cNvSpPr txBox="1"/>
          <p:nvPr/>
        </p:nvSpPr>
        <p:spPr>
          <a:xfrm>
            <a:off x="6971" y="5117938"/>
            <a:ext cx="4060804" cy="1086215"/>
          </a:xfrm>
          <a:prstGeom prst="rect">
            <a:avLst/>
          </a:prstGeom>
        </p:spPr>
        <p:txBody>
          <a:bodyPr vert="horz" wrap="square" lIns="448212" tIns="268927" rIns="448212" bIns="268927"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914192">
              <a:spcBef>
                <a:spcPts val="1176"/>
              </a:spcBef>
              <a:defRPr/>
            </a:pPr>
            <a:r>
              <a:rPr lang="en-US" sz="1961" kern="0">
                <a:gradFill>
                  <a:gsLst>
                    <a:gs pos="16832">
                      <a:schemeClr val="tx1"/>
                    </a:gs>
                    <a:gs pos="100000">
                      <a:schemeClr val="tx1"/>
                    </a:gs>
                  </a:gsLst>
                  <a:lin ang="5400000" scaled="0"/>
                </a:gradFill>
              </a:rPr>
              <a:t>…you can own and operate your own car</a:t>
            </a:r>
          </a:p>
        </p:txBody>
      </p:sp>
      <p:sp>
        <p:nvSpPr>
          <p:cNvPr id="26" name="TextBox 25"/>
          <p:cNvSpPr txBox="1"/>
          <p:nvPr/>
        </p:nvSpPr>
        <p:spPr>
          <a:xfrm>
            <a:off x="4064001" y="5126956"/>
            <a:ext cx="4060804" cy="814661"/>
          </a:xfrm>
          <a:prstGeom prst="rect">
            <a:avLst/>
          </a:prstGeom>
        </p:spPr>
        <p:txBody>
          <a:bodyPr vert="horz" wrap="square" lIns="448212" tIns="268927" rIns="448212" bIns="268927"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914192">
              <a:spcBef>
                <a:spcPts val="1176"/>
              </a:spcBef>
              <a:defRPr/>
            </a:pPr>
            <a:r>
              <a:rPr lang="en-US" sz="1961" kern="0">
                <a:gradFill>
                  <a:gsLst>
                    <a:gs pos="16832">
                      <a:schemeClr val="tx1"/>
                    </a:gs>
                    <a:gs pos="100000">
                      <a:schemeClr val="tx1"/>
                    </a:gs>
                  </a:gsLst>
                  <a:lin ang="5400000" scaled="0"/>
                </a:gradFill>
              </a:rPr>
              <a:t>…you can rent a car</a:t>
            </a:r>
          </a:p>
        </p:txBody>
      </p:sp>
      <p:sp>
        <p:nvSpPr>
          <p:cNvPr id="34" name="TextBox 33"/>
          <p:cNvSpPr txBox="1"/>
          <p:nvPr/>
        </p:nvSpPr>
        <p:spPr>
          <a:xfrm>
            <a:off x="8131196" y="5126955"/>
            <a:ext cx="4060804" cy="1237078"/>
          </a:xfrm>
          <a:prstGeom prst="rect">
            <a:avLst/>
          </a:prstGeom>
        </p:spPr>
        <p:txBody>
          <a:bodyPr vert="horz" wrap="square" lIns="448212" tIns="268927" rIns="448212" bIns="268927"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914192">
              <a:spcBef>
                <a:spcPts val="1176"/>
              </a:spcBef>
              <a:defRPr/>
            </a:pPr>
            <a:r>
              <a:rPr lang="en-US" sz="1961" kern="0">
                <a:gradFill>
                  <a:gsLst>
                    <a:gs pos="16832">
                      <a:schemeClr val="tx1"/>
                    </a:gs>
                    <a:gs pos="100000">
                      <a:schemeClr val="tx1"/>
                    </a:gs>
                  </a:gsLst>
                  <a:lin ang="5400000" scaled="0"/>
                </a:gradFill>
              </a:rPr>
              <a:t>…you can take a taxi</a:t>
            </a:r>
          </a:p>
          <a:p>
            <a:pPr defTabSz="914192">
              <a:spcBef>
                <a:spcPts val="1176"/>
              </a:spcBef>
              <a:defRPr/>
            </a:pPr>
            <a:endParaRPr lang="en-US" sz="1961" kern="0">
              <a:gradFill>
                <a:gsLst>
                  <a:gs pos="16832">
                    <a:schemeClr val="tx1"/>
                  </a:gs>
                  <a:gs pos="100000">
                    <a:schemeClr val="tx1"/>
                  </a:gs>
                </a:gsLst>
                <a:lin ang="5400000" scaled="0"/>
              </a:gradFill>
            </a:endParaRPr>
          </a:p>
        </p:txBody>
      </p:sp>
      <p:grpSp>
        <p:nvGrpSpPr>
          <p:cNvPr id="13" name="SaaS"/>
          <p:cNvGrpSpPr/>
          <p:nvPr/>
        </p:nvGrpSpPr>
        <p:grpSpPr>
          <a:xfrm>
            <a:off x="8131197" y="1192608"/>
            <a:ext cx="4073626" cy="3925582"/>
            <a:chOff x="8294243" y="1216026"/>
            <a:chExt cx="4155311" cy="4004298"/>
          </a:xfrm>
        </p:grpSpPr>
        <p:pic>
          <p:nvPicPr>
            <p:cNvPr id="40" name="Picture 39"/>
            <p:cNvPicPr>
              <a:picLocks noChangeAspect="1"/>
            </p:cNvPicPr>
            <p:nvPr/>
          </p:nvPicPr>
          <p:blipFill rotWithShape="1">
            <a:blip r:embed="rId3" cstate="print">
              <a:extLst>
                <a:ext uri="{28A0092B-C50C-407E-A947-70E740481C1C}">
                  <a14:useLocalDpi xmlns:a14="http://schemas.microsoft.com/office/drawing/2010/main" val="0"/>
                </a:ext>
              </a:extLst>
            </a:blip>
            <a:srcRect r="4647"/>
            <a:stretch/>
          </p:blipFill>
          <p:spPr>
            <a:xfrm>
              <a:off x="8303635" y="1216026"/>
              <a:ext cx="4145919" cy="2898648"/>
            </a:xfrm>
            <a:prstGeom prst="rect">
              <a:avLst/>
            </a:prstGeom>
          </p:spPr>
        </p:pic>
        <p:sp>
          <p:nvSpPr>
            <p:cNvPr id="32" name="TextBox 31"/>
            <p:cNvSpPr txBox="1"/>
            <p:nvPr/>
          </p:nvSpPr>
          <p:spPr>
            <a:xfrm>
              <a:off x="8294243" y="4112328"/>
              <a:ext cx="4142232" cy="1107996"/>
            </a:xfrm>
            <a:prstGeom prst="rect">
              <a:avLst/>
            </a:prstGeom>
            <a:solidFill>
              <a:schemeClr val="bg2">
                <a:lumMod val="50000"/>
                <a:alpha val="80000"/>
              </a:schemeClr>
            </a:solidFill>
          </p:spPr>
          <p:txBody>
            <a:bodyPr vert="horz" wrap="square" lIns="448212" tIns="268927" rIns="358570" bIns="268927"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932291">
                <a:spcAft>
                  <a:spcPts val="392"/>
                </a:spcAft>
                <a:defRPr/>
              </a:pPr>
              <a:r>
                <a:rPr lang="en-US" sz="2745" b="0" kern="0">
                  <a:latin typeface="Segoe UI Semibold" panose="020B0702040204020203" pitchFamily="34" charset="0"/>
                </a:rPr>
                <a:t>SaaS</a:t>
              </a:r>
            </a:p>
          </p:txBody>
        </p:sp>
      </p:grpSp>
      <p:grpSp>
        <p:nvGrpSpPr>
          <p:cNvPr id="8" name="PaaS"/>
          <p:cNvGrpSpPr/>
          <p:nvPr/>
        </p:nvGrpSpPr>
        <p:grpSpPr>
          <a:xfrm>
            <a:off x="4065599" y="1192485"/>
            <a:ext cx="4060804" cy="3925706"/>
            <a:chOff x="4147122" y="1215899"/>
            <a:chExt cx="4142232" cy="4004425"/>
          </a:xfrm>
        </p:grpSpPr>
        <p:sp>
          <p:nvSpPr>
            <p:cNvPr id="24" name="TextBox 23"/>
            <p:cNvSpPr txBox="1"/>
            <p:nvPr/>
          </p:nvSpPr>
          <p:spPr>
            <a:xfrm>
              <a:off x="4147122" y="4112328"/>
              <a:ext cx="4142232" cy="1107996"/>
            </a:xfrm>
            <a:prstGeom prst="rect">
              <a:avLst/>
            </a:prstGeom>
            <a:solidFill>
              <a:schemeClr val="bg2">
                <a:lumMod val="50000"/>
                <a:alpha val="80000"/>
              </a:schemeClr>
            </a:solidFill>
          </p:spPr>
          <p:txBody>
            <a:bodyPr vert="horz" wrap="square" lIns="448212" tIns="268927" rIns="358570" bIns="268927"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932291">
                <a:spcAft>
                  <a:spcPts val="392"/>
                </a:spcAft>
                <a:defRPr/>
              </a:pPr>
              <a:r>
                <a:rPr lang="en-US" sz="2745" b="0" kern="0">
                  <a:latin typeface="Segoe UI Semibold" panose="020B0702040204020203" pitchFamily="34" charset="0"/>
                </a:rPr>
                <a:t>PaaS</a:t>
              </a:r>
            </a:p>
          </p:txBody>
        </p:sp>
        <p:pic>
          <p:nvPicPr>
            <p:cNvPr id="31" name="Picture 30"/>
            <p:cNvPicPr>
              <a:picLocks noChangeAspect="1"/>
            </p:cNvPicPr>
            <p:nvPr/>
          </p:nvPicPr>
          <p:blipFill rotWithShape="1">
            <a:blip r:embed="rId4" cstate="print">
              <a:extLst>
                <a:ext uri="{28A0092B-C50C-407E-A947-70E740481C1C}">
                  <a14:useLocalDpi xmlns:a14="http://schemas.microsoft.com/office/drawing/2010/main" val="0"/>
                </a:ext>
              </a:extLst>
            </a:blip>
            <a:srcRect t="-1" r="5808" b="-1"/>
            <a:stretch/>
          </p:blipFill>
          <p:spPr>
            <a:xfrm>
              <a:off x="4158144" y="1215899"/>
              <a:ext cx="4122458" cy="2898648"/>
            </a:xfrm>
            <a:prstGeom prst="rect">
              <a:avLst/>
            </a:prstGeom>
          </p:spPr>
        </p:pic>
      </p:grpSp>
      <p:grpSp>
        <p:nvGrpSpPr>
          <p:cNvPr id="5" name="IaaS"/>
          <p:cNvGrpSpPr/>
          <p:nvPr/>
        </p:nvGrpSpPr>
        <p:grpSpPr>
          <a:xfrm>
            <a:off x="1" y="1192498"/>
            <a:ext cx="4060804" cy="3925693"/>
            <a:chOff x="0" y="1215913"/>
            <a:chExt cx="4142232" cy="4004411"/>
          </a:xfrm>
        </p:grpSpPr>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t="19802" r="311" b="33939"/>
            <a:stretch/>
          </p:blipFill>
          <p:spPr>
            <a:xfrm>
              <a:off x="1751" y="1215913"/>
              <a:ext cx="4133278" cy="2898648"/>
            </a:xfrm>
            <a:prstGeom prst="rect">
              <a:avLst/>
            </a:prstGeom>
          </p:spPr>
        </p:pic>
        <p:sp>
          <p:nvSpPr>
            <p:cNvPr id="18" name="TextBox 17"/>
            <p:cNvSpPr txBox="1"/>
            <p:nvPr/>
          </p:nvSpPr>
          <p:spPr>
            <a:xfrm>
              <a:off x="0" y="4112328"/>
              <a:ext cx="4142232" cy="1107996"/>
            </a:xfrm>
            <a:prstGeom prst="rect">
              <a:avLst/>
            </a:prstGeom>
            <a:solidFill>
              <a:schemeClr val="bg2">
                <a:lumMod val="50000"/>
                <a:alpha val="80000"/>
              </a:schemeClr>
            </a:solidFill>
          </p:spPr>
          <p:txBody>
            <a:bodyPr vert="horz" wrap="square" lIns="448212" tIns="268927" rIns="358570" bIns="268927"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932291">
                <a:spcAft>
                  <a:spcPts val="392"/>
                </a:spcAft>
                <a:defRPr/>
              </a:pPr>
              <a:r>
                <a:rPr lang="en-US" sz="2745" b="0" kern="0">
                  <a:latin typeface="Segoe UI Semibold" panose="020B0702040204020203" pitchFamily="34" charset="0"/>
                </a:rPr>
                <a:t>IaaS</a:t>
              </a:r>
            </a:p>
          </p:txBody>
        </p:sp>
      </p:grpSp>
      <p:cxnSp>
        <p:nvCxnSpPr>
          <p:cNvPr id="35" name="Straight Connector 34"/>
          <p:cNvCxnSpPr/>
          <p:nvPr/>
        </p:nvCxnSpPr>
        <p:spPr>
          <a:xfrm>
            <a:off x="8128001" y="1190569"/>
            <a:ext cx="0" cy="4113765"/>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064001" y="1187939"/>
            <a:ext cx="0" cy="3939017"/>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Mask top"/>
          <p:cNvSpPr/>
          <p:nvPr/>
        </p:nvSpPr>
        <p:spPr bwMode="auto">
          <a:xfrm>
            <a:off x="0" y="487"/>
            <a:ext cx="12181088" cy="1187452"/>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Let’s say your app is a car…</a:t>
            </a:r>
          </a:p>
        </p:txBody>
      </p:sp>
      <p:sp>
        <p:nvSpPr>
          <p:cNvPr id="3" name="Mask left"/>
          <p:cNvSpPr/>
          <p:nvPr/>
        </p:nvSpPr>
        <p:spPr bwMode="auto">
          <a:xfrm>
            <a:off x="2" y="1187939"/>
            <a:ext cx="4062400" cy="3929999"/>
          </a:xfrm>
          <a:prstGeom prst="rect">
            <a:avLst/>
          </a:prstGeom>
          <a:solidFill>
            <a:schemeClr val="bg2">
              <a:alpha val="74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28" name="Mask right"/>
          <p:cNvSpPr/>
          <p:nvPr/>
        </p:nvSpPr>
        <p:spPr bwMode="auto">
          <a:xfrm>
            <a:off x="8143534" y="1186549"/>
            <a:ext cx="4062400" cy="3929999"/>
          </a:xfrm>
          <a:prstGeom prst="rect">
            <a:avLst/>
          </a:prstGeom>
          <a:solidFill>
            <a:schemeClr val="bg2">
              <a:alpha val="74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41" name="TextBox 40"/>
          <p:cNvSpPr txBox="1"/>
          <p:nvPr/>
        </p:nvSpPr>
        <p:spPr>
          <a:xfrm>
            <a:off x="4064001" y="5126956"/>
            <a:ext cx="4060804" cy="1357769"/>
          </a:xfrm>
          <a:prstGeom prst="rect">
            <a:avLst/>
          </a:prstGeom>
        </p:spPr>
        <p:txBody>
          <a:bodyPr vert="horz" wrap="square" lIns="448212" tIns="268927" rIns="448212" bIns="268927"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914192">
              <a:spcBef>
                <a:spcPts val="1176"/>
              </a:spcBef>
              <a:defRPr/>
            </a:pPr>
            <a:r>
              <a:rPr lang="en-US" sz="1961" kern="0">
                <a:gradFill>
                  <a:gsLst>
                    <a:gs pos="16832">
                      <a:schemeClr val="tx1"/>
                    </a:gs>
                    <a:gs pos="100000">
                      <a:schemeClr val="tx1"/>
                    </a:gs>
                  </a:gsLst>
                  <a:lin ang="5400000" scaled="0"/>
                </a:gradFill>
              </a:rPr>
              <a:t>Cut to the code - create innovative apps using an application platform  </a:t>
            </a:r>
          </a:p>
        </p:txBody>
      </p:sp>
    </p:spTree>
    <p:extLst>
      <p:ext uri="{BB962C8B-B14F-4D97-AF65-F5344CB8AC3E}">
        <p14:creationId xmlns:p14="http://schemas.microsoft.com/office/powerpoint/2010/main" val="510348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0"/>
                                  </p:stCondLst>
                                  <p:childTnLst>
                                    <p:animMotion origin="layout" path="M 2.39469E-6 -2.26055E-6 L -0.07812 -2.26055E-6 " pathEditMode="relative" rAng="0" ptsTypes="AA">
                                      <p:cBhvr>
                                        <p:cTn id="9" dur="1000" spd="-100000" fill="hold"/>
                                        <p:tgtEl>
                                          <p:spTgt spid="19"/>
                                        </p:tgtEl>
                                        <p:attrNameLst>
                                          <p:attrName>ppt_x</p:attrName>
                                          <p:attrName>ppt_y</p:attrName>
                                        </p:attrNameLst>
                                      </p:cBhvr>
                                      <p:rCtr x="-3906" y="0"/>
                                    </p:animMotion>
                                  </p:childTnLst>
                                </p:cTn>
                              </p:par>
                              <p:par>
                                <p:cTn id="10" presetID="10" presetClass="entr" presetSubtype="0" fill="hold" grpId="0" nodeType="withEffect">
                                  <p:stCondLst>
                                    <p:cond delay="1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35" presetClass="path" presetSubtype="0" decel="100000" fill="hold" grpId="1" nodeType="withEffect">
                                  <p:stCondLst>
                                    <p:cond delay="100"/>
                                  </p:stCondLst>
                                  <p:childTnLst>
                                    <p:animMotion origin="layout" path="M -2.05514E-6 -1.64321E-6 L -0.07812 -1.64321E-6 " pathEditMode="relative" rAng="0" ptsTypes="AA">
                                      <p:cBhvr>
                                        <p:cTn id="14" dur="1000" spd="-100000" fill="hold"/>
                                        <p:tgtEl>
                                          <p:spTgt spid="22"/>
                                        </p:tgtEl>
                                        <p:attrNameLst>
                                          <p:attrName>ppt_x</p:attrName>
                                          <p:attrName>ppt_y</p:attrName>
                                        </p:attrNameLst>
                                      </p:cBhvr>
                                      <p:rCtr x="-3906" y="0"/>
                                    </p:animMotion>
                                  </p:childTnLst>
                                </p:cTn>
                              </p:par>
                              <p:par>
                                <p:cTn id="15" presetID="10" presetClass="entr" presetSubtype="0" fill="hold" grpId="0" nodeType="withEffect">
                                  <p:stCondLst>
                                    <p:cond delay="2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35" presetClass="path" presetSubtype="0" decel="100000" fill="hold" grpId="1" nodeType="withEffect">
                                  <p:stCondLst>
                                    <p:cond delay="200"/>
                                  </p:stCondLst>
                                  <p:childTnLst>
                                    <p:animMotion origin="layout" path="M 1.99643E-6 3.80844E-6 L -0.07812 3.80844E-6 " pathEditMode="relative" rAng="0" ptsTypes="AA">
                                      <p:cBhvr>
                                        <p:cTn id="19" dur="1000" spd="-100000" fill="hold"/>
                                        <p:tgtEl>
                                          <p:spTgt spid="25"/>
                                        </p:tgtEl>
                                        <p:attrNameLst>
                                          <p:attrName>ppt_x</p:attrName>
                                          <p:attrName>ppt_y</p:attrName>
                                        </p:attrNameLst>
                                      </p:cBhvr>
                                      <p:rCtr x="-3906" y="0"/>
                                    </p:animMotion>
                                  </p:childTnLst>
                                </p:cTn>
                              </p:par>
                              <p:par>
                                <p:cTn id="20" presetID="10" presetClass="entr" presetSubtype="0" fill="hold" grpId="0" nodeType="withEffect">
                                  <p:stCondLst>
                                    <p:cond delay="30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63" presetClass="path" presetSubtype="0" decel="100000" fill="hold" grpId="1" nodeType="withEffect">
                                  <p:stCondLst>
                                    <p:cond delay="300"/>
                                  </p:stCondLst>
                                  <p:childTnLst>
                                    <p:animMotion origin="layout" path="M -4.35282E-6 -3.90377E-6 L 0.06434 -3.90377E-6 " pathEditMode="relative" rAng="0" ptsTypes="AA">
                                      <p:cBhvr>
                                        <p:cTn id="24" dur="1000" spd="-100000" fill="hold"/>
                                        <p:tgtEl>
                                          <p:spTgt spid="27"/>
                                        </p:tgtEl>
                                        <p:attrNameLst>
                                          <p:attrName>ppt_x</p:attrName>
                                          <p:attrName>ppt_y</p:attrName>
                                        </p:attrNameLst>
                                      </p:cBhvr>
                                      <p:rCtr x="3217" y="0"/>
                                    </p:animMotion>
                                  </p:childTnLst>
                                </p:cTn>
                              </p:par>
                              <p:par>
                                <p:cTn id="25" presetID="10" presetClass="entr" presetSubtype="0" fill="hold" grpId="0" nodeType="withEffect">
                                  <p:stCondLst>
                                    <p:cond delay="2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63" presetClass="path" presetSubtype="0" decel="100000" fill="hold" grpId="1" nodeType="withEffect">
                                  <p:stCondLst>
                                    <p:cond delay="200"/>
                                  </p:stCondLst>
                                  <p:childTnLst>
                                    <p:animMotion origin="layout" path="M -3.5614E-6 7.71675E-7 L 0.06434 7.71675E-7 " pathEditMode="relative" rAng="0" ptsTypes="AA">
                                      <p:cBhvr>
                                        <p:cTn id="29" dur="1000" spd="-100000" fill="hold"/>
                                        <p:tgtEl>
                                          <p:spTgt spid="23"/>
                                        </p:tgtEl>
                                        <p:attrNameLst>
                                          <p:attrName>ppt_x</p:attrName>
                                          <p:attrName>ppt_y</p:attrName>
                                        </p:attrNameLst>
                                      </p:cBhvr>
                                      <p:rCtr x="3217" y="0"/>
                                    </p:animMotion>
                                  </p:childTnLst>
                                </p:cTn>
                              </p:par>
                              <p:par>
                                <p:cTn id="30" presetID="10" presetClass="entr" presetSubtype="0"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100"/>
                                  </p:stCondLst>
                                  <p:childTnLst>
                                    <p:animMotion origin="layout" path="M 2.65509E-7 -2.16069E-6 L 0.06433 -2.16069E-6 " pathEditMode="relative" rAng="0" ptsTypes="AA">
                                      <p:cBhvr>
                                        <p:cTn id="34" dur="1000" spd="-100000" fill="hold"/>
                                        <p:tgtEl>
                                          <p:spTgt spid="20"/>
                                        </p:tgtEl>
                                        <p:attrNameLst>
                                          <p:attrName>ppt_x</p:attrName>
                                          <p:attrName>ppt_y</p:attrName>
                                        </p:attrNameLst>
                                      </p:cBhvr>
                                      <p:rCtr x="3217" y="0"/>
                                    </p:animMotion>
                                  </p:childTnLst>
                                </p:cTn>
                              </p:par>
                              <p:par>
                                <p:cTn id="35" presetID="2" presetClass="entr" presetSubtype="1" decel="100000" fill="hold" nodeType="withEffect">
                                  <p:stCondLst>
                                    <p:cond delay="80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750" fill="hold"/>
                                        <p:tgtEl>
                                          <p:spTgt spid="5"/>
                                        </p:tgtEl>
                                        <p:attrNameLst>
                                          <p:attrName>ppt_x</p:attrName>
                                        </p:attrNameLst>
                                      </p:cBhvr>
                                      <p:tavLst>
                                        <p:tav tm="0">
                                          <p:val>
                                            <p:strVal val="#ppt_x"/>
                                          </p:val>
                                        </p:tav>
                                        <p:tav tm="100000">
                                          <p:val>
                                            <p:strVal val="#ppt_x"/>
                                          </p:val>
                                        </p:tav>
                                      </p:tavLst>
                                    </p:anim>
                                    <p:anim calcmode="lin" valueType="num">
                                      <p:cBhvr additive="base">
                                        <p:cTn id="38" dur="750" fill="hold"/>
                                        <p:tgtEl>
                                          <p:spTgt spid="5"/>
                                        </p:tgtEl>
                                        <p:attrNameLst>
                                          <p:attrName>ppt_y</p:attrName>
                                        </p:attrNameLst>
                                      </p:cBhvr>
                                      <p:tavLst>
                                        <p:tav tm="0">
                                          <p:val>
                                            <p:strVal val="0-#ppt_h/2"/>
                                          </p:val>
                                        </p:tav>
                                        <p:tav tm="100000">
                                          <p:val>
                                            <p:strVal val="#ppt_y"/>
                                          </p:val>
                                        </p:tav>
                                      </p:tavLst>
                                    </p:anim>
                                  </p:childTnLst>
                                </p:cTn>
                              </p:par>
                              <p:par>
                                <p:cTn id="39" presetID="10" presetClass="entr" presetSubtype="0" fill="hold" grpId="0" nodeType="withEffect">
                                  <p:stCondLst>
                                    <p:cond delay="8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2" presetClass="entr" presetSubtype="1" decel="100000" fill="hold" nodeType="withEffect">
                                  <p:stCondLst>
                                    <p:cond delay="95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750" fill="hold"/>
                                        <p:tgtEl>
                                          <p:spTgt spid="8"/>
                                        </p:tgtEl>
                                        <p:attrNameLst>
                                          <p:attrName>ppt_x</p:attrName>
                                        </p:attrNameLst>
                                      </p:cBhvr>
                                      <p:tavLst>
                                        <p:tav tm="0">
                                          <p:val>
                                            <p:strVal val="#ppt_x"/>
                                          </p:val>
                                        </p:tav>
                                        <p:tav tm="100000">
                                          <p:val>
                                            <p:strVal val="#ppt_x"/>
                                          </p:val>
                                        </p:tav>
                                      </p:tavLst>
                                    </p:anim>
                                    <p:anim calcmode="lin" valueType="num">
                                      <p:cBhvr additive="base">
                                        <p:cTn id="45" dur="750" fill="hold"/>
                                        <p:tgtEl>
                                          <p:spTgt spid="8"/>
                                        </p:tgtEl>
                                        <p:attrNameLst>
                                          <p:attrName>ppt_y</p:attrName>
                                        </p:attrNameLst>
                                      </p:cBhvr>
                                      <p:tavLst>
                                        <p:tav tm="0">
                                          <p:val>
                                            <p:strVal val="0-#ppt_h/2"/>
                                          </p:val>
                                        </p:tav>
                                        <p:tav tm="100000">
                                          <p:val>
                                            <p:strVal val="#ppt_y"/>
                                          </p:val>
                                        </p:tav>
                                      </p:tavLst>
                                    </p:anim>
                                  </p:childTnLst>
                                </p:cTn>
                              </p:par>
                              <p:par>
                                <p:cTn id="46" presetID="10" presetClass="entr" presetSubtype="0" fill="hold" grpId="0" nodeType="withEffect">
                                  <p:stCondLst>
                                    <p:cond delay="95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2" presetClass="entr" presetSubtype="1" decel="100000" fill="hold" nodeType="withEffect">
                                  <p:stCondLst>
                                    <p:cond delay="110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750" fill="hold"/>
                                        <p:tgtEl>
                                          <p:spTgt spid="13"/>
                                        </p:tgtEl>
                                        <p:attrNameLst>
                                          <p:attrName>ppt_x</p:attrName>
                                        </p:attrNameLst>
                                      </p:cBhvr>
                                      <p:tavLst>
                                        <p:tav tm="0">
                                          <p:val>
                                            <p:strVal val="#ppt_x"/>
                                          </p:val>
                                        </p:tav>
                                        <p:tav tm="100000">
                                          <p:val>
                                            <p:strVal val="#ppt_x"/>
                                          </p:val>
                                        </p:tav>
                                      </p:tavLst>
                                    </p:anim>
                                    <p:anim calcmode="lin" valueType="num">
                                      <p:cBhvr additive="base">
                                        <p:cTn id="52" dur="750" fill="hold"/>
                                        <p:tgtEl>
                                          <p:spTgt spid="13"/>
                                        </p:tgtEl>
                                        <p:attrNameLst>
                                          <p:attrName>ppt_y</p:attrName>
                                        </p:attrNameLst>
                                      </p:cBhvr>
                                      <p:tavLst>
                                        <p:tav tm="0">
                                          <p:val>
                                            <p:strVal val="0-#ppt_h/2"/>
                                          </p:val>
                                        </p:tav>
                                        <p:tav tm="100000">
                                          <p:val>
                                            <p:strVal val="#ppt_y"/>
                                          </p:val>
                                        </p:tav>
                                      </p:tavLst>
                                    </p:anim>
                                  </p:childTnLst>
                                </p:cTn>
                              </p:par>
                              <p:par>
                                <p:cTn id="53" presetID="10" presetClass="entr" presetSubtype="0" fill="hold" grpId="0" nodeType="withEffect">
                                  <p:stCondLst>
                                    <p:cond delay="11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3" presetClass="emph" presetSubtype="2" fill="hold" grpId="1" nodeType="withEffect">
                                  <p:stCondLst>
                                    <p:cond delay="0"/>
                                  </p:stCondLst>
                                  <p:childTnLst>
                                    <p:animClr clrSpc="rgb" dir="cw">
                                      <p:cBhvr override="childStyle">
                                        <p:cTn id="65" dur="500" fill="hold"/>
                                        <p:tgtEl>
                                          <p:spTgt spid="21"/>
                                        </p:tgtEl>
                                        <p:attrNameLst>
                                          <p:attrName>style.color</p:attrName>
                                        </p:attrNameLst>
                                      </p:cBhvr>
                                      <p:to>
                                        <a:srgbClr val="4DB0FF"/>
                                      </p:to>
                                    </p:animClr>
                                  </p:childTnLst>
                                </p:cTn>
                              </p:par>
                              <p:par>
                                <p:cTn id="66" presetID="3" presetClass="emph" presetSubtype="2" fill="hold" grpId="1" nodeType="withEffect">
                                  <p:stCondLst>
                                    <p:cond delay="0"/>
                                  </p:stCondLst>
                                  <p:childTnLst>
                                    <p:animClr clrSpc="rgb" dir="cw">
                                      <p:cBhvr override="childStyle">
                                        <p:cTn id="67" dur="500" fill="hold"/>
                                        <p:tgtEl>
                                          <p:spTgt spid="34"/>
                                        </p:tgtEl>
                                        <p:attrNameLst>
                                          <p:attrName>style.color</p:attrName>
                                        </p:attrNameLst>
                                      </p:cBhvr>
                                      <p:to>
                                        <a:srgbClr val="4DB0FF"/>
                                      </p:to>
                                    </p:animClr>
                                  </p:childTnLst>
                                </p:cTn>
                              </p:par>
                              <p:par>
                                <p:cTn id="68" presetID="10" presetClass="exit" presetSubtype="0" fill="hold" grpId="1" nodeType="withEffect">
                                  <p:stCondLst>
                                    <p:cond delay="0"/>
                                  </p:stCondLst>
                                  <p:childTnLst>
                                    <p:animEffect transition="out" filter="fade">
                                      <p:cBhvr>
                                        <p:cTn id="69" dur="500"/>
                                        <p:tgtEl>
                                          <p:spTgt spid="26"/>
                                        </p:tgtEl>
                                      </p:cBhvr>
                                    </p:animEffect>
                                    <p:set>
                                      <p:cBhvr>
                                        <p:cTn id="70" dur="1" fill="hold">
                                          <p:stCondLst>
                                            <p:cond delay="499"/>
                                          </p:stCondLst>
                                        </p:cTn>
                                        <p:tgtEl>
                                          <p:spTgt spid="26"/>
                                        </p:tgtEl>
                                        <p:attrNameLst>
                                          <p:attrName>style.visibility</p:attrName>
                                        </p:attrNameLst>
                                      </p:cBhvr>
                                      <p:to>
                                        <p:strVal val="hidden"/>
                                      </p:to>
                                    </p:set>
                                  </p:childTnLst>
                                </p:cTn>
                              </p:par>
                              <p:par>
                                <p:cTn id="71" presetID="10" presetClass="entr" presetSubtype="0" fill="hold" grpId="0" nodeType="withEffect">
                                  <p:stCondLst>
                                    <p:cond delay="650"/>
                                  </p:stCondLst>
                                  <p:childTnLst>
                                    <p:set>
                                      <p:cBhvr>
                                        <p:cTn id="72" dur="1" fill="hold">
                                          <p:stCondLst>
                                            <p:cond delay="0"/>
                                          </p:stCondLst>
                                        </p:cTn>
                                        <p:tgtEl>
                                          <p:spTgt spid="41"/>
                                        </p:tgtEl>
                                        <p:attrNameLst>
                                          <p:attrName>style.visibility</p:attrName>
                                        </p:attrNameLst>
                                      </p:cBhvr>
                                      <p:to>
                                        <p:strVal val="visible"/>
                                      </p:to>
                                    </p:set>
                                    <p:animEffect transition="in" filter="fade">
                                      <p:cBhvr>
                                        <p:cTn id="7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2" grpId="0" animBg="1"/>
      <p:bldP spid="22" grpId="1" animBg="1"/>
      <p:bldP spid="23" grpId="0" animBg="1"/>
      <p:bldP spid="23" grpId="1" animBg="1"/>
      <p:bldP spid="25" grpId="0" animBg="1"/>
      <p:bldP spid="25" grpId="1" animBg="1"/>
      <p:bldP spid="27" grpId="0" animBg="1"/>
      <p:bldP spid="27" grpId="1" animBg="1"/>
      <p:bldP spid="21" grpId="0"/>
      <p:bldP spid="21" grpId="1"/>
      <p:bldP spid="26" grpId="0"/>
      <p:bldP spid="26" grpId="1"/>
      <p:bldP spid="34" grpId="0"/>
      <p:bldP spid="34" grpId="1"/>
      <p:bldP spid="3" grpId="0" animBg="1"/>
      <p:bldP spid="28" grpId="0" animBg="1"/>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6616910" y="487"/>
            <a:ext cx="5575091"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a:r>
              <a:rPr lang="en-US" kern="0" spc="0">
                <a:ln>
                  <a:noFill/>
                </a:ln>
                <a:solidFill>
                  <a:schemeClr val="tx1"/>
                </a:solidFill>
                <a:ea typeface="Segoe UI" pitchFamily="34" charset="0"/>
              </a:rPr>
              <a:t>Balance of responsibility </a:t>
            </a:r>
            <a:endParaRPr lang="en-US" sz="4313"/>
          </a:p>
        </p:txBody>
      </p:sp>
      <p:sp>
        <p:nvSpPr>
          <p:cNvPr id="4" name="TextBox 3"/>
          <p:cNvSpPr txBox="1"/>
          <p:nvPr/>
        </p:nvSpPr>
        <p:spPr>
          <a:xfrm>
            <a:off x="269241" y="1948245"/>
            <a:ext cx="5792176" cy="3967937"/>
          </a:xfrm>
          <a:prstGeom prst="rect">
            <a:avLst/>
          </a:prstGeom>
          <a:noFill/>
        </p:spPr>
        <p:txBody>
          <a:bodyPr wrap="square" lIns="182854" tIns="146284" rIns="182854" bIns="146284" rtlCol="0">
            <a:spAutoFit/>
          </a:bodyPr>
          <a:lstStyle/>
          <a:p>
            <a:pPr defTabSz="896386">
              <a:lnSpc>
                <a:spcPct val="90000"/>
              </a:lnSpc>
              <a:spcAft>
                <a:spcPts val="600"/>
              </a:spcAft>
            </a:pPr>
            <a:r>
              <a:rPr lang="en-US" sz="2400" kern="0">
                <a:solidFill>
                  <a:sysClr val="windowText" lastClr="000000"/>
                </a:solidFill>
              </a:rPr>
              <a:t>Balance of control and responsibility depends on the category of the service</a:t>
            </a:r>
          </a:p>
          <a:p>
            <a:pPr defTabSz="896386">
              <a:lnSpc>
                <a:spcPct val="90000"/>
              </a:lnSpc>
              <a:spcBef>
                <a:spcPts val="1200"/>
              </a:spcBef>
              <a:spcAft>
                <a:spcPts val="600"/>
              </a:spcAft>
            </a:pPr>
            <a:r>
              <a:rPr lang="en-US" sz="2000" kern="0">
                <a:solidFill>
                  <a:sysClr val="windowText" lastClr="000000"/>
                </a:solidFill>
                <a:latin typeface="Segoe UI Semibold" panose="020B0702040204020203" pitchFamily="34" charset="0"/>
                <a:cs typeface="Segoe UI Semibold" panose="020B0702040204020203" pitchFamily="34" charset="0"/>
              </a:rPr>
              <a:t>MOVE-IN READY</a:t>
            </a:r>
          </a:p>
          <a:p>
            <a:pPr defTabSz="896386">
              <a:lnSpc>
                <a:spcPct val="90000"/>
              </a:lnSpc>
              <a:spcAft>
                <a:spcPts val="600"/>
              </a:spcAft>
            </a:pPr>
            <a:r>
              <a:rPr lang="en-US" sz="1836" kern="0">
                <a:solidFill>
                  <a:sysClr val="windowText" lastClr="000000"/>
                </a:solidFill>
              </a:rPr>
              <a:t>Use immediately with minimal configuration</a:t>
            </a:r>
          </a:p>
          <a:p>
            <a:pPr defTabSz="896386">
              <a:lnSpc>
                <a:spcPct val="90000"/>
              </a:lnSpc>
              <a:spcBef>
                <a:spcPts val="1200"/>
              </a:spcBef>
              <a:spcAft>
                <a:spcPts val="600"/>
              </a:spcAft>
            </a:pPr>
            <a:r>
              <a:rPr lang="en-US" sz="2000" kern="0">
                <a:solidFill>
                  <a:sysClr val="windowText" lastClr="000000"/>
                </a:solidFill>
                <a:latin typeface="Segoe UI Semibold" panose="020B0702040204020203" pitchFamily="34" charset="0"/>
                <a:cs typeface="Segoe UI Semibold" panose="020B0702040204020203" pitchFamily="34" charset="0"/>
              </a:rPr>
              <a:t>SOME ASSEMBLY REQUIRED</a:t>
            </a:r>
          </a:p>
          <a:p>
            <a:pPr defTabSz="896386">
              <a:lnSpc>
                <a:spcPct val="90000"/>
              </a:lnSpc>
              <a:spcAft>
                <a:spcPts val="600"/>
              </a:spcAft>
            </a:pPr>
            <a:r>
              <a:rPr lang="en-US" sz="1836" kern="0">
                <a:solidFill>
                  <a:sysClr val="windowText" lastClr="000000"/>
                </a:solidFill>
              </a:rPr>
              <a:t>Existing services are a starting point, with additional configuration for a custom fit</a:t>
            </a:r>
          </a:p>
          <a:p>
            <a:pPr defTabSz="896386">
              <a:lnSpc>
                <a:spcPct val="90000"/>
              </a:lnSpc>
              <a:spcBef>
                <a:spcPts val="1200"/>
              </a:spcBef>
              <a:spcAft>
                <a:spcPts val="600"/>
              </a:spcAft>
            </a:pPr>
            <a:r>
              <a:rPr lang="en-US" sz="2000" kern="0">
                <a:solidFill>
                  <a:sysClr val="windowText" lastClr="000000"/>
                </a:solidFill>
                <a:latin typeface="Segoe UI Semibold" panose="020B0702040204020203" pitchFamily="34" charset="0"/>
                <a:cs typeface="Segoe UI Semibold" panose="020B0702040204020203" pitchFamily="34" charset="0"/>
              </a:rPr>
              <a:t>BUILD FROM THE GROUND UP</a:t>
            </a:r>
          </a:p>
          <a:p>
            <a:pPr defTabSz="896386">
              <a:lnSpc>
                <a:spcPct val="90000"/>
              </a:lnSpc>
              <a:spcAft>
                <a:spcPts val="600"/>
              </a:spcAft>
            </a:pPr>
            <a:r>
              <a:rPr lang="en-US" sz="1836" kern="0">
                <a:solidFill>
                  <a:sysClr val="windowText" lastClr="000000"/>
                </a:solidFill>
              </a:rPr>
              <a:t>Building blocks, create your own solution or apps from scratch</a:t>
            </a:r>
          </a:p>
        </p:txBody>
      </p:sp>
      <p:graphicFrame>
        <p:nvGraphicFramePr>
          <p:cNvPr id="6" name="Table 5"/>
          <p:cNvGraphicFramePr>
            <a:graphicFrameLocks noGrp="1"/>
          </p:cNvGraphicFramePr>
          <p:nvPr>
            <p:extLst/>
          </p:nvPr>
        </p:nvGraphicFramePr>
        <p:xfrm>
          <a:off x="6927504" y="534012"/>
          <a:ext cx="4944914" cy="5292932"/>
        </p:xfrm>
        <a:graphic>
          <a:graphicData uri="http://schemas.openxmlformats.org/drawingml/2006/table">
            <a:tbl>
              <a:tblPr firstRow="1" bandRow="1">
                <a:tableStyleId>{5940675A-B579-460E-94D1-54222C63F5DA}</a:tableStyleId>
              </a:tblPr>
              <a:tblGrid>
                <a:gridCol w="1828485">
                  <a:extLst>
                    <a:ext uri="{9D8B030D-6E8A-4147-A177-3AD203B41FA5}">
                      <a16:colId xmlns:a16="http://schemas.microsoft.com/office/drawing/2014/main" val="2544153837"/>
                    </a:ext>
                  </a:extLst>
                </a:gridCol>
                <a:gridCol w="905479">
                  <a:extLst>
                    <a:ext uri="{9D8B030D-6E8A-4147-A177-3AD203B41FA5}">
                      <a16:colId xmlns:a16="http://schemas.microsoft.com/office/drawing/2014/main" val="3937659814"/>
                    </a:ext>
                  </a:extLst>
                </a:gridCol>
                <a:gridCol w="642891">
                  <a:extLst>
                    <a:ext uri="{9D8B030D-6E8A-4147-A177-3AD203B41FA5}">
                      <a16:colId xmlns:a16="http://schemas.microsoft.com/office/drawing/2014/main" val="2750310453"/>
                    </a:ext>
                  </a:extLst>
                </a:gridCol>
                <a:gridCol w="715329">
                  <a:extLst>
                    <a:ext uri="{9D8B030D-6E8A-4147-A177-3AD203B41FA5}">
                      <a16:colId xmlns:a16="http://schemas.microsoft.com/office/drawing/2014/main" val="1063817949"/>
                    </a:ext>
                  </a:extLst>
                </a:gridCol>
                <a:gridCol w="852730">
                  <a:extLst>
                    <a:ext uri="{9D8B030D-6E8A-4147-A177-3AD203B41FA5}">
                      <a16:colId xmlns:a16="http://schemas.microsoft.com/office/drawing/2014/main" val="449148099"/>
                    </a:ext>
                  </a:extLst>
                </a:gridCol>
              </a:tblGrid>
              <a:tr h="359421">
                <a:tc>
                  <a:txBody>
                    <a:bodyPr/>
                    <a:lstStyle/>
                    <a:p>
                      <a:r>
                        <a:rPr lang="en-US" sz="1600" b="0" dirty="0">
                          <a:solidFill>
                            <a:schemeClr val="bg1"/>
                          </a:solidFill>
                          <a:latin typeface="Segoe UI Semibold" panose="020B0702040204020203" pitchFamily="34" charset="0"/>
                          <a:cs typeface="Segoe UI Semibold" panose="020B0702040204020203" pitchFamily="34" charset="0"/>
                        </a:rPr>
                        <a:t>Responsibility</a:t>
                      </a:r>
                    </a:p>
                  </a:txBody>
                  <a:tcPr marL="89642" marR="89642" marT="44821" marB="44821">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On-</a:t>
                      </a:r>
                      <a:r>
                        <a:rPr lang="en-US" sz="1400" b="0" dirty="0" err="1">
                          <a:solidFill>
                            <a:schemeClr val="bg1"/>
                          </a:solidFill>
                          <a:latin typeface="Segoe UI Semibold" panose="020B0702040204020203" pitchFamily="34" charset="0"/>
                          <a:cs typeface="Segoe UI Semibold" panose="020B0702040204020203" pitchFamily="34" charset="0"/>
                        </a:rPr>
                        <a:t>Prem</a:t>
                      </a:r>
                      <a:endParaRPr lang="en-US" sz="1400" b="0" dirty="0">
                        <a:solidFill>
                          <a:schemeClr val="bg1"/>
                        </a:solidFill>
                        <a:latin typeface="Segoe UI Semibold" panose="020B0702040204020203" pitchFamily="34" charset="0"/>
                        <a:cs typeface="Segoe UI Semibold" panose="020B0702040204020203" pitchFamily="34" charset="0"/>
                      </a:endParaRPr>
                    </a:p>
                  </a:txBody>
                  <a:tcPr marL="89642" marR="89642" marT="44821" marB="44821">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IaaS</a:t>
                      </a:r>
                    </a:p>
                  </a:txBody>
                  <a:tcPr marL="89642" marR="89642" marT="44821" marB="44821">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PaaS</a:t>
                      </a:r>
                    </a:p>
                  </a:txBody>
                  <a:tcPr marL="89642" marR="89642" marT="44821" marB="44821">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SaaS</a:t>
                      </a:r>
                    </a:p>
                  </a:txBody>
                  <a:tcPr marL="89642" marR="89642" marT="44821" marB="44821">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45694766"/>
                  </a:ext>
                </a:extLst>
              </a:tr>
              <a:tr h="530730">
                <a:tc>
                  <a:txBody>
                    <a:bodyPr/>
                    <a:lstStyle/>
                    <a:p>
                      <a:r>
                        <a:rPr lang="en-US" sz="1600" dirty="0">
                          <a:solidFill>
                            <a:schemeClr val="bg1"/>
                          </a:solidFill>
                        </a:rPr>
                        <a:t>Applications</a:t>
                      </a:r>
                    </a:p>
                  </a:txBody>
                  <a:tcPr marL="89642" marR="89642" marT="44821" marB="44821" anchor="b">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89642" marR="89642" marT="44821" marB="44821">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89642" marR="89642" marT="44821" marB="44821">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89642" marR="89642" marT="44821" marB="44821">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89642" marR="89642" marT="44821" marB="44821">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975920690"/>
                  </a:ext>
                </a:extLst>
              </a:tr>
              <a:tr h="530730">
                <a:tc>
                  <a:txBody>
                    <a:bodyPr/>
                    <a:lstStyle/>
                    <a:p>
                      <a:r>
                        <a:rPr lang="en-US" sz="1600" dirty="0">
                          <a:solidFill>
                            <a:schemeClr val="bg1"/>
                          </a:solidFill>
                        </a:rPr>
                        <a:t>Data</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2958753268"/>
                  </a:ext>
                </a:extLst>
              </a:tr>
              <a:tr h="530730">
                <a:tc>
                  <a:txBody>
                    <a:bodyPr/>
                    <a:lstStyle/>
                    <a:p>
                      <a:r>
                        <a:rPr lang="en-US" sz="1600" dirty="0">
                          <a:solidFill>
                            <a:schemeClr val="bg1"/>
                          </a:solidFill>
                        </a:rPr>
                        <a:t>Runtime</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1033960191"/>
                  </a:ext>
                </a:extLst>
              </a:tr>
              <a:tr h="530730">
                <a:tc>
                  <a:txBody>
                    <a:bodyPr/>
                    <a:lstStyle/>
                    <a:p>
                      <a:r>
                        <a:rPr lang="en-US" sz="1600" dirty="0">
                          <a:solidFill>
                            <a:schemeClr val="bg1"/>
                          </a:solidFill>
                        </a:rPr>
                        <a:t>Middleware</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2876098919"/>
                  </a:ext>
                </a:extLst>
              </a:tr>
              <a:tr h="530730">
                <a:tc>
                  <a:txBody>
                    <a:bodyPr/>
                    <a:lstStyle/>
                    <a:p>
                      <a:r>
                        <a:rPr lang="en-US" sz="1600" dirty="0">
                          <a:solidFill>
                            <a:schemeClr val="bg1"/>
                          </a:solidFill>
                        </a:rPr>
                        <a:t>O/S</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899666371"/>
                  </a:ext>
                </a:extLst>
              </a:tr>
              <a:tr h="530730">
                <a:tc>
                  <a:txBody>
                    <a:bodyPr/>
                    <a:lstStyle/>
                    <a:p>
                      <a:r>
                        <a:rPr lang="en-US" sz="1600" dirty="0">
                          <a:solidFill>
                            <a:schemeClr val="bg1"/>
                          </a:solidFill>
                        </a:rPr>
                        <a:t>Virtualization</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highlight>
                          <a:srgbClr val="FFFF00"/>
                        </a:highlight>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2337277180"/>
                  </a:ext>
                </a:extLst>
              </a:tr>
              <a:tr h="530730">
                <a:tc>
                  <a:txBody>
                    <a:bodyPr/>
                    <a:lstStyle/>
                    <a:p>
                      <a:r>
                        <a:rPr lang="en-US" sz="1600" dirty="0">
                          <a:solidFill>
                            <a:schemeClr val="bg1"/>
                          </a:solidFill>
                        </a:rPr>
                        <a:t>Servers</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highlight>
                          <a:srgbClr val="FFFF00"/>
                        </a:highlight>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943673154"/>
                  </a:ext>
                </a:extLst>
              </a:tr>
              <a:tr h="530730">
                <a:tc>
                  <a:txBody>
                    <a:bodyPr/>
                    <a:lstStyle/>
                    <a:p>
                      <a:r>
                        <a:rPr lang="en-US" sz="1600" dirty="0">
                          <a:solidFill>
                            <a:schemeClr val="bg1"/>
                          </a:solidFill>
                        </a:rPr>
                        <a:t>Storage</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highlight>
                          <a:srgbClr val="FFFF00"/>
                        </a:highlight>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2802216785"/>
                  </a:ext>
                </a:extLst>
              </a:tr>
              <a:tr h="530730">
                <a:tc>
                  <a:txBody>
                    <a:bodyPr/>
                    <a:lstStyle/>
                    <a:p>
                      <a:r>
                        <a:rPr lang="en-US" sz="1600" dirty="0">
                          <a:solidFill>
                            <a:schemeClr val="bg1"/>
                          </a:solidFill>
                        </a:rPr>
                        <a:t>Networking</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highlight>
                          <a:srgbClr val="FFFF00"/>
                        </a:highlight>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2384714135"/>
                  </a:ext>
                </a:extLst>
              </a:tr>
            </a:tbl>
          </a:graphicData>
        </a:graphic>
      </p:graphicFrame>
      <p:grpSp>
        <p:nvGrpSpPr>
          <p:cNvPr id="49" name="Group 48"/>
          <p:cNvGrpSpPr/>
          <p:nvPr/>
        </p:nvGrpSpPr>
        <p:grpSpPr>
          <a:xfrm>
            <a:off x="11087727" y="1029441"/>
            <a:ext cx="448213" cy="4640947"/>
            <a:chOff x="9027714" y="1049587"/>
            <a:chExt cx="457201" cy="4734008"/>
          </a:xfrm>
        </p:grpSpPr>
        <p:sp>
          <p:nvSpPr>
            <p:cNvPr id="7" name="Rectangle 6"/>
            <p:cNvSpPr/>
            <p:nvPr/>
          </p:nvSpPr>
          <p:spPr bwMode="auto">
            <a:xfrm>
              <a:off x="9027715" y="1049587"/>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Rectangle 11"/>
            <p:cNvSpPr/>
            <p:nvPr/>
          </p:nvSpPr>
          <p:spPr bwMode="auto">
            <a:xfrm>
              <a:off x="9027715" y="1584188"/>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6" name="Rectangle 15"/>
            <p:cNvSpPr/>
            <p:nvPr/>
          </p:nvSpPr>
          <p:spPr bwMode="auto">
            <a:xfrm>
              <a:off x="9027715" y="211878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0" name="Rectangle 19"/>
            <p:cNvSpPr/>
            <p:nvPr/>
          </p:nvSpPr>
          <p:spPr bwMode="auto">
            <a:xfrm>
              <a:off x="9027715" y="265339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4" name="Rectangle 23"/>
            <p:cNvSpPr/>
            <p:nvPr/>
          </p:nvSpPr>
          <p:spPr bwMode="auto">
            <a:xfrm>
              <a:off x="9027715" y="318799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8" name="Rectangle 27"/>
            <p:cNvSpPr/>
            <p:nvPr/>
          </p:nvSpPr>
          <p:spPr bwMode="auto">
            <a:xfrm>
              <a:off x="9027715" y="3722592"/>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2" name="Rectangle 31"/>
            <p:cNvSpPr/>
            <p:nvPr/>
          </p:nvSpPr>
          <p:spPr bwMode="auto">
            <a:xfrm>
              <a:off x="9027715" y="4257193"/>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6" name="Rectangle 35"/>
            <p:cNvSpPr/>
            <p:nvPr/>
          </p:nvSpPr>
          <p:spPr bwMode="auto">
            <a:xfrm>
              <a:off x="9027715" y="4791794"/>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40" name="Rectangle 39"/>
            <p:cNvSpPr/>
            <p:nvPr/>
          </p:nvSpPr>
          <p:spPr bwMode="auto">
            <a:xfrm>
              <a:off x="9027714" y="5326395"/>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grpSp>
      <p:grpSp>
        <p:nvGrpSpPr>
          <p:cNvPr id="50" name="Group 49"/>
          <p:cNvGrpSpPr/>
          <p:nvPr/>
        </p:nvGrpSpPr>
        <p:grpSpPr>
          <a:xfrm>
            <a:off x="10414376" y="1029441"/>
            <a:ext cx="448212" cy="4640947"/>
            <a:chOff x="9691654" y="1049587"/>
            <a:chExt cx="457200" cy="4734008"/>
          </a:xfrm>
        </p:grpSpPr>
        <p:sp>
          <p:nvSpPr>
            <p:cNvPr id="8" name="Rectangle 7"/>
            <p:cNvSpPr/>
            <p:nvPr/>
          </p:nvSpPr>
          <p:spPr bwMode="auto">
            <a:xfrm>
              <a:off x="9691654" y="104958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3" name="Rectangle 12"/>
            <p:cNvSpPr/>
            <p:nvPr/>
          </p:nvSpPr>
          <p:spPr bwMode="auto">
            <a:xfrm>
              <a:off x="9691654" y="1584188"/>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7" name="Rectangle 16"/>
            <p:cNvSpPr/>
            <p:nvPr/>
          </p:nvSpPr>
          <p:spPr bwMode="auto">
            <a:xfrm>
              <a:off x="9691654" y="211878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1" name="Rectangle 20"/>
            <p:cNvSpPr/>
            <p:nvPr/>
          </p:nvSpPr>
          <p:spPr bwMode="auto">
            <a:xfrm>
              <a:off x="9691654" y="265339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5" name="Rectangle 24"/>
            <p:cNvSpPr/>
            <p:nvPr/>
          </p:nvSpPr>
          <p:spPr bwMode="auto">
            <a:xfrm>
              <a:off x="9691654" y="318799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9" name="Rectangle 28"/>
            <p:cNvSpPr/>
            <p:nvPr/>
          </p:nvSpPr>
          <p:spPr bwMode="auto">
            <a:xfrm>
              <a:off x="9691654" y="3722592"/>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3" name="Rectangle 32"/>
            <p:cNvSpPr/>
            <p:nvPr/>
          </p:nvSpPr>
          <p:spPr bwMode="auto">
            <a:xfrm>
              <a:off x="9691654" y="4257193"/>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7" name="Rectangle 36"/>
            <p:cNvSpPr/>
            <p:nvPr/>
          </p:nvSpPr>
          <p:spPr bwMode="auto">
            <a:xfrm>
              <a:off x="9691654" y="4791794"/>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41" name="Rectangle 40"/>
            <p:cNvSpPr/>
            <p:nvPr/>
          </p:nvSpPr>
          <p:spPr bwMode="auto">
            <a:xfrm>
              <a:off x="9691654" y="5326395"/>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grpSp>
      <p:grpSp>
        <p:nvGrpSpPr>
          <p:cNvPr id="61" name="Group 60"/>
          <p:cNvGrpSpPr/>
          <p:nvPr/>
        </p:nvGrpSpPr>
        <p:grpSpPr>
          <a:xfrm>
            <a:off x="9732611" y="1029442"/>
            <a:ext cx="456627" cy="4640560"/>
            <a:chOff x="10608689" y="1049587"/>
            <a:chExt cx="465783" cy="4733613"/>
          </a:xfrm>
        </p:grpSpPr>
        <p:sp>
          <p:nvSpPr>
            <p:cNvPr id="9" name="Rectangle 8"/>
            <p:cNvSpPr/>
            <p:nvPr/>
          </p:nvSpPr>
          <p:spPr bwMode="auto">
            <a:xfrm>
              <a:off x="10608689" y="104958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4" name="Rectangle 13"/>
            <p:cNvSpPr/>
            <p:nvPr/>
          </p:nvSpPr>
          <p:spPr bwMode="auto">
            <a:xfrm>
              <a:off x="10608689" y="158413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8" name="Rectangle 17"/>
            <p:cNvSpPr/>
            <p:nvPr/>
          </p:nvSpPr>
          <p:spPr bwMode="auto">
            <a:xfrm>
              <a:off x="10608689" y="211869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2" name="Rectangle 21"/>
            <p:cNvSpPr/>
            <p:nvPr/>
          </p:nvSpPr>
          <p:spPr bwMode="auto">
            <a:xfrm>
              <a:off x="10608689" y="2653243"/>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6" name="Rectangle 25"/>
            <p:cNvSpPr/>
            <p:nvPr/>
          </p:nvSpPr>
          <p:spPr bwMode="auto">
            <a:xfrm>
              <a:off x="10608689" y="3187795"/>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0" name="Rectangle 29"/>
            <p:cNvSpPr/>
            <p:nvPr/>
          </p:nvSpPr>
          <p:spPr bwMode="auto">
            <a:xfrm>
              <a:off x="10608689" y="3722347"/>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4" name="Rectangle 33"/>
            <p:cNvSpPr/>
            <p:nvPr/>
          </p:nvSpPr>
          <p:spPr bwMode="auto">
            <a:xfrm>
              <a:off x="10608689" y="425689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8" name="Rectangle 37"/>
            <p:cNvSpPr/>
            <p:nvPr/>
          </p:nvSpPr>
          <p:spPr bwMode="auto">
            <a:xfrm>
              <a:off x="10608689" y="479145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42" name="Rectangle 41"/>
            <p:cNvSpPr/>
            <p:nvPr/>
          </p:nvSpPr>
          <p:spPr bwMode="auto">
            <a:xfrm>
              <a:off x="10617272" y="532600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grpSp>
      <p:grpSp>
        <p:nvGrpSpPr>
          <p:cNvPr id="60" name="Group 59"/>
          <p:cNvGrpSpPr/>
          <p:nvPr/>
        </p:nvGrpSpPr>
        <p:grpSpPr>
          <a:xfrm>
            <a:off x="9059260" y="1029442"/>
            <a:ext cx="448212" cy="4640560"/>
            <a:chOff x="11310059" y="1049587"/>
            <a:chExt cx="457200" cy="4733613"/>
          </a:xfrm>
        </p:grpSpPr>
        <p:sp>
          <p:nvSpPr>
            <p:cNvPr id="10" name="Rectangle 9"/>
            <p:cNvSpPr/>
            <p:nvPr/>
          </p:nvSpPr>
          <p:spPr bwMode="auto">
            <a:xfrm>
              <a:off x="11310059" y="104958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5" name="Rectangle 14"/>
            <p:cNvSpPr/>
            <p:nvPr/>
          </p:nvSpPr>
          <p:spPr bwMode="auto">
            <a:xfrm>
              <a:off x="11310059" y="158413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9" name="Rectangle 18"/>
            <p:cNvSpPr/>
            <p:nvPr/>
          </p:nvSpPr>
          <p:spPr bwMode="auto">
            <a:xfrm>
              <a:off x="11310059" y="211869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3" name="Rectangle 22"/>
            <p:cNvSpPr/>
            <p:nvPr/>
          </p:nvSpPr>
          <p:spPr bwMode="auto">
            <a:xfrm>
              <a:off x="11310059" y="2653243"/>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7" name="Rectangle 26"/>
            <p:cNvSpPr/>
            <p:nvPr/>
          </p:nvSpPr>
          <p:spPr bwMode="auto">
            <a:xfrm>
              <a:off x="11310059" y="3187795"/>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1" name="Rectangle 30"/>
            <p:cNvSpPr/>
            <p:nvPr/>
          </p:nvSpPr>
          <p:spPr bwMode="auto">
            <a:xfrm>
              <a:off x="11310059" y="372234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5" name="Rectangle 34"/>
            <p:cNvSpPr/>
            <p:nvPr/>
          </p:nvSpPr>
          <p:spPr bwMode="auto">
            <a:xfrm>
              <a:off x="11310059" y="425689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9" name="Rectangle 38"/>
            <p:cNvSpPr/>
            <p:nvPr/>
          </p:nvSpPr>
          <p:spPr bwMode="auto">
            <a:xfrm>
              <a:off x="11310059" y="479145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43" name="Rectangle 42"/>
            <p:cNvSpPr/>
            <p:nvPr/>
          </p:nvSpPr>
          <p:spPr bwMode="auto">
            <a:xfrm>
              <a:off x="11310059" y="5326000"/>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grpSp>
      <p:grpSp>
        <p:nvGrpSpPr>
          <p:cNvPr id="59" name="Group 58"/>
          <p:cNvGrpSpPr/>
          <p:nvPr/>
        </p:nvGrpSpPr>
        <p:grpSpPr>
          <a:xfrm>
            <a:off x="10443337" y="5964369"/>
            <a:ext cx="1375164" cy="506901"/>
            <a:chOff x="9205950" y="5966176"/>
            <a:chExt cx="1402739" cy="517065"/>
          </a:xfrm>
        </p:grpSpPr>
        <p:sp>
          <p:nvSpPr>
            <p:cNvPr id="54" name="Rectangle 53"/>
            <p:cNvSpPr/>
            <p:nvPr/>
          </p:nvSpPr>
          <p:spPr bwMode="auto">
            <a:xfrm>
              <a:off x="9205950" y="6071863"/>
              <a:ext cx="274320" cy="27432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55" name="TextBox 54"/>
            <p:cNvSpPr txBox="1"/>
            <p:nvPr/>
          </p:nvSpPr>
          <p:spPr>
            <a:xfrm>
              <a:off x="9381237" y="5966176"/>
              <a:ext cx="1227452" cy="517065"/>
            </a:xfrm>
            <a:prstGeom prst="rect">
              <a:avLst/>
            </a:prstGeom>
            <a:noFill/>
          </p:spPr>
          <p:txBody>
            <a:bodyPr wrap="none" lIns="179285" tIns="143428" rIns="179285" bIns="143428" rtlCol="0">
              <a:spAutoFit/>
            </a:bodyPr>
            <a:lstStyle/>
            <a:p>
              <a:pPr defTabSz="896386">
                <a:lnSpc>
                  <a:spcPct val="90000"/>
                </a:lnSpc>
                <a:spcAft>
                  <a:spcPts val="588"/>
                </a:spcAft>
              </a:pPr>
              <a:r>
                <a:rPr lang="en-US" sz="1568" kern="0">
                  <a:solidFill>
                    <a:schemeClr val="bg1"/>
                  </a:solidFill>
                </a:rPr>
                <a:t>Microsoft</a:t>
              </a:r>
            </a:p>
          </p:txBody>
        </p:sp>
      </p:grpSp>
      <p:grpSp>
        <p:nvGrpSpPr>
          <p:cNvPr id="58" name="Group 57"/>
          <p:cNvGrpSpPr/>
          <p:nvPr/>
        </p:nvGrpSpPr>
        <p:grpSpPr>
          <a:xfrm>
            <a:off x="9059260" y="5964369"/>
            <a:ext cx="1361873" cy="506901"/>
            <a:chOff x="10595131" y="5966176"/>
            <a:chExt cx="1389181" cy="517065"/>
          </a:xfrm>
        </p:grpSpPr>
        <p:sp>
          <p:nvSpPr>
            <p:cNvPr id="56" name="Rectangle 55"/>
            <p:cNvSpPr/>
            <p:nvPr/>
          </p:nvSpPr>
          <p:spPr bwMode="auto">
            <a:xfrm>
              <a:off x="10595131" y="6071862"/>
              <a:ext cx="274320" cy="274320"/>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57" name="TextBox 56"/>
            <p:cNvSpPr txBox="1"/>
            <p:nvPr/>
          </p:nvSpPr>
          <p:spPr>
            <a:xfrm>
              <a:off x="10742947" y="5966176"/>
              <a:ext cx="1241365" cy="517065"/>
            </a:xfrm>
            <a:prstGeom prst="rect">
              <a:avLst/>
            </a:prstGeom>
            <a:noFill/>
          </p:spPr>
          <p:txBody>
            <a:bodyPr wrap="none" lIns="179285" tIns="143428" rIns="179285" bIns="143428" rtlCol="0">
              <a:spAutoFit/>
            </a:bodyPr>
            <a:lstStyle/>
            <a:p>
              <a:pPr defTabSz="896386">
                <a:lnSpc>
                  <a:spcPct val="90000"/>
                </a:lnSpc>
                <a:spcAft>
                  <a:spcPts val="588"/>
                </a:spcAft>
              </a:pPr>
              <a:r>
                <a:rPr lang="en-US" sz="1568" kern="0">
                  <a:solidFill>
                    <a:schemeClr val="bg1"/>
                  </a:solidFill>
                </a:rPr>
                <a:t>Customer</a:t>
              </a:r>
            </a:p>
          </p:txBody>
        </p:sp>
      </p:grpSp>
      <p:grpSp>
        <p:nvGrpSpPr>
          <p:cNvPr id="44" name="Group 43"/>
          <p:cNvGrpSpPr/>
          <p:nvPr/>
        </p:nvGrpSpPr>
        <p:grpSpPr>
          <a:xfrm>
            <a:off x="12551034" y="6120914"/>
            <a:ext cx="448212" cy="449483"/>
            <a:chOff x="7976278" y="6226405"/>
            <a:chExt cx="457200" cy="458496"/>
          </a:xfrm>
        </p:grpSpPr>
        <p:sp>
          <p:nvSpPr>
            <p:cNvPr id="52" name="Rectangle 51"/>
            <p:cNvSpPr/>
            <p:nvPr/>
          </p:nvSpPr>
          <p:spPr bwMode="auto">
            <a:xfrm>
              <a:off x="7976278" y="622770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5" name="Isosceles Triangle 4"/>
            <p:cNvSpPr/>
            <p:nvPr/>
          </p:nvSpPr>
          <p:spPr bwMode="auto">
            <a:xfrm>
              <a:off x="7976278" y="6226405"/>
              <a:ext cx="457200" cy="457200"/>
            </a:xfrm>
            <a:prstGeom prst="triangle">
              <a:avLst>
                <a:gd name="adj" fmla="val 0"/>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65408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0067" y="290403"/>
            <a:ext cx="11699651" cy="899409"/>
          </a:xfrm>
        </p:spPr>
        <p:txBody>
          <a:bodyPr/>
          <a:lstStyle/>
          <a:p>
            <a:r>
              <a:rPr lang="en-US"/>
              <a:t>Benefits of Microsoft Azure PaaS</a:t>
            </a:r>
            <a:br>
              <a:rPr lang="en-US" sz="3920"/>
            </a:br>
            <a:r>
              <a:rPr lang="en-US" sz="3136"/>
              <a:t>Forrester Total Economic Impact results</a:t>
            </a:r>
            <a:endParaRPr lang="en-US"/>
          </a:p>
        </p:txBody>
      </p:sp>
      <p:sp>
        <p:nvSpPr>
          <p:cNvPr id="56" name="Text Placeholder 2"/>
          <p:cNvSpPr>
            <a:spLocks noGrp="1"/>
          </p:cNvSpPr>
          <p:nvPr>
            <p:ph type="body" sz="quarter" idx="10"/>
          </p:nvPr>
        </p:nvSpPr>
        <p:spPr>
          <a:xfrm>
            <a:off x="270067" y="1928447"/>
            <a:ext cx="11699651" cy="821646"/>
          </a:xfrm>
        </p:spPr>
        <p:txBody>
          <a:bodyPr/>
          <a:lstStyle/>
          <a:p>
            <a:r>
              <a:rPr lang="en-US" sz="2255">
                <a:gradFill>
                  <a:gsLst>
                    <a:gs pos="1250">
                      <a:schemeClr val="tx1"/>
                    </a:gs>
                    <a:gs pos="100000">
                      <a:schemeClr val="tx1"/>
                    </a:gs>
                  </a:gsLst>
                  <a:lin ang="5400000" scaled="0"/>
                </a:gradFill>
              </a:rPr>
              <a:t>Interviewed organizations reported on the financial and business benefits of shifting application development and deployment from Azure IaaS to Azure PaaS</a:t>
            </a:r>
          </a:p>
        </p:txBody>
      </p:sp>
      <p:sp>
        <p:nvSpPr>
          <p:cNvPr id="53" name="Rectangle 52"/>
          <p:cNvSpPr/>
          <p:nvPr/>
        </p:nvSpPr>
        <p:spPr>
          <a:xfrm>
            <a:off x="187076" y="6408360"/>
            <a:ext cx="11782643" cy="400053"/>
          </a:xfrm>
          <a:prstGeom prst="rect">
            <a:avLst/>
          </a:prstGeom>
        </p:spPr>
        <p:txBody>
          <a:bodyPr wrap="square">
            <a:spAutoFit/>
          </a:bodyPr>
          <a:lstStyle/>
          <a:p>
            <a:pPr defTabSz="896214"/>
            <a:r>
              <a:rPr lang="en-US" sz="980" kern="0">
                <a:solidFill>
                  <a:sysClr val="windowText" lastClr="000000"/>
                </a:solidFill>
              </a:rPr>
              <a:t>Based on five-year, risk-adjusted figures for a composite organization constructed from aggregated interviews with eight Microsoft Azure IaaS customers.</a:t>
            </a:r>
          </a:p>
          <a:p>
            <a:pPr defTabSz="896214"/>
            <a:r>
              <a:rPr lang="en-US" sz="980" kern="0">
                <a:solidFill>
                  <a:sysClr val="windowText" lastClr="000000"/>
                </a:solidFill>
              </a:rPr>
              <a:t>Source:  “The Total Economic Impact Of Microsoft Azure PaaS,” a commissioned study conducted by Forrester Consulting, June 2016</a:t>
            </a:r>
          </a:p>
        </p:txBody>
      </p:sp>
      <p:sp>
        <p:nvSpPr>
          <p:cNvPr id="52" name="1_Text"/>
          <p:cNvSpPr/>
          <p:nvPr/>
        </p:nvSpPr>
        <p:spPr>
          <a:xfrm>
            <a:off x="725956" y="4860868"/>
            <a:ext cx="1446144" cy="998083"/>
          </a:xfrm>
          <a:prstGeom prst="rect">
            <a:avLst/>
          </a:prstGeom>
          <a:noFill/>
          <a:ln w="25400" cap="flat" cmpd="sng" algn="ctr">
            <a:noFill/>
            <a:prstDash val="solid"/>
          </a:ln>
          <a:effectLst/>
        </p:spPr>
        <p:txBody>
          <a:bodyPr rot="0" spcFirstLastPara="0" vertOverflow="overflow" horzOverflow="overflow" vert="horz" wrap="square" lIns="43934" tIns="43934" rIns="43934" bIns="43934" numCol="1" spcCol="0" rtlCol="0" fromWordArt="0" anchor="t" anchorCtr="0" forceAA="0" compatLnSpc="1">
            <a:prstTxWarp prst="textNoShape">
              <a:avLst/>
            </a:prstTxWarp>
            <a:noAutofit/>
          </a:bodyPr>
          <a:lstStyle/>
          <a:p>
            <a:pPr algn="ctr" defTabSz="878359">
              <a:spcBef>
                <a:spcPts val="754"/>
              </a:spcBef>
              <a:defRPr/>
            </a:pPr>
            <a:r>
              <a:rPr lang="en-US" sz="2307" b="1" kern="0">
                <a:solidFill>
                  <a:sysClr val="windowText" lastClr="000000"/>
                </a:solidFill>
                <a:latin typeface="+mj-lt"/>
                <a:ea typeface="MS PGothic" panose="020B0600070205080204" pitchFamily="34" charset="-128"/>
                <a:cs typeface="Segoe UI Semibold" panose="020B0702040204020203" pitchFamily="34" charset="0"/>
              </a:rPr>
              <a:t>466%</a:t>
            </a:r>
            <a:r>
              <a:rPr lang="en-US" sz="2307" kern="0">
                <a:solidFill>
                  <a:sysClr val="windowText" lastClr="000000"/>
                </a:solidFill>
                <a:latin typeface="+mj-lt"/>
                <a:ea typeface="MS PGothic" panose="020B0600070205080204" pitchFamily="34" charset="-128"/>
                <a:cs typeface="Segoe UI Semibold" panose="020B0702040204020203" pitchFamily="34" charset="0"/>
              </a:rPr>
              <a:t> Return on Investment</a:t>
            </a:r>
          </a:p>
        </p:txBody>
      </p:sp>
      <p:sp>
        <p:nvSpPr>
          <p:cNvPr id="54" name="2_Text"/>
          <p:cNvSpPr/>
          <p:nvPr/>
        </p:nvSpPr>
        <p:spPr>
          <a:xfrm>
            <a:off x="3165229" y="4860868"/>
            <a:ext cx="2285576" cy="998083"/>
          </a:xfrm>
          <a:prstGeom prst="rect">
            <a:avLst/>
          </a:prstGeom>
          <a:noFill/>
          <a:ln w="25400" cap="flat" cmpd="sng" algn="ctr">
            <a:noFill/>
            <a:prstDash val="solid"/>
          </a:ln>
          <a:effectLst/>
        </p:spPr>
        <p:txBody>
          <a:bodyPr rot="0" spcFirstLastPara="0" vertOverflow="overflow" horzOverflow="overflow" vert="horz" wrap="square" lIns="43934" tIns="43934" rIns="43934" bIns="43934" numCol="1" spcCol="0" rtlCol="0" fromWordArt="0" anchor="t" anchorCtr="0" forceAA="0" compatLnSpc="1">
            <a:prstTxWarp prst="textNoShape">
              <a:avLst/>
            </a:prstTxWarp>
            <a:noAutofit/>
          </a:bodyPr>
          <a:lstStyle/>
          <a:p>
            <a:pPr algn="ctr" defTabSz="878359">
              <a:spcBef>
                <a:spcPts val="754"/>
              </a:spcBef>
              <a:defRPr/>
            </a:pPr>
            <a:r>
              <a:rPr lang="en-US" sz="2307" b="1" kern="0">
                <a:solidFill>
                  <a:sysClr val="windowText" lastClr="000000"/>
                </a:solidFill>
                <a:latin typeface="+mj-lt"/>
                <a:ea typeface="MS PGothic" panose="020B0600070205080204" pitchFamily="34" charset="-128"/>
                <a:cs typeface="Segoe UI Semibold" panose="020B0702040204020203" pitchFamily="34" charset="0"/>
              </a:rPr>
              <a:t>$5.91M</a:t>
            </a:r>
            <a:r>
              <a:rPr lang="en-US" sz="2307" kern="0">
                <a:solidFill>
                  <a:sysClr val="windowText" lastClr="000000"/>
                </a:solidFill>
                <a:latin typeface="+mj-lt"/>
                <a:ea typeface="MS PGothic" panose="020B0600070205080204" pitchFamily="34" charset="-128"/>
                <a:cs typeface="Segoe UI Semibold" panose="020B0702040204020203" pitchFamily="34" charset="0"/>
              </a:rPr>
              <a:t>           Net Present Value</a:t>
            </a:r>
          </a:p>
        </p:txBody>
      </p:sp>
      <p:sp>
        <p:nvSpPr>
          <p:cNvPr id="55" name="Oval 54"/>
          <p:cNvSpPr/>
          <p:nvPr/>
        </p:nvSpPr>
        <p:spPr bwMode="auto">
          <a:xfrm>
            <a:off x="677903" y="3149199"/>
            <a:ext cx="1542250" cy="1542250"/>
          </a:xfrm>
          <a:prstGeom prst="ellipse">
            <a:avLst/>
          </a:prstGeom>
          <a:solidFill>
            <a:srgbClr val="BAD80A"/>
          </a:solidFill>
          <a:ln w="3810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60" name="Group 59"/>
          <p:cNvGrpSpPr/>
          <p:nvPr/>
        </p:nvGrpSpPr>
        <p:grpSpPr>
          <a:xfrm>
            <a:off x="1077521" y="3567644"/>
            <a:ext cx="743014" cy="705361"/>
            <a:chOff x="5761937" y="2576361"/>
            <a:chExt cx="773220" cy="734037"/>
          </a:xfrm>
        </p:grpSpPr>
        <p:sp>
          <p:nvSpPr>
            <p:cNvPr id="61" name="Line 10"/>
            <p:cNvSpPr>
              <a:spLocks noChangeShapeType="1"/>
            </p:cNvSpPr>
            <p:nvPr/>
          </p:nvSpPr>
          <p:spPr bwMode="auto">
            <a:xfrm>
              <a:off x="6166833" y="2764442"/>
              <a:ext cx="0" cy="357876"/>
            </a:xfrm>
            <a:prstGeom prst="line">
              <a:avLst/>
            </a:prstGeom>
            <a:noFill/>
            <a:ln w="26988" cap="flat">
              <a:solidFill>
                <a:sysClr val="window" lastClr="FFFFFF"/>
              </a:solidFill>
              <a:prstDash val="solid"/>
              <a:miter lim="800000"/>
              <a:headEnd/>
              <a:tailEnd/>
            </a:ln>
            <a:extLst>
              <a:ext uri="{909E8E84-426E-40DD-AFC4-6F175D3DCCD1}">
                <a14:hiddenFill xmlns:a14="http://schemas.microsoft.com/office/drawing/2010/main">
                  <a:no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Calibri" panose="020F0502020204030204"/>
              </a:endParaRPr>
            </a:p>
          </p:txBody>
        </p:sp>
        <p:sp>
          <p:nvSpPr>
            <p:cNvPr id="62" name="Freeform 11"/>
            <p:cNvSpPr>
              <a:spLocks/>
            </p:cNvSpPr>
            <p:nvPr/>
          </p:nvSpPr>
          <p:spPr bwMode="auto">
            <a:xfrm>
              <a:off x="5801120" y="2576361"/>
              <a:ext cx="734037" cy="734037"/>
            </a:xfrm>
            <a:custGeom>
              <a:avLst/>
              <a:gdLst>
                <a:gd name="T0" fmla="*/ 29 w 134"/>
                <a:gd name="T1" fmla="*/ 122 h 134"/>
                <a:gd name="T2" fmla="*/ 67 w 134"/>
                <a:gd name="T3" fmla="*/ 134 h 134"/>
                <a:gd name="T4" fmla="*/ 134 w 134"/>
                <a:gd name="T5" fmla="*/ 67 h 134"/>
                <a:gd name="T6" fmla="*/ 67 w 134"/>
                <a:gd name="T7" fmla="*/ 0 h 134"/>
                <a:gd name="T8" fmla="*/ 0 w 134"/>
                <a:gd name="T9" fmla="*/ 67 h 134"/>
                <a:gd name="T10" fmla="*/ 9 w 134"/>
                <a:gd name="T11" fmla="*/ 102 h 134"/>
              </a:gdLst>
              <a:ahLst/>
              <a:cxnLst>
                <a:cxn ang="0">
                  <a:pos x="T0" y="T1"/>
                </a:cxn>
                <a:cxn ang="0">
                  <a:pos x="T2" y="T3"/>
                </a:cxn>
                <a:cxn ang="0">
                  <a:pos x="T4" y="T5"/>
                </a:cxn>
                <a:cxn ang="0">
                  <a:pos x="T6" y="T7"/>
                </a:cxn>
                <a:cxn ang="0">
                  <a:pos x="T8" y="T9"/>
                </a:cxn>
                <a:cxn ang="0">
                  <a:pos x="T10" y="T11"/>
                </a:cxn>
              </a:cxnLst>
              <a:rect l="0" t="0" r="r" b="b"/>
              <a:pathLst>
                <a:path w="134" h="134">
                  <a:moveTo>
                    <a:pt x="29" y="122"/>
                  </a:moveTo>
                  <a:cubicBezTo>
                    <a:pt x="39" y="130"/>
                    <a:pt x="53" y="134"/>
                    <a:pt x="67" y="134"/>
                  </a:cubicBezTo>
                  <a:cubicBezTo>
                    <a:pt x="104" y="134"/>
                    <a:pt x="134" y="104"/>
                    <a:pt x="134" y="67"/>
                  </a:cubicBezTo>
                  <a:cubicBezTo>
                    <a:pt x="134" y="30"/>
                    <a:pt x="104" y="0"/>
                    <a:pt x="67" y="0"/>
                  </a:cubicBezTo>
                  <a:cubicBezTo>
                    <a:pt x="30" y="0"/>
                    <a:pt x="0" y="30"/>
                    <a:pt x="0" y="67"/>
                  </a:cubicBezTo>
                  <a:cubicBezTo>
                    <a:pt x="0" y="80"/>
                    <a:pt x="3" y="91"/>
                    <a:pt x="9" y="102"/>
                  </a:cubicBezTo>
                </a:path>
              </a:pathLst>
            </a:custGeom>
            <a:noFill/>
            <a:ln w="26988"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Calibri" panose="020F0502020204030204"/>
              </a:endParaRPr>
            </a:p>
          </p:txBody>
        </p:sp>
        <p:sp>
          <p:nvSpPr>
            <p:cNvPr id="64" name="Freeform 12"/>
            <p:cNvSpPr>
              <a:spLocks/>
            </p:cNvSpPr>
            <p:nvPr/>
          </p:nvSpPr>
          <p:spPr bwMode="auto">
            <a:xfrm>
              <a:off x="5761937" y="3051787"/>
              <a:ext cx="130611" cy="99265"/>
            </a:xfrm>
            <a:custGeom>
              <a:avLst/>
              <a:gdLst>
                <a:gd name="T0" fmla="*/ 50 w 50"/>
                <a:gd name="T1" fmla="*/ 0 h 38"/>
                <a:gd name="T2" fmla="*/ 36 w 50"/>
                <a:gd name="T3" fmla="*/ 38 h 38"/>
                <a:gd name="T4" fmla="*/ 0 w 50"/>
                <a:gd name="T5" fmla="*/ 25 h 38"/>
              </a:gdLst>
              <a:ahLst/>
              <a:cxnLst>
                <a:cxn ang="0">
                  <a:pos x="T0" y="T1"/>
                </a:cxn>
                <a:cxn ang="0">
                  <a:pos x="T2" y="T3"/>
                </a:cxn>
                <a:cxn ang="0">
                  <a:pos x="T4" y="T5"/>
                </a:cxn>
              </a:cxnLst>
              <a:rect l="0" t="0" r="r" b="b"/>
              <a:pathLst>
                <a:path w="50" h="38">
                  <a:moveTo>
                    <a:pt x="50" y="0"/>
                  </a:moveTo>
                  <a:lnTo>
                    <a:pt x="36" y="38"/>
                  </a:lnTo>
                  <a:lnTo>
                    <a:pt x="0" y="25"/>
                  </a:lnTo>
                </a:path>
              </a:pathLst>
            </a:custGeom>
            <a:noFill/>
            <a:ln w="26988"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Calibri" panose="020F0502020204030204"/>
              </a:endParaRPr>
            </a:p>
          </p:txBody>
        </p:sp>
        <p:sp>
          <p:nvSpPr>
            <p:cNvPr id="66" name="Freeform 13"/>
            <p:cNvSpPr>
              <a:spLocks/>
            </p:cNvSpPr>
            <p:nvPr/>
          </p:nvSpPr>
          <p:spPr bwMode="auto">
            <a:xfrm>
              <a:off x="6067568" y="2834972"/>
              <a:ext cx="198529" cy="222040"/>
            </a:xfrm>
            <a:custGeom>
              <a:avLst/>
              <a:gdLst>
                <a:gd name="T0" fmla="*/ 0 w 36"/>
                <a:gd name="T1" fmla="*/ 41 h 41"/>
                <a:gd name="T2" fmla="*/ 25 w 36"/>
                <a:gd name="T3" fmla="*/ 41 h 41"/>
                <a:gd name="T4" fmla="*/ 36 w 36"/>
                <a:gd name="T5" fmla="*/ 31 h 41"/>
                <a:gd name="T6" fmla="*/ 25 w 36"/>
                <a:gd name="T7" fmla="*/ 20 h 41"/>
                <a:gd name="T8" fmla="*/ 10 w 36"/>
                <a:gd name="T9" fmla="*/ 20 h 41"/>
                <a:gd name="T10" fmla="*/ 0 w 36"/>
                <a:gd name="T11" fmla="*/ 10 h 41"/>
                <a:gd name="T12" fmla="*/ 10 w 36"/>
                <a:gd name="T13" fmla="*/ 0 h 41"/>
                <a:gd name="T14" fmla="*/ 36 w 3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1">
                  <a:moveTo>
                    <a:pt x="0" y="41"/>
                  </a:moveTo>
                  <a:cubicBezTo>
                    <a:pt x="25" y="41"/>
                    <a:pt x="25" y="41"/>
                    <a:pt x="25" y="41"/>
                  </a:cubicBezTo>
                  <a:cubicBezTo>
                    <a:pt x="31" y="41"/>
                    <a:pt x="36" y="36"/>
                    <a:pt x="36" y="31"/>
                  </a:cubicBezTo>
                  <a:cubicBezTo>
                    <a:pt x="36" y="25"/>
                    <a:pt x="31" y="20"/>
                    <a:pt x="25" y="20"/>
                  </a:cubicBezTo>
                  <a:cubicBezTo>
                    <a:pt x="10" y="20"/>
                    <a:pt x="10" y="20"/>
                    <a:pt x="10" y="20"/>
                  </a:cubicBezTo>
                  <a:cubicBezTo>
                    <a:pt x="5" y="20"/>
                    <a:pt x="0" y="16"/>
                    <a:pt x="0" y="10"/>
                  </a:cubicBezTo>
                  <a:cubicBezTo>
                    <a:pt x="0" y="4"/>
                    <a:pt x="5" y="0"/>
                    <a:pt x="10" y="0"/>
                  </a:cubicBezTo>
                  <a:cubicBezTo>
                    <a:pt x="36" y="0"/>
                    <a:pt x="36" y="0"/>
                    <a:pt x="36" y="0"/>
                  </a:cubicBezTo>
                </a:path>
              </a:pathLst>
            </a:custGeom>
            <a:noFill/>
            <a:ln w="26988"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Calibri" panose="020F0502020204030204"/>
              </a:endParaRPr>
            </a:p>
          </p:txBody>
        </p:sp>
      </p:grpSp>
      <p:sp>
        <p:nvSpPr>
          <p:cNvPr id="67" name="Oval 66"/>
          <p:cNvSpPr/>
          <p:nvPr/>
        </p:nvSpPr>
        <p:spPr bwMode="auto">
          <a:xfrm>
            <a:off x="3536892" y="3149199"/>
            <a:ext cx="1542250" cy="1542250"/>
          </a:xfrm>
          <a:prstGeom prst="ellipse">
            <a:avLst/>
          </a:prstGeom>
          <a:solidFill>
            <a:srgbClr val="BAD80A"/>
          </a:solidFill>
          <a:ln w="3810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68" name="Group 4"/>
          <p:cNvGrpSpPr>
            <a:grpSpLocks noChangeAspect="1"/>
          </p:cNvGrpSpPr>
          <p:nvPr/>
        </p:nvGrpSpPr>
        <p:grpSpPr bwMode="auto">
          <a:xfrm>
            <a:off x="3976684" y="3698613"/>
            <a:ext cx="662669" cy="443422"/>
            <a:chOff x="1" y="2"/>
            <a:chExt cx="269" cy="180"/>
          </a:xfrm>
          <a:solidFill>
            <a:sysClr val="window" lastClr="FFFFFF"/>
          </a:solidFill>
        </p:grpSpPr>
        <p:sp>
          <p:nvSpPr>
            <p:cNvPr id="69" name="Rectangle 5"/>
            <p:cNvSpPr>
              <a:spLocks noChangeArrowheads="1"/>
            </p:cNvSpPr>
            <p:nvPr/>
          </p:nvSpPr>
          <p:spPr bwMode="auto">
            <a:xfrm>
              <a:off x="1" y="165"/>
              <a:ext cx="269" cy="17"/>
            </a:xfrm>
            <a:prstGeom prst="rect">
              <a:avLst/>
            </a:prstGeom>
            <a:grpFill/>
            <a:ln w="15875">
              <a:noFill/>
              <a:miter lim="800000"/>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Calibri" panose="020F0502020204030204"/>
              </a:endParaRPr>
            </a:p>
          </p:txBody>
        </p:sp>
        <p:sp>
          <p:nvSpPr>
            <p:cNvPr id="70" name="Rectangle 6"/>
            <p:cNvSpPr>
              <a:spLocks noChangeArrowheads="1"/>
            </p:cNvSpPr>
            <p:nvPr/>
          </p:nvSpPr>
          <p:spPr bwMode="auto">
            <a:xfrm>
              <a:off x="1" y="131"/>
              <a:ext cx="33" cy="17"/>
            </a:xfrm>
            <a:prstGeom prst="rect">
              <a:avLst/>
            </a:prstGeom>
            <a:grpFill/>
            <a:ln w="12700">
              <a:noFill/>
              <a:miter lim="800000"/>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Calibri" panose="020F0502020204030204"/>
              </a:endParaRPr>
            </a:p>
          </p:txBody>
        </p:sp>
        <p:sp>
          <p:nvSpPr>
            <p:cNvPr id="71" name="Rectangle 7"/>
            <p:cNvSpPr>
              <a:spLocks noChangeArrowheads="1"/>
            </p:cNvSpPr>
            <p:nvPr/>
          </p:nvSpPr>
          <p:spPr bwMode="auto">
            <a:xfrm>
              <a:off x="51" y="131"/>
              <a:ext cx="34" cy="17"/>
            </a:xfrm>
            <a:prstGeom prst="rect">
              <a:avLst/>
            </a:prstGeom>
            <a:grpFill/>
            <a:ln w="12700">
              <a:noFill/>
              <a:miter lim="800000"/>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Calibri" panose="020F0502020204030204"/>
              </a:endParaRPr>
            </a:p>
          </p:txBody>
        </p:sp>
        <p:sp>
          <p:nvSpPr>
            <p:cNvPr id="72" name="Freeform 8"/>
            <p:cNvSpPr>
              <a:spLocks/>
            </p:cNvSpPr>
            <p:nvPr/>
          </p:nvSpPr>
          <p:spPr bwMode="auto">
            <a:xfrm>
              <a:off x="102" y="13"/>
              <a:ext cx="168" cy="135"/>
            </a:xfrm>
            <a:custGeom>
              <a:avLst/>
              <a:gdLst>
                <a:gd name="T0" fmla="*/ 109 w 168"/>
                <a:gd name="T1" fmla="*/ 0 h 135"/>
                <a:gd name="T2" fmla="*/ 109 w 168"/>
                <a:gd name="T3" fmla="*/ 17 h 135"/>
                <a:gd name="T4" fmla="*/ 139 w 168"/>
                <a:gd name="T5" fmla="*/ 17 h 135"/>
                <a:gd name="T6" fmla="*/ 38 w 168"/>
                <a:gd name="T7" fmla="*/ 118 h 135"/>
                <a:gd name="T8" fmla="*/ 0 w 168"/>
                <a:gd name="T9" fmla="*/ 118 h 135"/>
                <a:gd name="T10" fmla="*/ 0 w 168"/>
                <a:gd name="T11" fmla="*/ 135 h 135"/>
                <a:gd name="T12" fmla="*/ 46 w 168"/>
                <a:gd name="T13" fmla="*/ 135 h 135"/>
                <a:gd name="T14" fmla="*/ 151 w 168"/>
                <a:gd name="T15" fmla="*/ 29 h 135"/>
                <a:gd name="T16" fmla="*/ 151 w 168"/>
                <a:gd name="T17" fmla="*/ 59 h 135"/>
                <a:gd name="T18" fmla="*/ 168 w 168"/>
                <a:gd name="T19" fmla="*/ 59 h 135"/>
                <a:gd name="T20" fmla="*/ 168 w 168"/>
                <a:gd name="T21" fmla="*/ 0 h 135"/>
                <a:gd name="T22" fmla="*/ 109 w 168"/>
                <a:gd name="T23"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35">
                  <a:moveTo>
                    <a:pt x="109" y="0"/>
                  </a:moveTo>
                  <a:lnTo>
                    <a:pt x="109" y="17"/>
                  </a:lnTo>
                  <a:lnTo>
                    <a:pt x="139" y="17"/>
                  </a:lnTo>
                  <a:lnTo>
                    <a:pt x="38" y="118"/>
                  </a:lnTo>
                  <a:lnTo>
                    <a:pt x="0" y="118"/>
                  </a:lnTo>
                  <a:lnTo>
                    <a:pt x="0" y="135"/>
                  </a:lnTo>
                  <a:lnTo>
                    <a:pt x="46" y="135"/>
                  </a:lnTo>
                  <a:lnTo>
                    <a:pt x="151" y="29"/>
                  </a:lnTo>
                  <a:lnTo>
                    <a:pt x="151" y="59"/>
                  </a:lnTo>
                  <a:lnTo>
                    <a:pt x="168" y="59"/>
                  </a:lnTo>
                  <a:lnTo>
                    <a:pt x="168" y="0"/>
                  </a:lnTo>
                  <a:lnTo>
                    <a:pt x="109" y="0"/>
                  </a:lnTo>
                  <a:close/>
                </a:path>
              </a:pathLst>
            </a:custGeom>
            <a:grpFill/>
            <a:ln w="12700">
              <a:noFill/>
              <a:round/>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Calibri" panose="020F0502020204030204"/>
              </a:endParaRPr>
            </a:p>
          </p:txBody>
        </p:sp>
        <p:sp>
          <p:nvSpPr>
            <p:cNvPr id="73" name="Freeform 9"/>
            <p:cNvSpPr>
              <a:spLocks noEditPoints="1"/>
            </p:cNvSpPr>
            <p:nvPr/>
          </p:nvSpPr>
          <p:spPr bwMode="auto">
            <a:xfrm>
              <a:off x="32" y="2"/>
              <a:ext cx="72" cy="100"/>
            </a:xfrm>
            <a:custGeom>
              <a:avLst/>
              <a:gdLst>
                <a:gd name="T0" fmla="*/ 22 w 34"/>
                <a:gd name="T1" fmla="*/ 19 h 47"/>
                <a:gd name="T2" fmla="*/ 21 w 34"/>
                <a:gd name="T3" fmla="*/ 19 h 47"/>
                <a:gd name="T4" fmla="*/ 21 w 34"/>
                <a:gd name="T5" fmla="*/ 12 h 47"/>
                <a:gd name="T6" fmla="*/ 30 w 34"/>
                <a:gd name="T7" fmla="*/ 12 h 47"/>
                <a:gd name="T8" fmla="*/ 30 w 34"/>
                <a:gd name="T9" fmla="*/ 4 h 47"/>
                <a:gd name="T10" fmla="*/ 21 w 34"/>
                <a:gd name="T11" fmla="*/ 4 h 47"/>
                <a:gd name="T12" fmla="*/ 21 w 34"/>
                <a:gd name="T13" fmla="*/ 0 h 47"/>
                <a:gd name="T14" fmla="*/ 13 w 34"/>
                <a:gd name="T15" fmla="*/ 0 h 47"/>
                <a:gd name="T16" fmla="*/ 13 w 34"/>
                <a:gd name="T17" fmla="*/ 4 h 47"/>
                <a:gd name="T18" fmla="*/ 12 w 34"/>
                <a:gd name="T19" fmla="*/ 4 h 47"/>
                <a:gd name="T20" fmla="*/ 0 w 34"/>
                <a:gd name="T21" fmla="*/ 16 h 47"/>
                <a:gd name="T22" fmla="*/ 12 w 34"/>
                <a:gd name="T23" fmla="*/ 27 h 47"/>
                <a:gd name="T24" fmla="*/ 13 w 34"/>
                <a:gd name="T25" fmla="*/ 27 h 47"/>
                <a:gd name="T26" fmla="*/ 13 w 34"/>
                <a:gd name="T27" fmla="*/ 34 h 47"/>
                <a:gd name="T28" fmla="*/ 4 w 34"/>
                <a:gd name="T29" fmla="*/ 34 h 47"/>
                <a:gd name="T30" fmla="*/ 4 w 34"/>
                <a:gd name="T31" fmla="*/ 42 h 47"/>
                <a:gd name="T32" fmla="*/ 13 w 34"/>
                <a:gd name="T33" fmla="*/ 42 h 47"/>
                <a:gd name="T34" fmla="*/ 13 w 34"/>
                <a:gd name="T35" fmla="*/ 47 h 47"/>
                <a:gd name="T36" fmla="*/ 21 w 34"/>
                <a:gd name="T37" fmla="*/ 47 h 47"/>
                <a:gd name="T38" fmla="*/ 21 w 34"/>
                <a:gd name="T39" fmla="*/ 42 h 47"/>
                <a:gd name="T40" fmla="*/ 22 w 34"/>
                <a:gd name="T41" fmla="*/ 42 h 47"/>
                <a:gd name="T42" fmla="*/ 34 w 34"/>
                <a:gd name="T43" fmla="*/ 31 h 47"/>
                <a:gd name="T44" fmla="*/ 22 w 34"/>
                <a:gd name="T45" fmla="*/ 19 h 47"/>
                <a:gd name="T46" fmla="*/ 12 w 34"/>
                <a:gd name="T47" fmla="*/ 19 h 47"/>
                <a:gd name="T48" fmla="*/ 8 w 34"/>
                <a:gd name="T49" fmla="*/ 16 h 47"/>
                <a:gd name="T50" fmla="*/ 12 w 34"/>
                <a:gd name="T51" fmla="*/ 12 h 47"/>
                <a:gd name="T52" fmla="*/ 13 w 34"/>
                <a:gd name="T53" fmla="*/ 12 h 47"/>
                <a:gd name="T54" fmla="*/ 13 w 34"/>
                <a:gd name="T55" fmla="*/ 19 h 47"/>
                <a:gd name="T56" fmla="*/ 12 w 34"/>
                <a:gd name="T57" fmla="*/ 19 h 47"/>
                <a:gd name="T58" fmla="*/ 22 w 34"/>
                <a:gd name="T59" fmla="*/ 34 h 47"/>
                <a:gd name="T60" fmla="*/ 21 w 34"/>
                <a:gd name="T61" fmla="*/ 34 h 47"/>
                <a:gd name="T62" fmla="*/ 21 w 34"/>
                <a:gd name="T63" fmla="*/ 27 h 47"/>
                <a:gd name="T64" fmla="*/ 22 w 34"/>
                <a:gd name="T65" fmla="*/ 27 h 47"/>
                <a:gd name="T66" fmla="*/ 26 w 34"/>
                <a:gd name="T67" fmla="*/ 31 h 47"/>
                <a:gd name="T68" fmla="*/ 22 w 34"/>
                <a:gd name="T69"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47">
                  <a:moveTo>
                    <a:pt x="22" y="19"/>
                  </a:moveTo>
                  <a:cubicBezTo>
                    <a:pt x="21" y="19"/>
                    <a:pt x="21" y="19"/>
                    <a:pt x="21" y="19"/>
                  </a:cubicBezTo>
                  <a:cubicBezTo>
                    <a:pt x="21" y="12"/>
                    <a:pt x="21" y="12"/>
                    <a:pt x="21" y="12"/>
                  </a:cubicBezTo>
                  <a:cubicBezTo>
                    <a:pt x="30" y="12"/>
                    <a:pt x="30" y="12"/>
                    <a:pt x="30" y="12"/>
                  </a:cubicBezTo>
                  <a:cubicBezTo>
                    <a:pt x="30" y="4"/>
                    <a:pt x="30" y="4"/>
                    <a:pt x="30" y="4"/>
                  </a:cubicBezTo>
                  <a:cubicBezTo>
                    <a:pt x="21" y="4"/>
                    <a:pt x="21" y="4"/>
                    <a:pt x="21" y="4"/>
                  </a:cubicBezTo>
                  <a:cubicBezTo>
                    <a:pt x="21" y="0"/>
                    <a:pt x="21" y="0"/>
                    <a:pt x="21" y="0"/>
                  </a:cubicBezTo>
                  <a:cubicBezTo>
                    <a:pt x="13" y="0"/>
                    <a:pt x="13" y="0"/>
                    <a:pt x="13" y="0"/>
                  </a:cubicBezTo>
                  <a:cubicBezTo>
                    <a:pt x="13" y="4"/>
                    <a:pt x="13" y="4"/>
                    <a:pt x="13" y="4"/>
                  </a:cubicBezTo>
                  <a:cubicBezTo>
                    <a:pt x="12" y="4"/>
                    <a:pt x="12" y="4"/>
                    <a:pt x="12" y="4"/>
                  </a:cubicBezTo>
                  <a:cubicBezTo>
                    <a:pt x="5" y="4"/>
                    <a:pt x="0" y="10"/>
                    <a:pt x="0" y="16"/>
                  </a:cubicBezTo>
                  <a:cubicBezTo>
                    <a:pt x="0" y="22"/>
                    <a:pt x="5" y="27"/>
                    <a:pt x="12" y="27"/>
                  </a:cubicBezTo>
                  <a:cubicBezTo>
                    <a:pt x="13" y="27"/>
                    <a:pt x="13" y="27"/>
                    <a:pt x="13" y="27"/>
                  </a:cubicBezTo>
                  <a:cubicBezTo>
                    <a:pt x="13" y="34"/>
                    <a:pt x="13" y="34"/>
                    <a:pt x="13" y="34"/>
                  </a:cubicBezTo>
                  <a:cubicBezTo>
                    <a:pt x="4" y="34"/>
                    <a:pt x="4" y="34"/>
                    <a:pt x="4" y="34"/>
                  </a:cubicBezTo>
                  <a:cubicBezTo>
                    <a:pt x="4" y="42"/>
                    <a:pt x="4" y="42"/>
                    <a:pt x="4" y="42"/>
                  </a:cubicBezTo>
                  <a:cubicBezTo>
                    <a:pt x="13" y="42"/>
                    <a:pt x="13" y="42"/>
                    <a:pt x="13" y="42"/>
                  </a:cubicBezTo>
                  <a:cubicBezTo>
                    <a:pt x="13" y="47"/>
                    <a:pt x="13" y="47"/>
                    <a:pt x="13" y="47"/>
                  </a:cubicBezTo>
                  <a:cubicBezTo>
                    <a:pt x="21" y="47"/>
                    <a:pt x="21" y="47"/>
                    <a:pt x="21" y="47"/>
                  </a:cubicBezTo>
                  <a:cubicBezTo>
                    <a:pt x="21" y="42"/>
                    <a:pt x="21" y="42"/>
                    <a:pt x="21" y="42"/>
                  </a:cubicBezTo>
                  <a:cubicBezTo>
                    <a:pt x="22" y="42"/>
                    <a:pt x="22" y="42"/>
                    <a:pt x="22" y="42"/>
                  </a:cubicBezTo>
                  <a:cubicBezTo>
                    <a:pt x="29" y="42"/>
                    <a:pt x="34" y="37"/>
                    <a:pt x="34" y="31"/>
                  </a:cubicBezTo>
                  <a:cubicBezTo>
                    <a:pt x="34" y="24"/>
                    <a:pt x="29" y="19"/>
                    <a:pt x="22" y="19"/>
                  </a:cubicBezTo>
                  <a:close/>
                  <a:moveTo>
                    <a:pt x="12" y="19"/>
                  </a:moveTo>
                  <a:cubicBezTo>
                    <a:pt x="10" y="19"/>
                    <a:pt x="8" y="18"/>
                    <a:pt x="8" y="16"/>
                  </a:cubicBezTo>
                  <a:cubicBezTo>
                    <a:pt x="8" y="14"/>
                    <a:pt x="10" y="12"/>
                    <a:pt x="12" y="12"/>
                  </a:cubicBezTo>
                  <a:cubicBezTo>
                    <a:pt x="13" y="12"/>
                    <a:pt x="13" y="12"/>
                    <a:pt x="13" y="12"/>
                  </a:cubicBezTo>
                  <a:cubicBezTo>
                    <a:pt x="13" y="19"/>
                    <a:pt x="13" y="19"/>
                    <a:pt x="13" y="19"/>
                  </a:cubicBezTo>
                  <a:lnTo>
                    <a:pt x="12" y="19"/>
                  </a:lnTo>
                  <a:close/>
                  <a:moveTo>
                    <a:pt x="22" y="34"/>
                  </a:moveTo>
                  <a:cubicBezTo>
                    <a:pt x="21" y="34"/>
                    <a:pt x="21" y="34"/>
                    <a:pt x="21" y="34"/>
                  </a:cubicBezTo>
                  <a:cubicBezTo>
                    <a:pt x="21" y="27"/>
                    <a:pt x="21" y="27"/>
                    <a:pt x="21" y="27"/>
                  </a:cubicBezTo>
                  <a:cubicBezTo>
                    <a:pt x="22" y="27"/>
                    <a:pt x="22" y="27"/>
                    <a:pt x="22" y="27"/>
                  </a:cubicBezTo>
                  <a:cubicBezTo>
                    <a:pt x="24" y="27"/>
                    <a:pt x="26" y="29"/>
                    <a:pt x="26" y="31"/>
                  </a:cubicBezTo>
                  <a:cubicBezTo>
                    <a:pt x="26" y="33"/>
                    <a:pt x="24" y="34"/>
                    <a:pt x="22" y="34"/>
                  </a:cubicBezTo>
                  <a:close/>
                </a:path>
              </a:pathLst>
            </a:custGeom>
            <a:grpFill/>
            <a:ln w="12700">
              <a:noFill/>
              <a:round/>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Calibri" panose="020F0502020204030204"/>
              </a:endParaRPr>
            </a:p>
          </p:txBody>
        </p:sp>
      </p:grpSp>
      <p:sp>
        <p:nvSpPr>
          <p:cNvPr id="79" name="Oval 78"/>
          <p:cNvSpPr/>
          <p:nvPr/>
        </p:nvSpPr>
        <p:spPr bwMode="auto">
          <a:xfrm>
            <a:off x="6395881" y="3149199"/>
            <a:ext cx="1542250" cy="1542250"/>
          </a:xfrm>
          <a:prstGeom prst="ellipse">
            <a:avLst/>
          </a:prstGeom>
          <a:solidFill>
            <a:srgbClr val="BAD80A"/>
          </a:solidFill>
          <a:ln w="3810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5" name="Oval 84"/>
          <p:cNvSpPr/>
          <p:nvPr/>
        </p:nvSpPr>
        <p:spPr bwMode="auto">
          <a:xfrm>
            <a:off x="9265800" y="3149199"/>
            <a:ext cx="1542250" cy="1542250"/>
          </a:xfrm>
          <a:prstGeom prst="ellipse">
            <a:avLst/>
          </a:prstGeom>
          <a:solidFill>
            <a:srgbClr val="BAD80A"/>
          </a:solidFill>
          <a:ln w="3810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6" name="1_Text"/>
          <p:cNvSpPr/>
          <p:nvPr/>
        </p:nvSpPr>
        <p:spPr>
          <a:xfrm>
            <a:off x="6257989" y="4860868"/>
            <a:ext cx="1818037" cy="998083"/>
          </a:xfrm>
          <a:prstGeom prst="rect">
            <a:avLst/>
          </a:prstGeom>
          <a:noFill/>
          <a:ln w="25400" cap="flat" cmpd="sng" algn="ctr">
            <a:noFill/>
            <a:prstDash val="solid"/>
          </a:ln>
          <a:effectLst/>
        </p:spPr>
        <p:txBody>
          <a:bodyPr rot="0" spcFirstLastPara="0" vertOverflow="overflow" horzOverflow="overflow" vert="horz" wrap="square" lIns="43934" tIns="43934" rIns="43934" bIns="43934" numCol="1" spcCol="0" rtlCol="0" fromWordArt="0" anchor="t" anchorCtr="0" forceAA="0" compatLnSpc="1">
            <a:prstTxWarp prst="textNoShape">
              <a:avLst/>
            </a:prstTxWarp>
            <a:noAutofit/>
          </a:bodyPr>
          <a:lstStyle/>
          <a:p>
            <a:pPr algn="ctr" defTabSz="878359">
              <a:spcBef>
                <a:spcPts val="754"/>
              </a:spcBef>
              <a:defRPr/>
            </a:pPr>
            <a:r>
              <a:rPr lang="en-US" sz="2307" b="1" kern="0">
                <a:solidFill>
                  <a:sysClr val="windowText" lastClr="000000"/>
                </a:solidFill>
                <a:latin typeface="+mj-lt"/>
                <a:ea typeface="MS PGothic" panose="020B0600070205080204" pitchFamily="34" charset="-128"/>
                <a:cs typeface="Segoe UI Semibold" panose="020B0702040204020203" pitchFamily="34" charset="0"/>
              </a:rPr>
              <a:t>80%</a:t>
            </a:r>
            <a:r>
              <a:rPr lang="en-US" sz="2307" kern="0">
                <a:solidFill>
                  <a:sysClr val="windowText" lastClr="000000"/>
                </a:solidFill>
                <a:latin typeface="+mj-lt"/>
                <a:ea typeface="MS PGothic" panose="020B0600070205080204" pitchFamily="34" charset="-128"/>
                <a:cs typeface="Segoe UI Semibold" panose="020B0702040204020203" pitchFamily="34" charset="0"/>
              </a:rPr>
              <a:t>             IT Time  Saved</a:t>
            </a:r>
          </a:p>
        </p:txBody>
      </p:sp>
      <p:sp>
        <p:nvSpPr>
          <p:cNvPr id="87" name="1_Text"/>
          <p:cNvSpPr/>
          <p:nvPr/>
        </p:nvSpPr>
        <p:spPr>
          <a:xfrm>
            <a:off x="8230801" y="4860868"/>
            <a:ext cx="3612250" cy="998083"/>
          </a:xfrm>
          <a:prstGeom prst="rect">
            <a:avLst/>
          </a:prstGeom>
          <a:noFill/>
          <a:ln w="25400" cap="flat" cmpd="sng" algn="ctr">
            <a:noFill/>
            <a:prstDash val="solid"/>
          </a:ln>
          <a:effectLst/>
        </p:spPr>
        <p:txBody>
          <a:bodyPr rot="0" spcFirstLastPara="0" vertOverflow="overflow" horzOverflow="overflow" vert="horz" wrap="square" lIns="43934" tIns="43934" rIns="43934" bIns="43934" numCol="1" spcCol="0" rtlCol="0" fromWordArt="0" anchor="t" anchorCtr="0" forceAA="0" compatLnSpc="1">
            <a:prstTxWarp prst="textNoShape">
              <a:avLst/>
            </a:prstTxWarp>
            <a:noAutofit/>
          </a:bodyPr>
          <a:lstStyle/>
          <a:p>
            <a:pPr algn="ctr" defTabSz="878359">
              <a:spcBef>
                <a:spcPts val="754"/>
              </a:spcBef>
              <a:defRPr/>
            </a:pPr>
            <a:r>
              <a:rPr lang="en-US" sz="2304" b="1" kern="0">
                <a:solidFill>
                  <a:sysClr val="windowText" lastClr="000000"/>
                </a:solidFill>
                <a:latin typeface="+mj-lt"/>
                <a:ea typeface="MS PGothic" panose="020B0600070205080204" pitchFamily="34" charset="-128"/>
                <a:cs typeface="Segoe UI Semibold" panose="020B0702040204020203" pitchFamily="34" charset="0"/>
              </a:rPr>
              <a:t>50%</a:t>
            </a:r>
            <a:r>
              <a:rPr lang="en-US" sz="2304" kern="0">
                <a:solidFill>
                  <a:sysClr val="windowText" lastClr="000000"/>
                </a:solidFill>
                <a:latin typeface="+mj-lt"/>
                <a:ea typeface="MS PGothic" panose="020B0600070205080204" pitchFamily="34" charset="-128"/>
                <a:cs typeface="Segoe UI Semibold" panose="020B0702040204020203" pitchFamily="34" charset="0"/>
              </a:rPr>
              <a:t>                             Faster Service Deployment Time to Market</a:t>
            </a:r>
          </a:p>
        </p:txBody>
      </p:sp>
      <p:sp>
        <p:nvSpPr>
          <p:cNvPr id="88" name="Freeform 156"/>
          <p:cNvSpPr>
            <a:spLocks noEditPoints="1"/>
          </p:cNvSpPr>
          <p:nvPr/>
        </p:nvSpPr>
        <p:spPr bwMode="black">
          <a:xfrm rot="17100000">
            <a:off x="9736056" y="3629379"/>
            <a:ext cx="601739" cy="581888"/>
          </a:xfrm>
          <a:custGeom>
            <a:avLst/>
            <a:gdLst>
              <a:gd name="T0" fmla="*/ 1291 w 1453"/>
              <a:gd name="T1" fmla="*/ 807 h 1407"/>
              <a:gd name="T2" fmla="*/ 867 w 1453"/>
              <a:gd name="T3" fmla="*/ 807 h 1407"/>
              <a:gd name="T4" fmla="*/ 1033 w 1453"/>
              <a:gd name="T5" fmla="*/ 1198 h 1407"/>
              <a:gd name="T6" fmla="*/ 1291 w 1453"/>
              <a:gd name="T7" fmla="*/ 807 h 1407"/>
              <a:gd name="T8" fmla="*/ 704 w 1453"/>
              <a:gd name="T9" fmla="*/ 0 h 1407"/>
              <a:gd name="T10" fmla="*/ 1405 w 1453"/>
              <a:gd name="T11" fmla="*/ 651 h 1407"/>
              <a:gd name="T12" fmla="*/ 1453 w 1453"/>
              <a:gd name="T13" fmla="*/ 651 h 1407"/>
              <a:gd name="T14" fmla="*/ 1453 w 1453"/>
              <a:gd name="T15" fmla="*/ 729 h 1407"/>
              <a:gd name="T16" fmla="*/ 953 w 1453"/>
              <a:gd name="T17" fmla="*/ 1407 h 1407"/>
              <a:gd name="T18" fmla="*/ 935 w 1453"/>
              <a:gd name="T19" fmla="*/ 1366 h 1407"/>
              <a:gd name="T20" fmla="*/ 704 w 1453"/>
              <a:gd name="T21" fmla="*/ 1407 h 1407"/>
              <a:gd name="T22" fmla="*/ 0 w 1453"/>
              <a:gd name="T23" fmla="*/ 703 h 1407"/>
              <a:gd name="T24" fmla="*/ 704 w 1453"/>
              <a:gd name="T25" fmla="*/ 0 h 1407"/>
              <a:gd name="T26" fmla="*/ 1249 w 1453"/>
              <a:gd name="T27" fmla="*/ 651 h 1407"/>
              <a:gd name="T28" fmla="*/ 704 w 1453"/>
              <a:gd name="T29" fmla="*/ 156 h 1407"/>
              <a:gd name="T30" fmla="*/ 156 w 1453"/>
              <a:gd name="T31" fmla="*/ 703 h 1407"/>
              <a:gd name="T32" fmla="*/ 704 w 1453"/>
              <a:gd name="T33" fmla="*/ 1251 h 1407"/>
              <a:gd name="T34" fmla="*/ 875 w 1453"/>
              <a:gd name="T35" fmla="*/ 1224 h 1407"/>
              <a:gd name="T36" fmla="*/ 631 w 1453"/>
              <a:gd name="T37" fmla="*/ 651 h 1407"/>
              <a:gd name="T38" fmla="*/ 1249 w 1453"/>
              <a:gd name="T39" fmla="*/ 651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3" h="1407">
                <a:moveTo>
                  <a:pt x="1291" y="807"/>
                </a:moveTo>
                <a:cubicBezTo>
                  <a:pt x="867" y="807"/>
                  <a:pt x="867" y="807"/>
                  <a:pt x="867" y="807"/>
                </a:cubicBezTo>
                <a:cubicBezTo>
                  <a:pt x="1033" y="1198"/>
                  <a:pt x="1033" y="1198"/>
                  <a:pt x="1033" y="1198"/>
                </a:cubicBezTo>
                <a:cubicBezTo>
                  <a:pt x="1170" y="1114"/>
                  <a:pt x="1268" y="973"/>
                  <a:pt x="1291" y="807"/>
                </a:cubicBezTo>
                <a:close/>
                <a:moveTo>
                  <a:pt x="704" y="0"/>
                </a:moveTo>
                <a:cubicBezTo>
                  <a:pt x="1075" y="0"/>
                  <a:pt x="1379" y="287"/>
                  <a:pt x="1405" y="651"/>
                </a:cubicBezTo>
                <a:cubicBezTo>
                  <a:pt x="1453" y="651"/>
                  <a:pt x="1453" y="651"/>
                  <a:pt x="1453" y="651"/>
                </a:cubicBezTo>
                <a:cubicBezTo>
                  <a:pt x="1453" y="729"/>
                  <a:pt x="1453" y="729"/>
                  <a:pt x="1453" y="729"/>
                </a:cubicBezTo>
                <a:cubicBezTo>
                  <a:pt x="1453" y="1070"/>
                  <a:pt x="1245" y="1283"/>
                  <a:pt x="953" y="1407"/>
                </a:cubicBezTo>
                <a:cubicBezTo>
                  <a:pt x="935" y="1366"/>
                  <a:pt x="935" y="1366"/>
                  <a:pt x="935" y="1366"/>
                </a:cubicBezTo>
                <a:cubicBezTo>
                  <a:pt x="864" y="1392"/>
                  <a:pt x="792" y="1407"/>
                  <a:pt x="704" y="1407"/>
                </a:cubicBezTo>
                <a:cubicBezTo>
                  <a:pt x="315" y="1407"/>
                  <a:pt x="0" y="1092"/>
                  <a:pt x="0" y="703"/>
                </a:cubicBezTo>
                <a:cubicBezTo>
                  <a:pt x="0" y="315"/>
                  <a:pt x="315" y="0"/>
                  <a:pt x="704" y="0"/>
                </a:cubicBezTo>
                <a:close/>
                <a:moveTo>
                  <a:pt x="1249" y="651"/>
                </a:moveTo>
                <a:cubicBezTo>
                  <a:pt x="1223" y="373"/>
                  <a:pt x="989" y="156"/>
                  <a:pt x="704" y="156"/>
                </a:cubicBezTo>
                <a:cubicBezTo>
                  <a:pt x="401" y="156"/>
                  <a:pt x="156" y="401"/>
                  <a:pt x="156" y="703"/>
                </a:cubicBezTo>
                <a:cubicBezTo>
                  <a:pt x="156" y="1006"/>
                  <a:pt x="401" y="1251"/>
                  <a:pt x="704" y="1251"/>
                </a:cubicBezTo>
                <a:cubicBezTo>
                  <a:pt x="763" y="1251"/>
                  <a:pt x="821" y="1242"/>
                  <a:pt x="875" y="1224"/>
                </a:cubicBezTo>
                <a:cubicBezTo>
                  <a:pt x="631" y="651"/>
                  <a:pt x="631" y="651"/>
                  <a:pt x="631" y="651"/>
                </a:cubicBezTo>
                <a:cubicBezTo>
                  <a:pt x="1249" y="651"/>
                  <a:pt x="1249" y="651"/>
                  <a:pt x="1249" y="6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090" tIns="39545" rIns="79090" bIns="39545" numCol="1" anchor="t" anchorCtr="0" compatLnSpc="1">
            <a:prstTxWarp prst="textNoShape">
              <a:avLst/>
            </a:prstTxWarp>
          </a:bodyPr>
          <a:lstStyle/>
          <a:p>
            <a:pPr defTabSz="878559"/>
            <a:endParaRPr lang="en-US" sz="1537" kern="0">
              <a:solidFill>
                <a:sysClr val="windowText" lastClr="000000"/>
              </a:solidFill>
              <a:latin typeface="Calibri" panose="020F0502020204030204"/>
            </a:endParaRPr>
          </a:p>
        </p:txBody>
      </p:sp>
      <p:pic>
        <p:nvPicPr>
          <p:cNvPr id="89" name="Picture 39" descr="C:\Users\sakuu\Documents\Ballmer WPC\PNGS\Tim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6901876" y="3407952"/>
            <a:ext cx="542004" cy="816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44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42" presetClass="path" presetSubtype="0" decel="100000" fill="hold" grpId="1" nodeType="withEffect">
                                  <p:stCondLst>
                                    <p:cond delay="500"/>
                                  </p:stCondLst>
                                  <p:childTnLst>
                                    <p:animMotion origin="layout" path="M -1.8892E-7 -2.98684E-6 L -1.8892E-7 -0.05447 " pathEditMode="relative" rAng="0" ptsTypes="AA">
                                      <p:cBhvr>
                                        <p:cTn id="9" dur="500" spd="-100000" fill="hold"/>
                                        <p:tgtEl>
                                          <p:spTgt spid="52"/>
                                        </p:tgtEl>
                                        <p:attrNameLst>
                                          <p:attrName>ppt_x</p:attrName>
                                          <p:attrName>ppt_y</p:attrName>
                                        </p:attrNameLst>
                                      </p:cBhvr>
                                      <p:rCtr x="0" y="-2724"/>
                                    </p:animMotion>
                                  </p:childTnLst>
                                </p:cTn>
                              </p:par>
                              <p:par>
                                <p:cTn id="10" presetID="10" presetClass="entr" presetSubtype="0" fill="hold" grpId="0" nodeType="withEffect">
                                  <p:stCondLst>
                                    <p:cond delay="50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par>
                                <p:cTn id="13" presetID="42" presetClass="path" presetSubtype="0" decel="100000" fill="hold" grpId="1" nodeType="withEffect">
                                  <p:stCondLst>
                                    <p:cond delay="500"/>
                                  </p:stCondLst>
                                  <p:childTnLst>
                                    <p:animMotion origin="layout" path="M 3.50013E-6 3.60872E-6 L 3.50013E-6 -0.05447 " pathEditMode="relative" rAng="0" ptsTypes="AA">
                                      <p:cBhvr>
                                        <p:cTn id="14" dur="500" spd="-100000" fill="hold"/>
                                        <p:tgtEl>
                                          <p:spTgt spid="54"/>
                                        </p:tgtEl>
                                        <p:attrNameLst>
                                          <p:attrName>ppt_x</p:attrName>
                                          <p:attrName>ppt_y</p:attrName>
                                        </p:attrNameLst>
                                      </p:cBhvr>
                                      <p:rCtr x="0" y="-2724"/>
                                    </p:animMotion>
                                  </p:childTnLst>
                                </p:cTn>
                              </p:par>
                              <p:par>
                                <p:cTn id="15" presetID="10" presetClass="entr" presetSubtype="0" fill="hold" grpId="0" nodeType="withEffect">
                                  <p:stCondLst>
                                    <p:cond delay="500"/>
                                  </p:stCondLst>
                                  <p:childTnLst>
                                    <p:set>
                                      <p:cBhvr>
                                        <p:cTn id="16" dur="1" fill="hold">
                                          <p:stCondLst>
                                            <p:cond delay="0"/>
                                          </p:stCondLst>
                                        </p:cTn>
                                        <p:tgtEl>
                                          <p:spTgt spid="86"/>
                                        </p:tgtEl>
                                        <p:attrNameLst>
                                          <p:attrName>style.visibility</p:attrName>
                                        </p:attrNameLst>
                                      </p:cBhvr>
                                      <p:to>
                                        <p:strVal val="visible"/>
                                      </p:to>
                                    </p:set>
                                    <p:animEffect transition="in" filter="fade">
                                      <p:cBhvr>
                                        <p:cTn id="17" dur="500"/>
                                        <p:tgtEl>
                                          <p:spTgt spid="86"/>
                                        </p:tgtEl>
                                      </p:cBhvr>
                                    </p:animEffect>
                                  </p:childTnLst>
                                </p:cTn>
                              </p:par>
                              <p:par>
                                <p:cTn id="18" presetID="42" presetClass="path" presetSubtype="0" decel="100000" fill="hold" grpId="1" nodeType="withEffect">
                                  <p:stCondLst>
                                    <p:cond delay="500"/>
                                  </p:stCondLst>
                                  <p:childTnLst>
                                    <p:animMotion origin="layout" path="M -1.8892E-7 -2.98684E-6 L -1.8892E-7 -0.05447 " pathEditMode="relative" rAng="0" ptsTypes="AA">
                                      <p:cBhvr>
                                        <p:cTn id="19" dur="500" spd="-100000" fill="hold"/>
                                        <p:tgtEl>
                                          <p:spTgt spid="86"/>
                                        </p:tgtEl>
                                        <p:attrNameLst>
                                          <p:attrName>ppt_x</p:attrName>
                                          <p:attrName>ppt_y</p:attrName>
                                        </p:attrNameLst>
                                      </p:cBhvr>
                                      <p:rCtr x="0" y="-2724"/>
                                    </p:animMotion>
                                  </p:childTnLst>
                                </p:cTn>
                              </p:par>
                              <p:par>
                                <p:cTn id="20" presetID="10" presetClass="entr" presetSubtype="0" fill="hold" grpId="0" nodeType="withEffect">
                                  <p:stCondLst>
                                    <p:cond delay="50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42" presetClass="path" presetSubtype="0" decel="100000" fill="hold" grpId="1" nodeType="withEffect">
                                  <p:stCondLst>
                                    <p:cond delay="500"/>
                                  </p:stCondLst>
                                  <p:childTnLst>
                                    <p:animMotion origin="layout" path="M -1.8892E-7 -2.98684E-6 L -1.8892E-7 -0.05447 " pathEditMode="relative" rAng="0" ptsTypes="AA">
                                      <p:cBhvr>
                                        <p:cTn id="24" dur="500" spd="-100000" fill="hold"/>
                                        <p:tgtEl>
                                          <p:spTgt spid="87"/>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54" grpId="0"/>
      <p:bldP spid="54" grpId="1"/>
      <p:bldP spid="86" grpId="0"/>
      <p:bldP spid="86" grpId="1"/>
      <p:bldP spid="87" grpId="0"/>
      <p:bldP spid="8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270067" y="4196145"/>
            <a:ext cx="11654187" cy="2369899"/>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t" anchorCtr="0" compatLnSpc="1">
            <a:prstTxWarp prst="textNoShape">
              <a:avLst/>
            </a:prstTxWarp>
          </a:bodyPr>
          <a:lstStyle/>
          <a:p>
            <a:pPr defTabSz="896214">
              <a:lnSpc>
                <a:spcPct val="90000"/>
              </a:lnSpc>
              <a:spcAft>
                <a:spcPts val="600"/>
              </a:spcAft>
            </a:pPr>
            <a:r>
              <a:rPr lang="en-US" sz="1961" kern="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Build on the OS (IaaS)</a:t>
            </a:r>
          </a:p>
        </p:txBody>
      </p:sp>
      <p:sp>
        <p:nvSpPr>
          <p:cNvPr id="15" name="Rectangle 14"/>
          <p:cNvSpPr/>
          <p:nvPr/>
        </p:nvSpPr>
        <p:spPr bwMode="auto">
          <a:xfrm>
            <a:off x="866" y="974"/>
            <a:ext cx="12190271" cy="419517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6" name="Rectangle 5"/>
          <p:cNvSpPr/>
          <p:nvPr/>
        </p:nvSpPr>
        <p:spPr bwMode="auto">
          <a:xfrm>
            <a:off x="270067" y="1189813"/>
            <a:ext cx="11654187" cy="296898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t" anchorCtr="0" compatLnSpc="1">
            <a:prstTxWarp prst="textNoShape">
              <a:avLst/>
            </a:prstTxWarp>
          </a:bodyPr>
          <a:lstStyle/>
          <a:p>
            <a:pPr defTabSz="896214">
              <a:lnSpc>
                <a:spcPct val="90000"/>
              </a:lnSpc>
              <a:spcAft>
                <a:spcPts val="600"/>
              </a:spcAft>
            </a:pPr>
            <a:r>
              <a:rPr lang="en-US" sz="1961" kern="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Build on a Developer Platform (PaaS)</a:t>
            </a:r>
          </a:p>
        </p:txBody>
      </p:sp>
      <p:sp>
        <p:nvSpPr>
          <p:cNvPr id="3" name="Rectangle 2"/>
          <p:cNvSpPr/>
          <p:nvPr/>
        </p:nvSpPr>
        <p:spPr bwMode="auto">
          <a:xfrm>
            <a:off x="9638696" y="1188867"/>
            <a:ext cx="2284306" cy="2968986"/>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Rectangle 11"/>
          <p:cNvSpPr/>
          <p:nvPr/>
        </p:nvSpPr>
        <p:spPr bwMode="auto">
          <a:xfrm>
            <a:off x="270068" y="3505787"/>
            <a:ext cx="11651869" cy="653012"/>
          </a:xfrm>
          <a:prstGeom prst="rect">
            <a:avLst/>
          </a:prstGeom>
          <a:solidFill>
            <a:schemeClr val="bg2">
              <a:lumMod val="50000"/>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grpSp>
        <p:nvGrpSpPr>
          <p:cNvPr id="27" name="Group 26"/>
          <p:cNvGrpSpPr/>
          <p:nvPr/>
        </p:nvGrpSpPr>
        <p:grpSpPr>
          <a:xfrm>
            <a:off x="7844189" y="1793673"/>
            <a:ext cx="1211804" cy="1211804"/>
            <a:chOff x="9754182" y="1828906"/>
            <a:chExt cx="1236279" cy="1236279"/>
          </a:xfrm>
        </p:grpSpPr>
        <p:sp>
          <p:nvSpPr>
            <p:cNvPr id="49" name="Oval 48"/>
            <p:cNvSpPr/>
            <p:nvPr/>
          </p:nvSpPr>
          <p:spPr bwMode="auto">
            <a:xfrm>
              <a:off x="9754182" y="1828906"/>
              <a:ext cx="1236279" cy="1236279"/>
            </a:xfrm>
            <a:prstGeom prst="ellipse">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pic>
          <p:nvPicPr>
            <p:cNvPr id="59" name="Picture 5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74409" y="2049133"/>
              <a:ext cx="795824" cy="795824"/>
            </a:xfrm>
            <a:prstGeom prst="rect">
              <a:avLst/>
            </a:prstGeom>
          </p:spPr>
        </p:pic>
      </p:grpSp>
      <p:grpSp>
        <p:nvGrpSpPr>
          <p:cNvPr id="21" name="Group 20"/>
          <p:cNvGrpSpPr/>
          <p:nvPr/>
        </p:nvGrpSpPr>
        <p:grpSpPr>
          <a:xfrm>
            <a:off x="819403" y="1793673"/>
            <a:ext cx="1211804" cy="1211804"/>
            <a:chOff x="1448382" y="1828906"/>
            <a:chExt cx="1236279" cy="1236279"/>
          </a:xfrm>
        </p:grpSpPr>
        <p:sp>
          <p:nvSpPr>
            <p:cNvPr id="5" name="Oval 4"/>
            <p:cNvSpPr/>
            <p:nvPr/>
          </p:nvSpPr>
          <p:spPr bwMode="auto">
            <a:xfrm>
              <a:off x="1448382" y="182890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pic>
          <p:nvPicPr>
            <p:cNvPr id="60" name="Picture 59"/>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728297" y="2108820"/>
              <a:ext cx="676449" cy="676450"/>
            </a:xfrm>
            <a:prstGeom prst="rect">
              <a:avLst/>
            </a:prstGeom>
          </p:spPr>
        </p:pic>
      </p:grpSp>
      <p:grpSp>
        <p:nvGrpSpPr>
          <p:cNvPr id="24" name="Group 23"/>
          <p:cNvGrpSpPr/>
          <p:nvPr/>
        </p:nvGrpSpPr>
        <p:grpSpPr>
          <a:xfrm>
            <a:off x="5511994" y="1793673"/>
            <a:ext cx="1211804" cy="1211804"/>
            <a:chOff x="6985582" y="1828906"/>
            <a:chExt cx="1236279" cy="1236279"/>
          </a:xfrm>
        </p:grpSpPr>
        <p:sp>
          <p:nvSpPr>
            <p:cNvPr id="48" name="Oval 47"/>
            <p:cNvSpPr/>
            <p:nvPr/>
          </p:nvSpPr>
          <p:spPr bwMode="auto">
            <a:xfrm>
              <a:off x="6985582" y="182890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grpSp>
          <p:nvGrpSpPr>
            <p:cNvPr id="70" name="Group 4"/>
            <p:cNvGrpSpPr>
              <a:grpSpLocks noChangeAspect="1"/>
            </p:cNvGrpSpPr>
            <p:nvPr/>
          </p:nvGrpSpPr>
          <p:grpSpPr bwMode="auto">
            <a:xfrm>
              <a:off x="7208434" y="2113670"/>
              <a:ext cx="790575" cy="666750"/>
              <a:chOff x="3668" y="1993"/>
              <a:chExt cx="498" cy="420"/>
            </a:xfrm>
            <a:solidFill>
              <a:schemeClr val="tx1"/>
            </a:solidFill>
          </p:grpSpPr>
          <p:sp>
            <p:nvSpPr>
              <p:cNvPr id="71" name="Freeform 5"/>
              <p:cNvSpPr>
                <a:spLocks/>
              </p:cNvSpPr>
              <p:nvPr/>
            </p:nvSpPr>
            <p:spPr bwMode="auto">
              <a:xfrm>
                <a:off x="3810" y="1993"/>
                <a:ext cx="223" cy="420"/>
              </a:xfrm>
              <a:custGeom>
                <a:avLst/>
                <a:gdLst>
                  <a:gd name="T0" fmla="*/ 75 w 223"/>
                  <a:gd name="T1" fmla="*/ 0 h 420"/>
                  <a:gd name="T2" fmla="*/ 223 w 223"/>
                  <a:gd name="T3" fmla="*/ 0 h 420"/>
                  <a:gd name="T4" fmla="*/ 129 w 223"/>
                  <a:gd name="T5" fmla="*/ 141 h 420"/>
                  <a:gd name="T6" fmla="*/ 223 w 223"/>
                  <a:gd name="T7" fmla="*/ 141 h 420"/>
                  <a:gd name="T8" fmla="*/ 25 w 223"/>
                  <a:gd name="T9" fmla="*/ 420 h 420"/>
                  <a:gd name="T10" fmla="*/ 94 w 223"/>
                  <a:gd name="T11" fmla="*/ 209 h 420"/>
                  <a:gd name="T12" fmla="*/ 0 w 223"/>
                  <a:gd name="T13" fmla="*/ 209 h 420"/>
                  <a:gd name="T14" fmla="*/ 75 w 223"/>
                  <a:gd name="T15" fmla="*/ 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420">
                    <a:moveTo>
                      <a:pt x="75" y="0"/>
                    </a:moveTo>
                    <a:lnTo>
                      <a:pt x="223" y="0"/>
                    </a:lnTo>
                    <a:lnTo>
                      <a:pt x="129" y="141"/>
                    </a:lnTo>
                    <a:lnTo>
                      <a:pt x="223" y="141"/>
                    </a:lnTo>
                    <a:lnTo>
                      <a:pt x="25" y="420"/>
                    </a:lnTo>
                    <a:lnTo>
                      <a:pt x="94" y="209"/>
                    </a:lnTo>
                    <a:lnTo>
                      <a:pt x="0" y="209"/>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sp>
            <p:nvSpPr>
              <p:cNvPr id="72" name="Freeform 6"/>
              <p:cNvSpPr>
                <a:spLocks/>
              </p:cNvSpPr>
              <p:nvPr/>
            </p:nvSpPr>
            <p:spPr bwMode="auto">
              <a:xfrm>
                <a:off x="3668" y="2057"/>
                <a:ext cx="152" cy="279"/>
              </a:xfrm>
              <a:custGeom>
                <a:avLst/>
                <a:gdLst>
                  <a:gd name="T0" fmla="*/ 15 w 79"/>
                  <a:gd name="T1" fmla="*/ 72 h 144"/>
                  <a:gd name="T2" fmla="*/ 77 w 79"/>
                  <a:gd name="T3" fmla="*/ 10 h 144"/>
                  <a:gd name="T4" fmla="*/ 77 w 79"/>
                  <a:gd name="T5" fmla="*/ 5 h 144"/>
                  <a:gd name="T6" fmla="*/ 74 w 79"/>
                  <a:gd name="T7" fmla="*/ 1 h 144"/>
                  <a:gd name="T8" fmla="*/ 69 w 79"/>
                  <a:gd name="T9" fmla="*/ 1 h 144"/>
                  <a:gd name="T10" fmla="*/ 1 w 79"/>
                  <a:gd name="T11" fmla="*/ 69 h 144"/>
                  <a:gd name="T12" fmla="*/ 0 w 79"/>
                  <a:gd name="T13" fmla="*/ 72 h 144"/>
                  <a:gd name="T14" fmla="*/ 1 w 79"/>
                  <a:gd name="T15" fmla="*/ 74 h 144"/>
                  <a:gd name="T16" fmla="*/ 69 w 79"/>
                  <a:gd name="T17" fmla="*/ 142 h 144"/>
                  <a:gd name="T18" fmla="*/ 74 w 79"/>
                  <a:gd name="T19" fmla="*/ 142 h 144"/>
                  <a:gd name="T20" fmla="*/ 77 w 79"/>
                  <a:gd name="T21" fmla="*/ 139 h 144"/>
                  <a:gd name="T22" fmla="*/ 77 w 79"/>
                  <a:gd name="T23" fmla="*/ 134 h 144"/>
                  <a:gd name="T24" fmla="*/ 15 w 79"/>
                  <a:gd name="T2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44">
                    <a:moveTo>
                      <a:pt x="15" y="72"/>
                    </a:moveTo>
                    <a:cubicBezTo>
                      <a:pt x="77" y="10"/>
                      <a:pt x="77" y="10"/>
                      <a:pt x="77" y="10"/>
                    </a:cubicBezTo>
                    <a:cubicBezTo>
                      <a:pt x="79" y="8"/>
                      <a:pt x="79" y="6"/>
                      <a:pt x="77" y="5"/>
                    </a:cubicBezTo>
                    <a:cubicBezTo>
                      <a:pt x="74" y="1"/>
                      <a:pt x="74" y="1"/>
                      <a:pt x="74" y="1"/>
                    </a:cubicBezTo>
                    <a:cubicBezTo>
                      <a:pt x="72" y="0"/>
                      <a:pt x="70" y="0"/>
                      <a:pt x="69" y="1"/>
                    </a:cubicBezTo>
                    <a:cubicBezTo>
                      <a:pt x="1" y="69"/>
                      <a:pt x="1" y="69"/>
                      <a:pt x="1" y="69"/>
                    </a:cubicBezTo>
                    <a:cubicBezTo>
                      <a:pt x="0" y="70"/>
                      <a:pt x="0" y="71"/>
                      <a:pt x="0" y="72"/>
                    </a:cubicBezTo>
                    <a:cubicBezTo>
                      <a:pt x="0" y="73"/>
                      <a:pt x="0" y="74"/>
                      <a:pt x="1" y="74"/>
                    </a:cubicBezTo>
                    <a:cubicBezTo>
                      <a:pt x="69" y="142"/>
                      <a:pt x="69" y="142"/>
                      <a:pt x="69" y="142"/>
                    </a:cubicBezTo>
                    <a:cubicBezTo>
                      <a:pt x="70" y="144"/>
                      <a:pt x="72" y="144"/>
                      <a:pt x="74" y="142"/>
                    </a:cubicBezTo>
                    <a:cubicBezTo>
                      <a:pt x="77" y="139"/>
                      <a:pt x="77" y="139"/>
                      <a:pt x="77" y="139"/>
                    </a:cubicBezTo>
                    <a:cubicBezTo>
                      <a:pt x="79" y="137"/>
                      <a:pt x="79" y="135"/>
                      <a:pt x="77" y="134"/>
                    </a:cubicBezTo>
                    <a:lnTo>
                      <a:pt x="15"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sp>
            <p:nvSpPr>
              <p:cNvPr id="73" name="Freeform 7"/>
              <p:cNvSpPr>
                <a:spLocks/>
              </p:cNvSpPr>
              <p:nvPr/>
            </p:nvSpPr>
            <p:spPr bwMode="auto">
              <a:xfrm>
                <a:off x="4012" y="2057"/>
                <a:ext cx="154" cy="279"/>
              </a:xfrm>
              <a:custGeom>
                <a:avLst/>
                <a:gdLst>
                  <a:gd name="T0" fmla="*/ 64 w 80"/>
                  <a:gd name="T1" fmla="*/ 72 h 144"/>
                  <a:gd name="T2" fmla="*/ 2 w 80"/>
                  <a:gd name="T3" fmla="*/ 10 h 144"/>
                  <a:gd name="T4" fmla="*/ 2 w 80"/>
                  <a:gd name="T5" fmla="*/ 5 h 144"/>
                  <a:gd name="T6" fmla="*/ 5 w 80"/>
                  <a:gd name="T7" fmla="*/ 1 h 144"/>
                  <a:gd name="T8" fmla="*/ 10 w 80"/>
                  <a:gd name="T9" fmla="*/ 1 h 144"/>
                  <a:gd name="T10" fmla="*/ 78 w 80"/>
                  <a:gd name="T11" fmla="*/ 69 h 144"/>
                  <a:gd name="T12" fmla="*/ 80 w 80"/>
                  <a:gd name="T13" fmla="*/ 72 h 144"/>
                  <a:gd name="T14" fmla="*/ 78 w 80"/>
                  <a:gd name="T15" fmla="*/ 74 h 144"/>
                  <a:gd name="T16" fmla="*/ 10 w 80"/>
                  <a:gd name="T17" fmla="*/ 142 h 144"/>
                  <a:gd name="T18" fmla="*/ 5 w 80"/>
                  <a:gd name="T19" fmla="*/ 142 h 144"/>
                  <a:gd name="T20" fmla="*/ 2 w 80"/>
                  <a:gd name="T21" fmla="*/ 139 h 144"/>
                  <a:gd name="T22" fmla="*/ 2 w 80"/>
                  <a:gd name="T23" fmla="*/ 134 h 144"/>
                  <a:gd name="T24" fmla="*/ 64 w 80"/>
                  <a:gd name="T2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44">
                    <a:moveTo>
                      <a:pt x="64" y="72"/>
                    </a:moveTo>
                    <a:cubicBezTo>
                      <a:pt x="2" y="10"/>
                      <a:pt x="2" y="10"/>
                      <a:pt x="2" y="10"/>
                    </a:cubicBezTo>
                    <a:cubicBezTo>
                      <a:pt x="0" y="8"/>
                      <a:pt x="0" y="6"/>
                      <a:pt x="2" y="5"/>
                    </a:cubicBezTo>
                    <a:cubicBezTo>
                      <a:pt x="5" y="1"/>
                      <a:pt x="5" y="1"/>
                      <a:pt x="5" y="1"/>
                    </a:cubicBezTo>
                    <a:cubicBezTo>
                      <a:pt x="7" y="0"/>
                      <a:pt x="9" y="0"/>
                      <a:pt x="10" y="1"/>
                    </a:cubicBezTo>
                    <a:cubicBezTo>
                      <a:pt x="78" y="69"/>
                      <a:pt x="78" y="69"/>
                      <a:pt x="78" y="69"/>
                    </a:cubicBezTo>
                    <a:cubicBezTo>
                      <a:pt x="79" y="70"/>
                      <a:pt x="80" y="71"/>
                      <a:pt x="80" y="72"/>
                    </a:cubicBezTo>
                    <a:cubicBezTo>
                      <a:pt x="80" y="73"/>
                      <a:pt x="79" y="74"/>
                      <a:pt x="78" y="74"/>
                    </a:cubicBezTo>
                    <a:cubicBezTo>
                      <a:pt x="10" y="142"/>
                      <a:pt x="10" y="142"/>
                      <a:pt x="10" y="142"/>
                    </a:cubicBezTo>
                    <a:cubicBezTo>
                      <a:pt x="9" y="144"/>
                      <a:pt x="7" y="144"/>
                      <a:pt x="5" y="142"/>
                    </a:cubicBezTo>
                    <a:cubicBezTo>
                      <a:pt x="2" y="139"/>
                      <a:pt x="2" y="139"/>
                      <a:pt x="2" y="139"/>
                    </a:cubicBezTo>
                    <a:cubicBezTo>
                      <a:pt x="0" y="137"/>
                      <a:pt x="0" y="135"/>
                      <a:pt x="2" y="134"/>
                    </a:cubicBezTo>
                    <a:lnTo>
                      <a:pt x="6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grpSp>
      </p:grpSp>
      <p:grpSp>
        <p:nvGrpSpPr>
          <p:cNvPr id="22" name="Group 21"/>
          <p:cNvGrpSpPr/>
          <p:nvPr/>
        </p:nvGrpSpPr>
        <p:grpSpPr>
          <a:xfrm>
            <a:off x="3166788" y="1793673"/>
            <a:ext cx="1211804" cy="1211804"/>
            <a:chOff x="4216982" y="1828906"/>
            <a:chExt cx="1236279" cy="1236279"/>
          </a:xfrm>
        </p:grpSpPr>
        <p:sp>
          <p:nvSpPr>
            <p:cNvPr id="47" name="Oval 46"/>
            <p:cNvSpPr/>
            <p:nvPr/>
          </p:nvSpPr>
          <p:spPr bwMode="auto">
            <a:xfrm>
              <a:off x="4216982" y="182890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77" name="Freeform 76"/>
            <p:cNvSpPr/>
            <p:nvPr/>
          </p:nvSpPr>
          <p:spPr bwMode="auto">
            <a:xfrm>
              <a:off x="4493299" y="2113846"/>
              <a:ext cx="683645" cy="666398"/>
            </a:xfrm>
            <a:custGeom>
              <a:avLst/>
              <a:gdLst>
                <a:gd name="connsiteX0" fmla="*/ 425155 w 683645"/>
                <a:gd name="connsiteY0" fmla="*/ 182459 h 666398"/>
                <a:gd name="connsiteX1" fmla="*/ 423339 w 683645"/>
                <a:gd name="connsiteY1" fmla="*/ 185153 h 666398"/>
                <a:gd name="connsiteX2" fmla="*/ 346646 w 683645"/>
                <a:gd name="connsiteY2" fmla="*/ 216920 h 666398"/>
                <a:gd name="connsiteX3" fmla="*/ 269953 w 683645"/>
                <a:gd name="connsiteY3" fmla="*/ 185153 h 666398"/>
                <a:gd name="connsiteX4" fmla="*/ 269217 w 683645"/>
                <a:gd name="connsiteY4" fmla="*/ 184060 h 666398"/>
                <a:gd name="connsiteX5" fmla="*/ 211145 w 683645"/>
                <a:gd name="connsiteY5" fmla="*/ 223213 h 666398"/>
                <a:gd name="connsiteX6" fmla="*/ 205085 w 683645"/>
                <a:gd name="connsiteY6" fmla="*/ 232201 h 666398"/>
                <a:gd name="connsiteX7" fmla="*/ 208397 w 683645"/>
                <a:gd name="connsiteY7" fmla="*/ 237114 h 666398"/>
                <a:gd name="connsiteX8" fmla="*/ 216920 w 683645"/>
                <a:gd name="connsiteY8" fmla="*/ 279332 h 666398"/>
                <a:gd name="connsiteX9" fmla="*/ 185153 w 683645"/>
                <a:gd name="connsiteY9" fmla="*/ 356025 h 666398"/>
                <a:gd name="connsiteX10" fmla="*/ 155849 w 683645"/>
                <a:gd name="connsiteY10" fmla="*/ 375782 h 666398"/>
                <a:gd name="connsiteX11" fmla="*/ 158245 w 683645"/>
                <a:gd name="connsiteY11" fmla="*/ 399554 h 666398"/>
                <a:gd name="connsiteX12" fmla="*/ 169553 w 683645"/>
                <a:gd name="connsiteY12" fmla="*/ 435983 h 666398"/>
                <a:gd name="connsiteX13" fmla="*/ 179657 w 683645"/>
                <a:gd name="connsiteY13" fmla="*/ 450969 h 666398"/>
                <a:gd name="connsiteX14" fmla="*/ 187040 w 683645"/>
                <a:gd name="connsiteY14" fmla="*/ 449478 h 666398"/>
                <a:gd name="connsiteX15" fmla="*/ 286977 w 683645"/>
                <a:gd name="connsiteY15" fmla="*/ 515721 h 666398"/>
                <a:gd name="connsiteX16" fmla="*/ 292533 w 683645"/>
                <a:gd name="connsiteY16" fmla="*/ 543239 h 666398"/>
                <a:gd name="connsiteX17" fmla="*/ 348373 w 683645"/>
                <a:gd name="connsiteY17" fmla="*/ 554513 h 666398"/>
                <a:gd name="connsiteX18" fmla="*/ 388073 w 683645"/>
                <a:gd name="connsiteY18" fmla="*/ 546498 h 666398"/>
                <a:gd name="connsiteX19" fmla="*/ 394287 w 683645"/>
                <a:gd name="connsiteY19" fmla="*/ 515721 h 666398"/>
                <a:gd name="connsiteX20" fmla="*/ 494223 w 683645"/>
                <a:gd name="connsiteY20" fmla="*/ 449478 h 666398"/>
                <a:gd name="connsiteX21" fmla="*/ 515235 w 683645"/>
                <a:gd name="connsiteY21" fmla="*/ 453720 h 666398"/>
                <a:gd name="connsiteX22" fmla="*/ 527193 w 683645"/>
                <a:gd name="connsiteY22" fmla="*/ 435983 h 666398"/>
                <a:gd name="connsiteX23" fmla="*/ 538501 w 683645"/>
                <a:gd name="connsiteY23" fmla="*/ 399554 h 666398"/>
                <a:gd name="connsiteX24" fmla="*/ 540395 w 683645"/>
                <a:gd name="connsiteY24" fmla="*/ 380768 h 666398"/>
                <a:gd name="connsiteX25" fmla="*/ 532968 w 683645"/>
                <a:gd name="connsiteY25" fmla="*/ 379269 h 666398"/>
                <a:gd name="connsiteX26" fmla="*/ 466725 w 683645"/>
                <a:gd name="connsiteY26" fmla="*/ 279332 h 666398"/>
                <a:gd name="connsiteX27" fmla="*/ 475249 w 683645"/>
                <a:gd name="connsiteY27" fmla="*/ 237114 h 666398"/>
                <a:gd name="connsiteX28" fmla="*/ 484928 w 683645"/>
                <a:gd name="connsiteY28" fmla="*/ 222758 h 666398"/>
                <a:gd name="connsiteX29" fmla="*/ 346646 w 683645"/>
                <a:gd name="connsiteY29" fmla="*/ 0 h 666398"/>
                <a:gd name="connsiteX30" fmla="*/ 455106 w 683645"/>
                <a:gd name="connsiteY30" fmla="*/ 108460 h 666398"/>
                <a:gd name="connsiteX31" fmla="*/ 448141 w 683645"/>
                <a:gd name="connsiteY31" fmla="*/ 142962 h 666398"/>
                <a:gd name="connsiteX32" fmla="*/ 517573 w 683645"/>
                <a:gd name="connsiteY32" fmla="*/ 189775 h 666398"/>
                <a:gd name="connsiteX33" fmla="*/ 532968 w 683645"/>
                <a:gd name="connsiteY33" fmla="*/ 179395 h 666398"/>
                <a:gd name="connsiteX34" fmla="*/ 575185 w 683645"/>
                <a:gd name="connsiteY34" fmla="*/ 170872 h 666398"/>
                <a:gd name="connsiteX35" fmla="*/ 683645 w 683645"/>
                <a:gd name="connsiteY35" fmla="*/ 279332 h 666398"/>
                <a:gd name="connsiteX36" fmla="*/ 617403 w 683645"/>
                <a:gd name="connsiteY36" fmla="*/ 379269 h 666398"/>
                <a:gd name="connsiteX37" fmla="*/ 586369 w 683645"/>
                <a:gd name="connsiteY37" fmla="*/ 385534 h 666398"/>
                <a:gd name="connsiteX38" fmla="*/ 584012 w 683645"/>
                <a:gd name="connsiteY38" fmla="*/ 408917 h 666398"/>
                <a:gd name="connsiteX39" fmla="*/ 569997 w 683645"/>
                <a:gd name="connsiteY39" fmla="*/ 454066 h 666398"/>
                <a:gd name="connsiteX40" fmla="*/ 559443 w 683645"/>
                <a:gd name="connsiteY40" fmla="*/ 473510 h 666398"/>
                <a:gd name="connsiteX41" fmla="*/ 570916 w 683645"/>
                <a:gd name="connsiteY41" fmla="*/ 481245 h 666398"/>
                <a:gd name="connsiteX42" fmla="*/ 602683 w 683645"/>
                <a:gd name="connsiteY42" fmla="*/ 557938 h 666398"/>
                <a:gd name="connsiteX43" fmla="*/ 494223 w 683645"/>
                <a:gd name="connsiteY43" fmla="*/ 666398 h 666398"/>
                <a:gd name="connsiteX44" fmla="*/ 394287 w 683645"/>
                <a:gd name="connsiteY44" fmla="*/ 600156 h 666398"/>
                <a:gd name="connsiteX45" fmla="*/ 393531 w 683645"/>
                <a:gd name="connsiteY45" fmla="*/ 596415 h 666398"/>
                <a:gd name="connsiteX46" fmla="*/ 348374 w 683645"/>
                <a:gd name="connsiteY46" fmla="*/ 600967 h 666398"/>
                <a:gd name="connsiteX47" fmla="*/ 299900 w 683645"/>
                <a:gd name="connsiteY47" fmla="*/ 596081 h 666398"/>
                <a:gd name="connsiteX48" fmla="*/ 288513 w 683645"/>
                <a:gd name="connsiteY48" fmla="*/ 592546 h 666398"/>
                <a:gd name="connsiteX49" fmla="*/ 286977 w 683645"/>
                <a:gd name="connsiteY49" fmla="*/ 600156 h 666398"/>
                <a:gd name="connsiteX50" fmla="*/ 187040 w 683645"/>
                <a:gd name="connsiteY50" fmla="*/ 666398 h 666398"/>
                <a:gd name="connsiteX51" fmla="*/ 78580 w 683645"/>
                <a:gd name="connsiteY51" fmla="*/ 557938 h 666398"/>
                <a:gd name="connsiteX52" fmla="*/ 110347 w 683645"/>
                <a:gd name="connsiteY52" fmla="*/ 481245 h 666398"/>
                <a:gd name="connsiteX53" fmla="*/ 133157 w 683645"/>
                <a:gd name="connsiteY53" fmla="*/ 465867 h 666398"/>
                <a:gd name="connsiteX54" fmla="*/ 126752 w 683645"/>
                <a:gd name="connsiteY54" fmla="*/ 454066 h 666398"/>
                <a:gd name="connsiteX55" fmla="*/ 112737 w 683645"/>
                <a:gd name="connsiteY55" fmla="*/ 408917 h 666398"/>
                <a:gd name="connsiteX56" fmla="*/ 110564 w 683645"/>
                <a:gd name="connsiteY56" fmla="*/ 387367 h 666398"/>
                <a:gd name="connsiteX57" fmla="*/ 108460 w 683645"/>
                <a:gd name="connsiteY57" fmla="*/ 387792 h 666398"/>
                <a:gd name="connsiteX58" fmla="*/ 0 w 683645"/>
                <a:gd name="connsiteY58" fmla="*/ 279332 h 666398"/>
                <a:gd name="connsiteX59" fmla="*/ 108460 w 683645"/>
                <a:gd name="connsiteY59" fmla="*/ 170872 h 666398"/>
                <a:gd name="connsiteX60" fmla="*/ 150678 w 683645"/>
                <a:gd name="connsiteY60" fmla="*/ 179395 h 666398"/>
                <a:gd name="connsiteX61" fmla="*/ 174242 w 683645"/>
                <a:gd name="connsiteY61" fmla="*/ 195283 h 666398"/>
                <a:gd name="connsiteX62" fmla="*/ 178298 w 683645"/>
                <a:gd name="connsiteY62" fmla="*/ 190367 h 666398"/>
                <a:gd name="connsiteX63" fmla="*/ 245566 w 683645"/>
                <a:gd name="connsiteY63" fmla="*/ 145013 h 666398"/>
                <a:gd name="connsiteX64" fmla="*/ 238186 w 683645"/>
                <a:gd name="connsiteY64" fmla="*/ 108460 h 666398"/>
                <a:gd name="connsiteX65" fmla="*/ 346646 w 683645"/>
                <a:gd name="connsiteY65" fmla="*/ 0 h 66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83645" h="666398">
                  <a:moveTo>
                    <a:pt x="425155" y="182459"/>
                  </a:moveTo>
                  <a:lnTo>
                    <a:pt x="423339" y="185153"/>
                  </a:lnTo>
                  <a:cubicBezTo>
                    <a:pt x="403712" y="204780"/>
                    <a:pt x="376597" y="216920"/>
                    <a:pt x="346646" y="216920"/>
                  </a:cubicBezTo>
                  <a:cubicBezTo>
                    <a:pt x="316696" y="216920"/>
                    <a:pt x="289581" y="204780"/>
                    <a:pt x="269953" y="185153"/>
                  </a:cubicBezTo>
                  <a:lnTo>
                    <a:pt x="269217" y="184060"/>
                  </a:lnTo>
                  <a:lnTo>
                    <a:pt x="211145" y="223213"/>
                  </a:lnTo>
                  <a:lnTo>
                    <a:pt x="205085" y="232201"/>
                  </a:lnTo>
                  <a:lnTo>
                    <a:pt x="208397" y="237114"/>
                  </a:lnTo>
                  <a:cubicBezTo>
                    <a:pt x="213885" y="250090"/>
                    <a:pt x="216920" y="264357"/>
                    <a:pt x="216920" y="279332"/>
                  </a:cubicBezTo>
                  <a:cubicBezTo>
                    <a:pt x="216920" y="309282"/>
                    <a:pt x="204781" y="336397"/>
                    <a:pt x="185153" y="356025"/>
                  </a:cubicBezTo>
                  <a:lnTo>
                    <a:pt x="155849" y="375782"/>
                  </a:lnTo>
                  <a:lnTo>
                    <a:pt x="158245" y="399554"/>
                  </a:lnTo>
                  <a:cubicBezTo>
                    <a:pt x="160830" y="412187"/>
                    <a:pt x="164643" y="424374"/>
                    <a:pt x="169553" y="435983"/>
                  </a:cubicBezTo>
                  <a:lnTo>
                    <a:pt x="179657" y="450969"/>
                  </a:lnTo>
                  <a:lnTo>
                    <a:pt x="187040" y="449478"/>
                  </a:lnTo>
                  <a:cubicBezTo>
                    <a:pt x="231966" y="449478"/>
                    <a:pt x="270512" y="476793"/>
                    <a:pt x="286977" y="515721"/>
                  </a:cubicBezTo>
                  <a:lnTo>
                    <a:pt x="292533" y="543239"/>
                  </a:lnTo>
                  <a:lnTo>
                    <a:pt x="348373" y="554513"/>
                  </a:lnTo>
                  <a:lnTo>
                    <a:pt x="388073" y="546498"/>
                  </a:lnTo>
                  <a:lnTo>
                    <a:pt x="394287" y="515721"/>
                  </a:lnTo>
                  <a:cubicBezTo>
                    <a:pt x="410752" y="476793"/>
                    <a:pt x="449297" y="449478"/>
                    <a:pt x="494223" y="449478"/>
                  </a:cubicBezTo>
                  <a:lnTo>
                    <a:pt x="515235" y="453720"/>
                  </a:lnTo>
                  <a:lnTo>
                    <a:pt x="527193" y="435983"/>
                  </a:lnTo>
                  <a:cubicBezTo>
                    <a:pt x="532103" y="424374"/>
                    <a:pt x="535916" y="412187"/>
                    <a:pt x="538501" y="399554"/>
                  </a:cubicBezTo>
                  <a:lnTo>
                    <a:pt x="540395" y="380768"/>
                  </a:lnTo>
                  <a:lnTo>
                    <a:pt x="532968" y="379269"/>
                  </a:lnTo>
                  <a:cubicBezTo>
                    <a:pt x="494040" y="362803"/>
                    <a:pt x="466725" y="324258"/>
                    <a:pt x="466725" y="279332"/>
                  </a:cubicBezTo>
                  <a:cubicBezTo>
                    <a:pt x="466725" y="264357"/>
                    <a:pt x="469760" y="250090"/>
                    <a:pt x="475249" y="237114"/>
                  </a:cubicBezTo>
                  <a:lnTo>
                    <a:pt x="484928" y="222758"/>
                  </a:lnTo>
                  <a:close/>
                  <a:moveTo>
                    <a:pt x="346646" y="0"/>
                  </a:moveTo>
                  <a:cubicBezTo>
                    <a:pt x="406547" y="0"/>
                    <a:pt x="455106" y="48559"/>
                    <a:pt x="455106" y="108460"/>
                  </a:cubicBezTo>
                  <a:lnTo>
                    <a:pt x="448141" y="142962"/>
                  </a:lnTo>
                  <a:lnTo>
                    <a:pt x="517573" y="189775"/>
                  </a:lnTo>
                  <a:lnTo>
                    <a:pt x="532968" y="179395"/>
                  </a:lnTo>
                  <a:cubicBezTo>
                    <a:pt x="545944" y="173907"/>
                    <a:pt x="560210" y="170872"/>
                    <a:pt x="575185" y="170872"/>
                  </a:cubicBezTo>
                  <a:cubicBezTo>
                    <a:pt x="635086" y="170872"/>
                    <a:pt x="683645" y="219431"/>
                    <a:pt x="683645" y="279332"/>
                  </a:cubicBezTo>
                  <a:cubicBezTo>
                    <a:pt x="683645" y="324258"/>
                    <a:pt x="656331" y="362803"/>
                    <a:pt x="617403" y="379269"/>
                  </a:cubicBezTo>
                  <a:lnTo>
                    <a:pt x="586369" y="385534"/>
                  </a:lnTo>
                  <a:lnTo>
                    <a:pt x="584012" y="408917"/>
                  </a:lnTo>
                  <a:cubicBezTo>
                    <a:pt x="580808" y="424574"/>
                    <a:pt x="576082" y="439678"/>
                    <a:pt x="569997" y="454066"/>
                  </a:cubicBezTo>
                  <a:lnTo>
                    <a:pt x="559443" y="473510"/>
                  </a:lnTo>
                  <a:lnTo>
                    <a:pt x="570916" y="481245"/>
                  </a:lnTo>
                  <a:cubicBezTo>
                    <a:pt x="590543" y="500873"/>
                    <a:pt x="602683" y="527988"/>
                    <a:pt x="602683" y="557938"/>
                  </a:cubicBezTo>
                  <a:cubicBezTo>
                    <a:pt x="602683" y="617839"/>
                    <a:pt x="554124" y="666398"/>
                    <a:pt x="494223" y="666398"/>
                  </a:cubicBezTo>
                  <a:cubicBezTo>
                    <a:pt x="449297" y="666398"/>
                    <a:pt x="410752" y="639084"/>
                    <a:pt x="394287" y="600156"/>
                  </a:cubicBezTo>
                  <a:lnTo>
                    <a:pt x="393531" y="596415"/>
                  </a:lnTo>
                  <a:lnTo>
                    <a:pt x="348374" y="600967"/>
                  </a:lnTo>
                  <a:cubicBezTo>
                    <a:pt x="331770" y="600967"/>
                    <a:pt x="315558" y="599285"/>
                    <a:pt x="299900" y="596081"/>
                  </a:cubicBezTo>
                  <a:lnTo>
                    <a:pt x="288513" y="592546"/>
                  </a:lnTo>
                  <a:lnTo>
                    <a:pt x="286977" y="600156"/>
                  </a:lnTo>
                  <a:cubicBezTo>
                    <a:pt x="270512" y="639084"/>
                    <a:pt x="231966" y="666398"/>
                    <a:pt x="187040" y="666398"/>
                  </a:cubicBezTo>
                  <a:cubicBezTo>
                    <a:pt x="127139" y="666398"/>
                    <a:pt x="78580" y="617839"/>
                    <a:pt x="78580" y="557938"/>
                  </a:cubicBezTo>
                  <a:cubicBezTo>
                    <a:pt x="78580" y="527988"/>
                    <a:pt x="90720" y="500873"/>
                    <a:pt x="110347" y="481245"/>
                  </a:cubicBezTo>
                  <a:lnTo>
                    <a:pt x="133157" y="465867"/>
                  </a:lnTo>
                  <a:lnTo>
                    <a:pt x="126752" y="454066"/>
                  </a:lnTo>
                  <a:cubicBezTo>
                    <a:pt x="120666" y="439678"/>
                    <a:pt x="115941" y="424575"/>
                    <a:pt x="112737" y="408917"/>
                  </a:cubicBezTo>
                  <a:lnTo>
                    <a:pt x="110564" y="387367"/>
                  </a:lnTo>
                  <a:lnTo>
                    <a:pt x="108460" y="387792"/>
                  </a:lnTo>
                  <a:cubicBezTo>
                    <a:pt x="48559" y="387792"/>
                    <a:pt x="0" y="339233"/>
                    <a:pt x="0" y="279332"/>
                  </a:cubicBezTo>
                  <a:cubicBezTo>
                    <a:pt x="0" y="219431"/>
                    <a:pt x="48559" y="170872"/>
                    <a:pt x="108460" y="170872"/>
                  </a:cubicBezTo>
                  <a:cubicBezTo>
                    <a:pt x="123436" y="170872"/>
                    <a:pt x="137702" y="173907"/>
                    <a:pt x="150678" y="179395"/>
                  </a:cubicBezTo>
                  <a:lnTo>
                    <a:pt x="174242" y="195283"/>
                  </a:lnTo>
                  <a:lnTo>
                    <a:pt x="178298" y="190367"/>
                  </a:lnTo>
                  <a:lnTo>
                    <a:pt x="245566" y="145013"/>
                  </a:lnTo>
                  <a:lnTo>
                    <a:pt x="238186" y="108460"/>
                  </a:lnTo>
                  <a:cubicBezTo>
                    <a:pt x="238186" y="48559"/>
                    <a:pt x="286745" y="0"/>
                    <a:pt x="3466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sp>
        <p:nvSpPr>
          <p:cNvPr id="52" name="TextBox 51"/>
          <p:cNvSpPr txBox="1"/>
          <p:nvPr/>
        </p:nvSpPr>
        <p:spPr>
          <a:xfrm>
            <a:off x="7257075" y="3047736"/>
            <a:ext cx="2386027" cy="533981"/>
          </a:xfrm>
          <a:prstGeom prst="rect">
            <a:avLst/>
          </a:prstGeom>
          <a:noFill/>
        </p:spPr>
        <p:txBody>
          <a:bodyPr wrap="square" lIns="268889" tIns="143407" rIns="26888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019">
              <a:spcAft>
                <a:spcPts val="588"/>
              </a:spcAft>
              <a:defRPr/>
            </a:pPr>
            <a:r>
              <a:rPr lang="en-US" sz="1765" kern="0">
                <a:latin typeface="Segoe UI Semibold" panose="020B0702040204020203" pitchFamily="34" charset="0"/>
              </a:rPr>
              <a:t>Cloud Services</a:t>
            </a:r>
          </a:p>
        </p:txBody>
      </p:sp>
      <p:sp>
        <p:nvSpPr>
          <p:cNvPr id="62" name="TextBox 61"/>
          <p:cNvSpPr txBox="1"/>
          <p:nvPr/>
        </p:nvSpPr>
        <p:spPr>
          <a:xfrm>
            <a:off x="2728501" y="3047736"/>
            <a:ext cx="2088374" cy="533981"/>
          </a:xfrm>
          <a:prstGeom prst="rect">
            <a:avLst/>
          </a:prstGeom>
          <a:noFill/>
        </p:spPr>
        <p:txBody>
          <a:bodyPr wrap="square" lIns="268889" tIns="143407" rIns="26888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019">
              <a:spcAft>
                <a:spcPts val="588"/>
              </a:spcAft>
              <a:defRPr/>
            </a:pPr>
            <a:r>
              <a:rPr lang="en-US" sz="1765" kern="0">
                <a:latin typeface="Segoe UI Semibold" panose="020B0702040204020203" pitchFamily="34" charset="0"/>
              </a:rPr>
              <a:t>Service Fabric</a:t>
            </a:r>
          </a:p>
        </p:txBody>
      </p:sp>
      <p:sp>
        <p:nvSpPr>
          <p:cNvPr id="75" name="TextBox 74"/>
          <p:cNvSpPr txBox="1"/>
          <p:nvPr/>
        </p:nvSpPr>
        <p:spPr>
          <a:xfrm>
            <a:off x="381116" y="3047736"/>
            <a:ext cx="2088374" cy="533981"/>
          </a:xfrm>
          <a:prstGeom prst="rect">
            <a:avLst/>
          </a:prstGeom>
          <a:noFill/>
        </p:spPr>
        <p:txBody>
          <a:bodyPr wrap="square" lIns="268889" tIns="143407" rIns="26888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019">
              <a:spcAft>
                <a:spcPts val="588"/>
              </a:spcAft>
              <a:defRPr/>
            </a:pPr>
            <a:r>
              <a:rPr lang="en-US" sz="1765" kern="0">
                <a:latin typeface="Segoe UI Semibold" panose="020B0702040204020203" pitchFamily="34" charset="0"/>
              </a:rPr>
              <a:t>App Service</a:t>
            </a:r>
          </a:p>
        </p:txBody>
      </p:sp>
      <p:sp>
        <p:nvSpPr>
          <p:cNvPr id="82" name="TextBox 81"/>
          <p:cNvSpPr txBox="1"/>
          <p:nvPr/>
        </p:nvSpPr>
        <p:spPr>
          <a:xfrm>
            <a:off x="4917582" y="3047736"/>
            <a:ext cx="2400625" cy="533981"/>
          </a:xfrm>
          <a:prstGeom prst="rect">
            <a:avLst/>
          </a:prstGeom>
          <a:noFill/>
        </p:spPr>
        <p:txBody>
          <a:bodyPr wrap="square" lIns="268889" tIns="143407" rIns="26888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019">
              <a:spcAft>
                <a:spcPts val="588"/>
              </a:spcAft>
              <a:defRPr/>
            </a:pPr>
            <a:r>
              <a:rPr lang="en-US" sz="1765" kern="0">
                <a:latin typeface="Segoe UI Semibold" panose="020B0702040204020203" pitchFamily="34" charset="0"/>
              </a:rPr>
              <a:t>Functions</a:t>
            </a:r>
          </a:p>
        </p:txBody>
      </p:sp>
      <p:sp>
        <p:nvSpPr>
          <p:cNvPr id="53" name="TextBox 52"/>
          <p:cNvSpPr txBox="1"/>
          <p:nvPr/>
        </p:nvSpPr>
        <p:spPr>
          <a:xfrm>
            <a:off x="7105643" y="3505788"/>
            <a:ext cx="2688892" cy="674282"/>
          </a:xfrm>
          <a:prstGeom prst="rect">
            <a:avLst/>
          </a:prstGeom>
          <a:noFill/>
        </p:spPr>
        <p:txBody>
          <a:bodyPr wrap="square" lIns="268889" tIns="143407" rIns="268889" bIns="143407" rtlCol="0">
            <a:spAutoFit/>
          </a:bodyPr>
          <a:lstStyle/>
          <a:p>
            <a:pPr algn="ctr" defTabSz="914019">
              <a:lnSpc>
                <a:spcPts val="1500"/>
              </a:lnSpc>
              <a:defRPr/>
            </a:pPr>
            <a: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t>Custom monolithic </a:t>
            </a:r>
            <a:b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br>
            <a: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t>3-tier stateless apps</a:t>
            </a:r>
          </a:p>
        </p:txBody>
      </p:sp>
      <p:sp>
        <p:nvSpPr>
          <p:cNvPr id="66" name="TextBox 65"/>
          <p:cNvSpPr txBox="1"/>
          <p:nvPr/>
        </p:nvSpPr>
        <p:spPr>
          <a:xfrm>
            <a:off x="2428242" y="3505788"/>
            <a:ext cx="2688892" cy="674282"/>
          </a:xfrm>
          <a:prstGeom prst="rect">
            <a:avLst/>
          </a:prstGeom>
          <a:noFill/>
        </p:spPr>
        <p:txBody>
          <a:bodyPr wrap="square" lIns="268889" tIns="143407" rIns="268889" bIns="143407" rtlCol="0">
            <a:spAutoFit/>
          </a:bodyPr>
          <a:lstStyle/>
          <a:p>
            <a:pPr algn="ctr" defTabSz="914019">
              <a:lnSpc>
                <a:spcPts val="1500"/>
              </a:lnSpc>
              <a:defRPr/>
            </a:pPr>
            <a: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t>Cloud native, </a:t>
            </a:r>
            <a:b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br>
            <a: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t>microservices based apps</a:t>
            </a:r>
          </a:p>
        </p:txBody>
      </p:sp>
      <p:sp>
        <p:nvSpPr>
          <p:cNvPr id="76" name="TextBox 75"/>
          <p:cNvSpPr txBox="1"/>
          <p:nvPr/>
        </p:nvSpPr>
        <p:spPr>
          <a:xfrm>
            <a:off x="80857" y="3505788"/>
            <a:ext cx="2688892" cy="674282"/>
          </a:xfrm>
          <a:prstGeom prst="rect">
            <a:avLst/>
          </a:prstGeom>
          <a:noFill/>
        </p:spPr>
        <p:txBody>
          <a:bodyPr wrap="square" lIns="268889" tIns="143407" rIns="268889" bIns="143407" rtlCol="0">
            <a:spAutoFit/>
          </a:bodyPr>
          <a:lstStyle/>
          <a:p>
            <a:pPr algn="ctr" defTabSz="914019">
              <a:lnSpc>
                <a:spcPts val="1500"/>
              </a:lnSpc>
              <a:defRPr/>
            </a:pPr>
            <a: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t>Web, mobile, API, </a:t>
            </a:r>
            <a:b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br>
            <a: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t>and logic apps</a:t>
            </a:r>
          </a:p>
        </p:txBody>
      </p:sp>
      <p:sp>
        <p:nvSpPr>
          <p:cNvPr id="83" name="TextBox 82"/>
          <p:cNvSpPr txBox="1"/>
          <p:nvPr/>
        </p:nvSpPr>
        <p:spPr>
          <a:xfrm>
            <a:off x="4773449" y="3505788"/>
            <a:ext cx="2688892" cy="674282"/>
          </a:xfrm>
          <a:prstGeom prst="rect">
            <a:avLst/>
          </a:prstGeom>
          <a:noFill/>
        </p:spPr>
        <p:txBody>
          <a:bodyPr wrap="square" lIns="268889" tIns="143407" rIns="268889" bIns="143407" rtlCol="0">
            <a:spAutoFit/>
          </a:bodyPr>
          <a:lstStyle/>
          <a:p>
            <a:pPr algn="ctr" defTabSz="914019">
              <a:lnSpc>
                <a:spcPts val="1500"/>
              </a:lnSpc>
              <a:defRPr/>
            </a:pPr>
            <a:r>
              <a:rPr lang="en-NZ" sz="1371" kern="0" err="1">
                <a:gradFill>
                  <a:gsLst>
                    <a:gs pos="0">
                      <a:schemeClr val="tx1"/>
                    </a:gs>
                    <a:gs pos="100000">
                      <a:schemeClr val="tx1"/>
                    </a:gs>
                  </a:gsLst>
                </a:gradFill>
                <a:latin typeface="Segoe UI" panose="020B0502040204020203" pitchFamily="34" charset="0"/>
                <a:cs typeface="Segoe UI" panose="020B0502040204020203" pitchFamily="34" charset="0"/>
              </a:rPr>
              <a:t>Serverless</a:t>
            </a:r>
            <a: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t>, </a:t>
            </a:r>
            <a:b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br>
            <a: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t>event driven functions</a:t>
            </a:r>
          </a:p>
        </p:txBody>
      </p:sp>
      <p:sp>
        <p:nvSpPr>
          <p:cNvPr id="81" name="TextBox 80"/>
          <p:cNvSpPr txBox="1"/>
          <p:nvPr/>
        </p:nvSpPr>
        <p:spPr>
          <a:xfrm>
            <a:off x="5046357" y="5882117"/>
            <a:ext cx="2088374" cy="533981"/>
          </a:xfrm>
          <a:prstGeom prst="rect">
            <a:avLst/>
          </a:prstGeom>
          <a:noFill/>
        </p:spPr>
        <p:txBody>
          <a:bodyPr wrap="square" lIns="268889" tIns="143407" rIns="26888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019">
              <a:spcAft>
                <a:spcPts val="588"/>
              </a:spcAft>
              <a:defRPr/>
            </a:pPr>
            <a:r>
              <a:rPr lang="en-US" sz="1765" kern="0">
                <a:latin typeface="Segoe UI Semibold" panose="020B0702040204020203" pitchFamily="34" charset="0"/>
              </a:rPr>
              <a:t>Storage</a:t>
            </a:r>
          </a:p>
        </p:txBody>
      </p:sp>
      <p:sp>
        <p:nvSpPr>
          <p:cNvPr id="84" name="TextBox 83"/>
          <p:cNvSpPr txBox="1"/>
          <p:nvPr/>
        </p:nvSpPr>
        <p:spPr>
          <a:xfrm>
            <a:off x="2171050" y="5813986"/>
            <a:ext cx="2424641" cy="788143"/>
          </a:xfrm>
          <a:prstGeom prst="rect">
            <a:avLst/>
          </a:prstGeom>
          <a:noFill/>
        </p:spPr>
        <p:txBody>
          <a:bodyPr wrap="square" lIns="268889" tIns="143407" rIns="26888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019">
              <a:spcAft>
                <a:spcPts val="588"/>
              </a:spcAft>
              <a:defRPr/>
            </a:pPr>
            <a:r>
              <a:rPr lang="en-US" sz="1765" kern="0">
                <a:latin typeface="Segoe UI Semibold" panose="020B0702040204020203" pitchFamily="34" charset="0"/>
              </a:rPr>
              <a:t>Virtual Machines and Containers</a:t>
            </a:r>
          </a:p>
        </p:txBody>
      </p:sp>
      <p:sp>
        <p:nvSpPr>
          <p:cNvPr id="85" name="TextBox 84"/>
          <p:cNvSpPr txBox="1"/>
          <p:nvPr/>
        </p:nvSpPr>
        <p:spPr>
          <a:xfrm>
            <a:off x="7610639" y="5882117"/>
            <a:ext cx="2400625" cy="533981"/>
          </a:xfrm>
          <a:prstGeom prst="rect">
            <a:avLst/>
          </a:prstGeom>
          <a:noFill/>
        </p:spPr>
        <p:txBody>
          <a:bodyPr wrap="square" lIns="268889" tIns="143407" rIns="26888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019">
              <a:spcAft>
                <a:spcPts val="588"/>
              </a:spcAft>
              <a:defRPr/>
            </a:pPr>
            <a:r>
              <a:rPr lang="en-US" sz="1765" kern="0">
                <a:latin typeface="Segoe UI Semibold" panose="020B0702040204020203" pitchFamily="34" charset="0"/>
              </a:rPr>
              <a:t>Networking</a:t>
            </a:r>
          </a:p>
        </p:txBody>
      </p:sp>
      <p:grpSp>
        <p:nvGrpSpPr>
          <p:cNvPr id="18" name="Group 17"/>
          <p:cNvGrpSpPr/>
          <p:nvPr/>
        </p:nvGrpSpPr>
        <p:grpSpPr>
          <a:xfrm>
            <a:off x="5491261" y="4670314"/>
            <a:ext cx="1211804" cy="1211804"/>
            <a:chOff x="4216982" y="4890646"/>
            <a:chExt cx="1236279" cy="1236279"/>
          </a:xfrm>
        </p:grpSpPr>
        <p:sp>
          <p:nvSpPr>
            <p:cNvPr id="79" name="Oval 78"/>
            <p:cNvSpPr/>
            <p:nvPr/>
          </p:nvSpPr>
          <p:spPr bwMode="auto">
            <a:xfrm>
              <a:off x="4216982" y="489064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pic>
          <p:nvPicPr>
            <p:cNvPr id="87" name="Picture 8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9833" y="5153497"/>
              <a:ext cx="710576" cy="710576"/>
            </a:xfrm>
            <a:prstGeom prst="rect">
              <a:avLst/>
            </a:prstGeom>
          </p:spPr>
        </p:pic>
      </p:grpSp>
      <p:grpSp>
        <p:nvGrpSpPr>
          <p:cNvPr id="19" name="Group 18"/>
          <p:cNvGrpSpPr/>
          <p:nvPr/>
        </p:nvGrpSpPr>
        <p:grpSpPr>
          <a:xfrm>
            <a:off x="8205051" y="4670314"/>
            <a:ext cx="1211804" cy="1211804"/>
            <a:chOff x="6985582" y="4890646"/>
            <a:chExt cx="1236279" cy="1236279"/>
          </a:xfrm>
        </p:grpSpPr>
        <p:sp>
          <p:nvSpPr>
            <p:cNvPr id="80" name="Oval 79"/>
            <p:cNvSpPr/>
            <p:nvPr/>
          </p:nvSpPr>
          <p:spPr bwMode="auto">
            <a:xfrm>
              <a:off x="6985582" y="489064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205809" y="5110873"/>
              <a:ext cx="795824" cy="795824"/>
            </a:xfrm>
            <a:prstGeom prst="rect">
              <a:avLst/>
            </a:prstGeom>
          </p:spPr>
        </p:pic>
      </p:grpSp>
      <p:sp>
        <p:nvSpPr>
          <p:cNvPr id="20" name="Rectangle 19"/>
          <p:cNvSpPr/>
          <p:nvPr/>
        </p:nvSpPr>
        <p:spPr bwMode="auto">
          <a:xfrm>
            <a:off x="864" y="973"/>
            <a:ext cx="12179360" cy="1188839"/>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Azure Application Platform</a:t>
            </a:r>
          </a:p>
        </p:txBody>
      </p:sp>
      <p:sp>
        <p:nvSpPr>
          <p:cNvPr id="44" name="TextBox 43"/>
          <p:cNvSpPr txBox="1"/>
          <p:nvPr/>
        </p:nvSpPr>
        <p:spPr>
          <a:xfrm>
            <a:off x="9515149" y="3505788"/>
            <a:ext cx="2537460" cy="674282"/>
          </a:xfrm>
          <a:prstGeom prst="rect">
            <a:avLst/>
          </a:prstGeom>
          <a:noFill/>
        </p:spPr>
        <p:txBody>
          <a:bodyPr wrap="square" lIns="268889" tIns="143407" rIns="268889" bIns="143407" rtlCol="0">
            <a:spAutoFit/>
          </a:bodyPr>
          <a:lstStyle/>
          <a:p>
            <a:pPr algn="ctr" defTabSz="914019">
              <a:lnSpc>
                <a:spcPts val="1500"/>
              </a:lnSpc>
              <a:defRPr/>
            </a:pPr>
            <a:r>
              <a:rPr lang="en-NZ" sz="1322" kern="0">
                <a:gradFill>
                  <a:gsLst>
                    <a:gs pos="0">
                      <a:schemeClr val="tx1"/>
                    </a:gs>
                    <a:gs pos="100000">
                      <a:schemeClr val="tx1"/>
                    </a:gs>
                  </a:gsLst>
                </a:gradFill>
                <a:latin typeface="Segoe UI" panose="020B0502040204020203" pitchFamily="34" charset="0"/>
                <a:cs typeface="Segoe UI" panose="020B0502040204020203" pitchFamily="34" charset="0"/>
              </a:rPr>
              <a:t>Cloud Foundry, OpenShift, Apprenda, Jetlastic, etc.	</a:t>
            </a:r>
          </a:p>
        </p:txBody>
      </p:sp>
      <p:grpSp>
        <p:nvGrpSpPr>
          <p:cNvPr id="7" name="Group 6"/>
          <p:cNvGrpSpPr/>
          <p:nvPr/>
        </p:nvGrpSpPr>
        <p:grpSpPr>
          <a:xfrm>
            <a:off x="2777470" y="4670314"/>
            <a:ext cx="1211804" cy="1211804"/>
            <a:chOff x="2832682" y="4763646"/>
            <a:chExt cx="1236279" cy="1236279"/>
          </a:xfrm>
        </p:grpSpPr>
        <p:grpSp>
          <p:nvGrpSpPr>
            <p:cNvPr id="16" name="Group 15"/>
            <p:cNvGrpSpPr/>
            <p:nvPr/>
          </p:nvGrpSpPr>
          <p:grpSpPr>
            <a:xfrm>
              <a:off x="2832682" y="4763646"/>
              <a:ext cx="1236279" cy="1236279"/>
              <a:chOff x="1448382" y="4890646"/>
              <a:chExt cx="1236279" cy="1236279"/>
            </a:xfrm>
          </p:grpSpPr>
          <p:sp>
            <p:nvSpPr>
              <p:cNvPr id="78" name="Oval 77"/>
              <p:cNvSpPr/>
              <p:nvPr/>
            </p:nvSpPr>
            <p:spPr bwMode="auto">
              <a:xfrm>
                <a:off x="1448382" y="489064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pic>
            <p:nvPicPr>
              <p:cNvPr id="86" name="Picture 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756015" y="5198278"/>
                <a:ext cx="621013" cy="621014"/>
              </a:xfrm>
              <a:prstGeom prst="rect">
                <a:avLst/>
              </a:prstGeom>
            </p:spPr>
          </p:pic>
        </p:grpSp>
        <p:sp>
          <p:nvSpPr>
            <p:cNvPr id="4" name="Rectangle 3"/>
            <p:cNvSpPr/>
            <p:nvPr/>
          </p:nvSpPr>
          <p:spPr bwMode="auto">
            <a:xfrm>
              <a:off x="3374231" y="5516563"/>
              <a:ext cx="197644" cy="8890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grpSp>
      <p:sp>
        <p:nvSpPr>
          <p:cNvPr id="51" name="Rectangle 50"/>
          <p:cNvSpPr/>
          <p:nvPr/>
        </p:nvSpPr>
        <p:spPr bwMode="auto">
          <a:xfrm>
            <a:off x="270067" y="4205386"/>
            <a:ext cx="2312448" cy="2386312"/>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kern="0">
                <a:gradFill>
                  <a:gsLst>
                    <a:gs pos="0">
                      <a:srgbClr val="FFFFFF"/>
                    </a:gs>
                    <a:gs pos="100000">
                      <a:srgbClr val="FFFFFF"/>
                    </a:gs>
                  </a:gsLst>
                  <a:lin ang="5400000" scaled="0"/>
                </a:gradFill>
              </a:rPr>
              <a:t>Web and mobile</a:t>
            </a:r>
          </a:p>
        </p:txBody>
      </p:sp>
      <p:sp>
        <p:nvSpPr>
          <p:cNvPr id="54" name="Rectangle 53"/>
          <p:cNvSpPr/>
          <p:nvPr/>
        </p:nvSpPr>
        <p:spPr bwMode="auto">
          <a:xfrm>
            <a:off x="2612223" y="4205386"/>
            <a:ext cx="2312448" cy="2386312"/>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kern="0">
                <a:gradFill>
                  <a:gsLst>
                    <a:gs pos="0">
                      <a:srgbClr val="FFFFFF"/>
                    </a:gs>
                    <a:gs pos="100000">
                      <a:srgbClr val="FFFFFF"/>
                    </a:gs>
                  </a:gsLst>
                  <a:lin ang="5400000" scaled="0"/>
                </a:gradFill>
              </a:rPr>
              <a:t>Microservice Platform</a:t>
            </a:r>
          </a:p>
        </p:txBody>
      </p:sp>
      <p:sp>
        <p:nvSpPr>
          <p:cNvPr id="61" name="Rectangle 60"/>
          <p:cNvSpPr/>
          <p:nvPr/>
        </p:nvSpPr>
        <p:spPr bwMode="auto">
          <a:xfrm>
            <a:off x="4954380" y="4205386"/>
            <a:ext cx="2312448" cy="2386312"/>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kern="0">
                <a:gradFill>
                  <a:gsLst>
                    <a:gs pos="0">
                      <a:srgbClr val="FFFFFF"/>
                    </a:gs>
                    <a:gs pos="100000">
                      <a:srgbClr val="FFFFFF"/>
                    </a:gs>
                  </a:gsLst>
                  <a:lin ang="5400000" scaled="0"/>
                </a:gradFill>
              </a:rPr>
              <a:t>Serverless </a:t>
            </a:r>
            <a:br>
              <a:rPr lang="en-US" sz="1961" kern="0">
                <a:gradFill>
                  <a:gsLst>
                    <a:gs pos="0">
                      <a:srgbClr val="FFFFFF"/>
                    </a:gs>
                    <a:gs pos="100000">
                      <a:srgbClr val="FFFFFF"/>
                    </a:gs>
                  </a:gsLst>
                  <a:lin ang="5400000" scaled="0"/>
                </a:gradFill>
              </a:rPr>
            </a:br>
            <a:r>
              <a:rPr lang="en-US" sz="1961" kern="0">
                <a:gradFill>
                  <a:gsLst>
                    <a:gs pos="0">
                      <a:srgbClr val="FFFFFF"/>
                    </a:gs>
                    <a:gs pos="100000">
                      <a:srgbClr val="FFFFFF"/>
                    </a:gs>
                  </a:gsLst>
                  <a:lin ang="5400000" scaled="0"/>
                </a:gradFill>
              </a:rPr>
              <a:t>Compute</a:t>
            </a:r>
          </a:p>
        </p:txBody>
      </p:sp>
      <p:sp>
        <p:nvSpPr>
          <p:cNvPr id="63" name="Rectangle 62"/>
          <p:cNvSpPr/>
          <p:nvPr/>
        </p:nvSpPr>
        <p:spPr bwMode="auto">
          <a:xfrm>
            <a:off x="7296537" y="4205386"/>
            <a:ext cx="2312448" cy="2386312"/>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kern="0">
                <a:gradFill>
                  <a:gsLst>
                    <a:gs pos="0">
                      <a:srgbClr val="FFFFFF"/>
                    </a:gs>
                    <a:gs pos="100000">
                      <a:srgbClr val="FFFFFF"/>
                    </a:gs>
                  </a:gsLst>
                  <a:lin ang="5400000" scaled="0"/>
                </a:gradFill>
              </a:rPr>
              <a:t>Existing </a:t>
            </a:r>
            <a:br>
              <a:rPr lang="en-US" sz="1961" kern="0">
                <a:gradFill>
                  <a:gsLst>
                    <a:gs pos="0">
                      <a:srgbClr val="FFFFFF"/>
                    </a:gs>
                    <a:gs pos="100000">
                      <a:srgbClr val="FFFFFF"/>
                    </a:gs>
                  </a:gsLst>
                  <a:lin ang="5400000" scaled="0"/>
                </a:gradFill>
              </a:rPr>
            </a:br>
            <a:r>
              <a:rPr lang="en-US" sz="1961" kern="0">
                <a:gradFill>
                  <a:gsLst>
                    <a:gs pos="0">
                      <a:srgbClr val="FFFFFF"/>
                    </a:gs>
                    <a:gs pos="100000">
                      <a:srgbClr val="FFFFFF"/>
                    </a:gs>
                  </a:gsLst>
                  <a:lin ang="5400000" scaled="0"/>
                </a:gradFill>
              </a:rPr>
              <a:t>Frameworks</a:t>
            </a:r>
          </a:p>
        </p:txBody>
      </p:sp>
      <p:sp>
        <p:nvSpPr>
          <p:cNvPr id="64" name="Rectangle 63"/>
          <p:cNvSpPr/>
          <p:nvPr/>
        </p:nvSpPr>
        <p:spPr bwMode="auto">
          <a:xfrm>
            <a:off x="9638696" y="4205386"/>
            <a:ext cx="2285559" cy="2386312"/>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kern="0">
                <a:gradFill>
                  <a:gsLst>
                    <a:gs pos="0">
                      <a:srgbClr val="FFFFFF"/>
                    </a:gs>
                    <a:gs pos="100000">
                      <a:srgbClr val="FFFFFF"/>
                    </a:gs>
                  </a:gsLst>
                  <a:lin ang="5400000" scaled="0"/>
                </a:gradFill>
              </a:rPr>
              <a:t>Third-party  Frameworks</a:t>
            </a:r>
          </a:p>
        </p:txBody>
      </p:sp>
      <p:sp useBgFill="1">
        <p:nvSpPr>
          <p:cNvPr id="8" name="Rectangle 7"/>
          <p:cNvSpPr/>
          <p:nvPr/>
        </p:nvSpPr>
        <p:spPr bwMode="auto">
          <a:xfrm>
            <a:off x="-62090" y="6566043"/>
            <a:ext cx="12253227" cy="290985"/>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69" name="TextBox 68"/>
          <p:cNvSpPr txBox="1"/>
          <p:nvPr/>
        </p:nvSpPr>
        <p:spPr>
          <a:xfrm>
            <a:off x="9590865" y="3033338"/>
            <a:ext cx="2386027" cy="533981"/>
          </a:xfrm>
          <a:prstGeom prst="rect">
            <a:avLst/>
          </a:prstGeom>
          <a:noFill/>
        </p:spPr>
        <p:txBody>
          <a:bodyPr wrap="square" lIns="268889" tIns="143407" rIns="26888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019">
              <a:spcAft>
                <a:spcPts val="588"/>
              </a:spcAft>
              <a:defRPr/>
            </a:pPr>
            <a:r>
              <a:rPr lang="en-US" sz="1765" kern="0">
                <a:latin typeface="Segoe UI Semibold" panose="020B0702040204020203" pitchFamily="34" charset="0"/>
              </a:rPr>
              <a:t>Other PaaS</a:t>
            </a:r>
          </a:p>
        </p:txBody>
      </p:sp>
      <p:grpSp>
        <p:nvGrpSpPr>
          <p:cNvPr id="32" name="Group 31"/>
          <p:cNvGrpSpPr/>
          <p:nvPr/>
        </p:nvGrpSpPr>
        <p:grpSpPr>
          <a:xfrm>
            <a:off x="10177977" y="1779276"/>
            <a:ext cx="1211804" cy="1211804"/>
            <a:chOff x="10382656" y="1814217"/>
            <a:chExt cx="1236279" cy="1236279"/>
          </a:xfrm>
        </p:grpSpPr>
        <p:sp>
          <p:nvSpPr>
            <p:cNvPr id="67" name="Oval 66"/>
            <p:cNvSpPr/>
            <p:nvPr/>
          </p:nvSpPr>
          <p:spPr bwMode="auto">
            <a:xfrm>
              <a:off x="10382656" y="1814217"/>
              <a:ext cx="1236279" cy="1236279"/>
            </a:xfrm>
            <a:prstGeom prst="ellipse">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grpSp>
          <p:nvGrpSpPr>
            <p:cNvPr id="30" name="Group 29"/>
            <p:cNvGrpSpPr/>
            <p:nvPr/>
          </p:nvGrpSpPr>
          <p:grpSpPr>
            <a:xfrm>
              <a:off x="10677568" y="2103566"/>
              <a:ext cx="646455" cy="657580"/>
              <a:chOff x="1132308" y="975540"/>
              <a:chExt cx="5349875" cy="5441951"/>
            </a:xfrm>
            <a:solidFill>
              <a:schemeClr val="tx1"/>
            </a:solidFill>
          </p:grpSpPr>
          <p:sp>
            <p:nvSpPr>
              <p:cNvPr id="25" name="Freeform 9"/>
              <p:cNvSpPr>
                <a:spLocks/>
              </p:cNvSpPr>
              <p:nvPr/>
            </p:nvSpPr>
            <p:spPr bwMode="auto">
              <a:xfrm>
                <a:off x="1132308" y="975540"/>
                <a:ext cx="2454275" cy="2501900"/>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sp>
            <p:nvSpPr>
              <p:cNvPr id="26" name="Freeform 10"/>
              <p:cNvSpPr>
                <a:spLocks/>
              </p:cNvSpPr>
              <p:nvPr/>
            </p:nvSpPr>
            <p:spPr bwMode="auto">
              <a:xfrm>
                <a:off x="4024733" y="975540"/>
                <a:ext cx="2457450" cy="2501900"/>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sp>
            <p:nvSpPr>
              <p:cNvPr id="28" name="Freeform 11"/>
              <p:cNvSpPr>
                <a:spLocks/>
              </p:cNvSpPr>
              <p:nvPr/>
            </p:nvSpPr>
            <p:spPr bwMode="auto">
              <a:xfrm>
                <a:off x="1132308" y="3894953"/>
                <a:ext cx="2454275" cy="2522538"/>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sp>
            <p:nvSpPr>
              <p:cNvPr id="29" name="Freeform 12"/>
              <p:cNvSpPr>
                <a:spLocks/>
              </p:cNvSpPr>
              <p:nvPr/>
            </p:nvSpPr>
            <p:spPr bwMode="auto">
              <a:xfrm>
                <a:off x="4024733" y="3894953"/>
                <a:ext cx="2457450" cy="2522538"/>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grpSp>
      </p:grpSp>
    </p:spTree>
    <p:extLst>
      <p:ext uri="{BB962C8B-B14F-4D97-AF65-F5344CB8AC3E}">
        <p14:creationId xmlns:p14="http://schemas.microsoft.com/office/powerpoint/2010/main" val="214880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5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ppt_x"/>
                                          </p:val>
                                        </p:tav>
                                        <p:tav tm="100000">
                                          <p:val>
                                            <p:strVal val="#ppt_x"/>
                                          </p:val>
                                        </p:tav>
                                      </p:tavLst>
                                    </p:anim>
                                    <p:anim calcmode="lin" valueType="num">
                                      <p:cBhvr additive="base">
                                        <p:cTn id="8" dur="750" fill="hold"/>
                                        <p:tgtEl>
                                          <p:spTgt spid="45"/>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par>
                                <p:cTn id="11" presetID="6" presetClass="emph" presetSubtype="0" decel="100000" autoRev="1" fill="hold" nodeType="withEffect">
                                  <p:stCondLst>
                                    <p:cond delay="0"/>
                                  </p:stCondLst>
                                  <p:childTnLst>
                                    <p:animScale>
                                      <p:cBhvr>
                                        <p:cTn id="12" dur="500" fill="hold"/>
                                        <p:tgtEl>
                                          <p:spTgt spid="7"/>
                                        </p:tgtEl>
                                      </p:cBhvr>
                                      <p:by x="0" y="0"/>
                                    </p:animScale>
                                  </p:childTnLst>
                                </p:cTn>
                              </p:par>
                              <p:par>
                                <p:cTn id="13" presetID="10" presetClass="entr" presetSubtype="0" fill="hold" grpId="0" nodeType="withEffect">
                                  <p:stCondLst>
                                    <p:cond delay="65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par>
                                <p:cTn id="16" presetID="1" presetClass="entr" presetSubtype="0" fill="hold" nodeType="withEffect">
                                  <p:stCondLst>
                                    <p:cond delay="300"/>
                                  </p:stCondLst>
                                  <p:childTnLst>
                                    <p:set>
                                      <p:cBhvr>
                                        <p:cTn id="17" dur="1" fill="hold">
                                          <p:stCondLst>
                                            <p:cond delay="499"/>
                                          </p:stCondLst>
                                        </p:cTn>
                                        <p:tgtEl>
                                          <p:spTgt spid="18"/>
                                        </p:tgtEl>
                                        <p:attrNameLst>
                                          <p:attrName>style.visibility</p:attrName>
                                        </p:attrNameLst>
                                      </p:cBhvr>
                                      <p:to>
                                        <p:strVal val="visible"/>
                                      </p:to>
                                    </p:set>
                                  </p:childTnLst>
                                </p:cTn>
                              </p:par>
                              <p:par>
                                <p:cTn id="18" presetID="6" presetClass="emph" presetSubtype="0" decel="100000" autoRev="1" fill="hold" nodeType="withEffect">
                                  <p:stCondLst>
                                    <p:cond delay="300"/>
                                  </p:stCondLst>
                                  <p:childTnLst>
                                    <p:animScale>
                                      <p:cBhvr>
                                        <p:cTn id="19" dur="500" fill="hold"/>
                                        <p:tgtEl>
                                          <p:spTgt spid="18"/>
                                        </p:tgtEl>
                                      </p:cBhvr>
                                      <p:by x="0" y="0"/>
                                    </p:animScale>
                                  </p:childTnLst>
                                </p:cTn>
                              </p:par>
                              <p:par>
                                <p:cTn id="20" presetID="10" presetClass="entr" presetSubtype="0" fill="hold" grpId="0" nodeType="withEffect">
                                  <p:stCondLst>
                                    <p:cond delay="80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par>
                                <p:cTn id="23" presetID="1" presetClass="entr" presetSubtype="0" fill="hold" nodeType="withEffect">
                                  <p:stCondLst>
                                    <p:cond delay="450"/>
                                  </p:stCondLst>
                                  <p:childTnLst>
                                    <p:set>
                                      <p:cBhvr>
                                        <p:cTn id="24" dur="1" fill="hold">
                                          <p:stCondLst>
                                            <p:cond delay="499"/>
                                          </p:stCondLst>
                                        </p:cTn>
                                        <p:tgtEl>
                                          <p:spTgt spid="19"/>
                                        </p:tgtEl>
                                        <p:attrNameLst>
                                          <p:attrName>style.visibility</p:attrName>
                                        </p:attrNameLst>
                                      </p:cBhvr>
                                      <p:to>
                                        <p:strVal val="visible"/>
                                      </p:to>
                                    </p:set>
                                  </p:childTnLst>
                                </p:cTn>
                              </p:par>
                              <p:par>
                                <p:cTn id="25" presetID="6" presetClass="emph" presetSubtype="0" decel="100000" autoRev="1" fill="hold" nodeType="withEffect">
                                  <p:stCondLst>
                                    <p:cond delay="450"/>
                                  </p:stCondLst>
                                  <p:childTnLst>
                                    <p:animScale>
                                      <p:cBhvr>
                                        <p:cTn id="26" dur="500" fill="hold"/>
                                        <p:tgtEl>
                                          <p:spTgt spid="19"/>
                                        </p:tgtEl>
                                      </p:cBhvr>
                                      <p:by x="0" y="0"/>
                                    </p:animScale>
                                  </p:childTnLst>
                                </p:cTn>
                              </p:par>
                              <p:par>
                                <p:cTn id="27" presetID="10" presetClass="entr" presetSubtype="0" fill="hold" grpId="0" nodeType="withEffect">
                                  <p:stCondLst>
                                    <p:cond delay="95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 decel="10000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750" fill="hold"/>
                                        <p:tgtEl>
                                          <p:spTgt spid="6"/>
                                        </p:tgtEl>
                                        <p:attrNameLst>
                                          <p:attrName>ppt_x</p:attrName>
                                        </p:attrNameLst>
                                      </p:cBhvr>
                                      <p:tavLst>
                                        <p:tav tm="0">
                                          <p:val>
                                            <p:strVal val="#ppt_x"/>
                                          </p:val>
                                        </p:tav>
                                        <p:tav tm="100000">
                                          <p:val>
                                            <p:strVal val="#ppt_x"/>
                                          </p:val>
                                        </p:tav>
                                      </p:tavLst>
                                    </p:anim>
                                    <p:anim calcmode="lin" valueType="num">
                                      <p:cBhvr additive="base">
                                        <p:cTn id="35" dur="750" fill="hold"/>
                                        <p:tgtEl>
                                          <p:spTgt spid="6"/>
                                        </p:tgtEl>
                                        <p:attrNameLst>
                                          <p:attrName>ppt_y</p:attrName>
                                        </p:attrNameLst>
                                      </p:cBhvr>
                                      <p:tavLst>
                                        <p:tav tm="0">
                                          <p:val>
                                            <p:strVal val="0-#ppt_h/2"/>
                                          </p:val>
                                        </p:tav>
                                        <p:tav tm="100000">
                                          <p:val>
                                            <p:strVal val="#ppt_y"/>
                                          </p:val>
                                        </p:tav>
                                      </p:tavLst>
                                    </p:anim>
                                  </p:childTnLst>
                                </p:cTn>
                              </p:par>
                              <p:par>
                                <p:cTn id="36" presetID="1" presetClass="entr" presetSubtype="0" fill="hold" nodeType="withEffect">
                                  <p:stCondLst>
                                    <p:cond delay="0"/>
                                  </p:stCondLst>
                                  <p:childTnLst>
                                    <p:set>
                                      <p:cBhvr>
                                        <p:cTn id="37" dur="1" fill="hold">
                                          <p:stCondLst>
                                            <p:cond delay="499"/>
                                          </p:stCondLst>
                                        </p:cTn>
                                        <p:tgtEl>
                                          <p:spTgt spid="21"/>
                                        </p:tgtEl>
                                        <p:attrNameLst>
                                          <p:attrName>style.visibility</p:attrName>
                                        </p:attrNameLst>
                                      </p:cBhvr>
                                      <p:to>
                                        <p:strVal val="visible"/>
                                      </p:to>
                                    </p:set>
                                  </p:childTnLst>
                                </p:cTn>
                              </p:par>
                              <p:par>
                                <p:cTn id="38" presetID="6" presetClass="emph" presetSubtype="0" decel="100000" autoRev="1" fill="hold" nodeType="withEffect">
                                  <p:stCondLst>
                                    <p:cond delay="0"/>
                                  </p:stCondLst>
                                  <p:childTnLst>
                                    <p:animScale>
                                      <p:cBhvr>
                                        <p:cTn id="39" dur="500" fill="hold"/>
                                        <p:tgtEl>
                                          <p:spTgt spid="21"/>
                                        </p:tgtEl>
                                      </p:cBhvr>
                                      <p:by x="0" y="0"/>
                                    </p:animScale>
                                  </p:childTnLst>
                                </p:cTn>
                              </p:par>
                              <p:par>
                                <p:cTn id="40" presetID="10" presetClass="entr" presetSubtype="0" fill="hold" grpId="0" nodeType="withEffect">
                                  <p:stCondLst>
                                    <p:cond delay="65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childTnLst>
                                </p:cTn>
                              </p:par>
                              <p:par>
                                <p:cTn id="43" presetID="1" presetClass="entr" presetSubtype="0" fill="hold" nodeType="withEffect">
                                  <p:stCondLst>
                                    <p:cond delay="300"/>
                                  </p:stCondLst>
                                  <p:childTnLst>
                                    <p:set>
                                      <p:cBhvr>
                                        <p:cTn id="44" dur="1" fill="hold">
                                          <p:stCondLst>
                                            <p:cond delay="499"/>
                                          </p:stCondLst>
                                        </p:cTn>
                                        <p:tgtEl>
                                          <p:spTgt spid="22"/>
                                        </p:tgtEl>
                                        <p:attrNameLst>
                                          <p:attrName>style.visibility</p:attrName>
                                        </p:attrNameLst>
                                      </p:cBhvr>
                                      <p:to>
                                        <p:strVal val="visible"/>
                                      </p:to>
                                    </p:set>
                                  </p:childTnLst>
                                </p:cTn>
                              </p:par>
                              <p:par>
                                <p:cTn id="45" presetID="6" presetClass="emph" presetSubtype="0" decel="100000" autoRev="1" fill="hold" nodeType="withEffect">
                                  <p:stCondLst>
                                    <p:cond delay="300"/>
                                  </p:stCondLst>
                                  <p:childTnLst>
                                    <p:animScale>
                                      <p:cBhvr>
                                        <p:cTn id="46" dur="500" fill="hold"/>
                                        <p:tgtEl>
                                          <p:spTgt spid="22"/>
                                        </p:tgtEl>
                                      </p:cBhvr>
                                      <p:by x="0" y="0"/>
                                    </p:animScale>
                                  </p:childTnLst>
                                </p:cTn>
                              </p:par>
                              <p:par>
                                <p:cTn id="47" presetID="10" presetClass="entr" presetSubtype="0" fill="hold" grpId="0" nodeType="withEffect">
                                  <p:stCondLst>
                                    <p:cond delay="800"/>
                                  </p:stCondLst>
                                  <p:childTnLst>
                                    <p:set>
                                      <p:cBhvr>
                                        <p:cTn id="48" dur="1" fill="hold">
                                          <p:stCondLst>
                                            <p:cond delay="0"/>
                                          </p:stCondLst>
                                        </p:cTn>
                                        <p:tgtEl>
                                          <p:spTgt spid="62"/>
                                        </p:tgtEl>
                                        <p:attrNameLst>
                                          <p:attrName>style.visibility</p:attrName>
                                        </p:attrNameLst>
                                      </p:cBhvr>
                                      <p:to>
                                        <p:strVal val="visible"/>
                                      </p:to>
                                    </p:set>
                                    <p:animEffect transition="in" filter="fade">
                                      <p:cBhvr>
                                        <p:cTn id="49" dur="500"/>
                                        <p:tgtEl>
                                          <p:spTgt spid="62"/>
                                        </p:tgtEl>
                                      </p:cBhvr>
                                    </p:animEffect>
                                  </p:childTnLst>
                                </p:cTn>
                              </p:par>
                              <p:par>
                                <p:cTn id="50" presetID="1" presetClass="entr" presetSubtype="0" fill="hold" nodeType="withEffect">
                                  <p:stCondLst>
                                    <p:cond delay="450"/>
                                  </p:stCondLst>
                                  <p:childTnLst>
                                    <p:set>
                                      <p:cBhvr>
                                        <p:cTn id="51" dur="1" fill="hold">
                                          <p:stCondLst>
                                            <p:cond delay="499"/>
                                          </p:stCondLst>
                                        </p:cTn>
                                        <p:tgtEl>
                                          <p:spTgt spid="24"/>
                                        </p:tgtEl>
                                        <p:attrNameLst>
                                          <p:attrName>style.visibility</p:attrName>
                                        </p:attrNameLst>
                                      </p:cBhvr>
                                      <p:to>
                                        <p:strVal val="visible"/>
                                      </p:to>
                                    </p:set>
                                  </p:childTnLst>
                                </p:cTn>
                              </p:par>
                              <p:par>
                                <p:cTn id="52" presetID="6" presetClass="emph" presetSubtype="0" decel="100000" autoRev="1" fill="hold" nodeType="withEffect">
                                  <p:stCondLst>
                                    <p:cond delay="450"/>
                                  </p:stCondLst>
                                  <p:childTnLst>
                                    <p:animScale>
                                      <p:cBhvr>
                                        <p:cTn id="53" dur="500" fill="hold"/>
                                        <p:tgtEl>
                                          <p:spTgt spid="24"/>
                                        </p:tgtEl>
                                      </p:cBhvr>
                                      <p:by x="0" y="0"/>
                                    </p:animScale>
                                  </p:childTnLst>
                                </p:cTn>
                              </p:par>
                              <p:par>
                                <p:cTn id="54" presetID="10" presetClass="entr" presetSubtype="0" fill="hold" grpId="0" nodeType="withEffect">
                                  <p:stCondLst>
                                    <p:cond delay="950"/>
                                  </p:stCondLst>
                                  <p:childTnLst>
                                    <p:set>
                                      <p:cBhvr>
                                        <p:cTn id="55" dur="1" fill="hold">
                                          <p:stCondLst>
                                            <p:cond delay="0"/>
                                          </p:stCondLst>
                                        </p:cTn>
                                        <p:tgtEl>
                                          <p:spTgt spid="82"/>
                                        </p:tgtEl>
                                        <p:attrNameLst>
                                          <p:attrName>style.visibility</p:attrName>
                                        </p:attrNameLst>
                                      </p:cBhvr>
                                      <p:to>
                                        <p:strVal val="visible"/>
                                      </p:to>
                                    </p:set>
                                    <p:animEffect transition="in" filter="fade">
                                      <p:cBhvr>
                                        <p:cTn id="56" dur="500"/>
                                        <p:tgtEl>
                                          <p:spTgt spid="82"/>
                                        </p:tgtEl>
                                      </p:cBhvr>
                                    </p:animEffect>
                                  </p:childTnLst>
                                </p:cTn>
                              </p:par>
                              <p:par>
                                <p:cTn id="57" presetID="1" presetClass="entr" presetSubtype="0" fill="hold" nodeType="withEffect">
                                  <p:stCondLst>
                                    <p:cond delay="600"/>
                                  </p:stCondLst>
                                  <p:childTnLst>
                                    <p:set>
                                      <p:cBhvr>
                                        <p:cTn id="58" dur="1" fill="hold">
                                          <p:stCondLst>
                                            <p:cond delay="499"/>
                                          </p:stCondLst>
                                        </p:cTn>
                                        <p:tgtEl>
                                          <p:spTgt spid="27"/>
                                        </p:tgtEl>
                                        <p:attrNameLst>
                                          <p:attrName>style.visibility</p:attrName>
                                        </p:attrNameLst>
                                      </p:cBhvr>
                                      <p:to>
                                        <p:strVal val="visible"/>
                                      </p:to>
                                    </p:set>
                                  </p:childTnLst>
                                </p:cTn>
                              </p:par>
                              <p:par>
                                <p:cTn id="59" presetID="6" presetClass="emph" presetSubtype="0" decel="100000" autoRev="1" fill="hold" nodeType="withEffect">
                                  <p:stCondLst>
                                    <p:cond delay="600"/>
                                  </p:stCondLst>
                                  <p:childTnLst>
                                    <p:animScale>
                                      <p:cBhvr>
                                        <p:cTn id="60" dur="500" fill="hold"/>
                                        <p:tgtEl>
                                          <p:spTgt spid="27"/>
                                        </p:tgtEl>
                                      </p:cBhvr>
                                      <p:by x="0" y="0"/>
                                    </p:animScale>
                                  </p:childTnLst>
                                </p:cTn>
                              </p:par>
                              <p:par>
                                <p:cTn id="61" presetID="1" presetClass="entr" presetSubtype="0" fill="hold" nodeType="withEffect">
                                  <p:stCondLst>
                                    <p:cond delay="750"/>
                                  </p:stCondLst>
                                  <p:childTnLst>
                                    <p:set>
                                      <p:cBhvr>
                                        <p:cTn id="62" dur="1" fill="hold">
                                          <p:stCondLst>
                                            <p:cond delay="499"/>
                                          </p:stCondLst>
                                        </p:cTn>
                                        <p:tgtEl>
                                          <p:spTgt spid="32"/>
                                        </p:tgtEl>
                                        <p:attrNameLst>
                                          <p:attrName>style.visibility</p:attrName>
                                        </p:attrNameLst>
                                      </p:cBhvr>
                                      <p:to>
                                        <p:strVal val="visible"/>
                                      </p:to>
                                    </p:set>
                                  </p:childTnLst>
                                </p:cTn>
                              </p:par>
                              <p:par>
                                <p:cTn id="63" presetID="6" presetClass="emph" presetSubtype="0" decel="100000" autoRev="1" fill="hold" nodeType="withEffect">
                                  <p:stCondLst>
                                    <p:cond delay="750"/>
                                  </p:stCondLst>
                                  <p:childTnLst>
                                    <p:animScale>
                                      <p:cBhvr>
                                        <p:cTn id="64" dur="500" fill="hold"/>
                                        <p:tgtEl>
                                          <p:spTgt spid="32"/>
                                        </p:tgtEl>
                                      </p:cBhvr>
                                      <p:by x="0" y="0"/>
                                    </p:animScale>
                                  </p:childTnLst>
                                </p:cTn>
                              </p:par>
                              <p:par>
                                <p:cTn id="65" presetID="10" presetClass="entr" presetSubtype="0" fill="hold" grpId="0" nodeType="withEffect">
                                  <p:stCondLst>
                                    <p:cond delay="110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childTnLst>
                                </p:cTn>
                              </p:par>
                              <p:par>
                                <p:cTn id="68" presetID="10" presetClass="entr" presetSubtype="0" fill="hold" grpId="0" nodeType="withEffect">
                                  <p:stCondLst>
                                    <p:cond delay="135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500"/>
                                        <p:tgtEl>
                                          <p:spTgt spid="76"/>
                                        </p:tgtEl>
                                      </p:cBhvr>
                                    </p:animEffect>
                                  </p:childTnLst>
                                </p:cTn>
                              </p:par>
                              <p:par>
                                <p:cTn id="71" presetID="10" presetClass="entr" presetSubtype="0" fill="hold" grpId="0" nodeType="withEffect">
                                  <p:stCondLst>
                                    <p:cond delay="135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500"/>
                                        <p:tgtEl>
                                          <p:spTgt spid="66"/>
                                        </p:tgtEl>
                                      </p:cBhvr>
                                    </p:animEffect>
                                  </p:childTnLst>
                                </p:cTn>
                              </p:par>
                              <p:par>
                                <p:cTn id="74" presetID="10" presetClass="entr" presetSubtype="0" fill="hold" grpId="0" nodeType="withEffect">
                                  <p:stCondLst>
                                    <p:cond delay="135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135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500"/>
                                        <p:tgtEl>
                                          <p:spTgt spid="53"/>
                                        </p:tgtEl>
                                      </p:cBhvr>
                                    </p:animEffect>
                                  </p:childTnLst>
                                </p:cTn>
                              </p:par>
                              <p:par>
                                <p:cTn id="80" presetID="10" presetClass="entr" presetSubtype="0" fill="hold" grpId="0" nodeType="withEffect">
                                  <p:stCondLst>
                                    <p:cond delay="135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par>
                                <p:cTn id="83" presetID="10" presetClass="entr" presetSubtype="0" fill="hold" grpId="0" nodeType="withEffect">
                                  <p:stCondLst>
                                    <p:cond delay="1250"/>
                                  </p:stCondLst>
                                  <p:childTnLst>
                                    <p:set>
                                      <p:cBhvr>
                                        <p:cTn id="84" dur="1" fill="hold">
                                          <p:stCondLst>
                                            <p:cond delay="0"/>
                                          </p:stCondLst>
                                        </p:cTn>
                                        <p:tgtEl>
                                          <p:spTgt spid="69"/>
                                        </p:tgtEl>
                                        <p:attrNameLst>
                                          <p:attrName>style.visibility</p:attrName>
                                        </p:attrNameLst>
                                      </p:cBhvr>
                                      <p:to>
                                        <p:strVal val="visible"/>
                                      </p:to>
                                    </p:set>
                                    <p:animEffect transition="in" filter="fade">
                                      <p:cBhvr>
                                        <p:cTn id="85" dur="500"/>
                                        <p:tgtEl>
                                          <p:spTgt spid="69"/>
                                        </p:tgtEl>
                                      </p:cBhvr>
                                    </p:animEffect>
                                  </p:childTnLst>
                                </p:cTn>
                              </p:par>
                              <p:par>
                                <p:cTn id="86" presetID="10" presetClass="entr" presetSubtype="0" fill="hold" grpId="0" nodeType="withEffect">
                                  <p:stCondLst>
                                    <p:cond delay="135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500"/>
                                        <p:tgtEl>
                                          <p:spTgt spid="44"/>
                                        </p:tgtEl>
                                      </p:cBhvr>
                                    </p:animEffect>
                                  </p:childTnLst>
                                </p:cTn>
                              </p:par>
                              <p:par>
                                <p:cTn id="89" presetID="10" presetClass="entr" presetSubtype="0" fill="hold" grpId="0" nodeType="withEffect">
                                  <p:stCondLst>
                                    <p:cond delay="135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500"/>
                                        <p:tgtEl>
                                          <p:spTgt spid="3"/>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decel="100000" fill="hold" grpId="0" nodeType="clickEffect">
                                  <p:stCondLst>
                                    <p:cond delay="0"/>
                                  </p:stCondLst>
                                  <p:childTnLst>
                                    <p:set>
                                      <p:cBhvr>
                                        <p:cTn id="95" dur="1" fill="hold">
                                          <p:stCondLst>
                                            <p:cond delay="0"/>
                                          </p:stCondLst>
                                        </p:cTn>
                                        <p:tgtEl>
                                          <p:spTgt spid="51"/>
                                        </p:tgtEl>
                                        <p:attrNameLst>
                                          <p:attrName>style.visibility</p:attrName>
                                        </p:attrNameLst>
                                      </p:cBhvr>
                                      <p:to>
                                        <p:strVal val="visible"/>
                                      </p:to>
                                    </p:set>
                                    <p:anim calcmode="lin" valueType="num">
                                      <p:cBhvr additive="base">
                                        <p:cTn id="96" dur="750" fill="hold"/>
                                        <p:tgtEl>
                                          <p:spTgt spid="51"/>
                                        </p:tgtEl>
                                        <p:attrNameLst>
                                          <p:attrName>ppt_x</p:attrName>
                                        </p:attrNameLst>
                                      </p:cBhvr>
                                      <p:tavLst>
                                        <p:tav tm="0">
                                          <p:val>
                                            <p:strVal val="#ppt_x"/>
                                          </p:val>
                                        </p:tav>
                                        <p:tav tm="100000">
                                          <p:val>
                                            <p:strVal val="#ppt_x"/>
                                          </p:val>
                                        </p:tav>
                                      </p:tavLst>
                                    </p:anim>
                                    <p:anim calcmode="lin" valueType="num">
                                      <p:cBhvr additive="base">
                                        <p:cTn id="97" dur="750" fill="hold"/>
                                        <p:tgtEl>
                                          <p:spTgt spid="51"/>
                                        </p:tgtEl>
                                        <p:attrNameLst>
                                          <p:attrName>ppt_y</p:attrName>
                                        </p:attrNameLst>
                                      </p:cBhvr>
                                      <p:tavLst>
                                        <p:tav tm="0">
                                          <p:val>
                                            <p:strVal val="1+#ppt_h/2"/>
                                          </p:val>
                                        </p:tav>
                                        <p:tav tm="100000">
                                          <p:val>
                                            <p:strVal val="#ppt_y"/>
                                          </p:val>
                                        </p:tav>
                                      </p:tavLst>
                                    </p:anim>
                                  </p:childTnLst>
                                </p:cTn>
                              </p:par>
                              <p:par>
                                <p:cTn id="98" presetID="10" presetClass="exit" presetSubtype="0" fill="hold" grpId="1" nodeType="withEffect">
                                  <p:stCondLst>
                                    <p:cond delay="0"/>
                                  </p:stCondLst>
                                  <p:childTnLst>
                                    <p:animEffect transition="out" filter="fade">
                                      <p:cBhvr>
                                        <p:cTn id="99" dur="500"/>
                                        <p:tgtEl>
                                          <p:spTgt spid="45"/>
                                        </p:tgtEl>
                                      </p:cBhvr>
                                    </p:animEffect>
                                    <p:set>
                                      <p:cBhvr>
                                        <p:cTn id="100" dur="1" fill="hold">
                                          <p:stCondLst>
                                            <p:cond delay="499"/>
                                          </p:stCondLst>
                                        </p:cTn>
                                        <p:tgtEl>
                                          <p:spTgt spid="45"/>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7"/>
                                        </p:tgtEl>
                                      </p:cBhvr>
                                    </p:animEffect>
                                    <p:set>
                                      <p:cBhvr>
                                        <p:cTn id="103" dur="1" fill="hold">
                                          <p:stCondLst>
                                            <p:cond delay="499"/>
                                          </p:stCondLst>
                                        </p:cTn>
                                        <p:tgtEl>
                                          <p:spTgt spid="7"/>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84"/>
                                        </p:tgtEl>
                                      </p:cBhvr>
                                    </p:animEffect>
                                    <p:set>
                                      <p:cBhvr>
                                        <p:cTn id="106" dur="1" fill="hold">
                                          <p:stCondLst>
                                            <p:cond delay="499"/>
                                          </p:stCondLst>
                                        </p:cTn>
                                        <p:tgtEl>
                                          <p:spTgt spid="8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18"/>
                                        </p:tgtEl>
                                      </p:cBhvr>
                                    </p:animEffect>
                                    <p:set>
                                      <p:cBhvr>
                                        <p:cTn id="109" dur="1" fill="hold">
                                          <p:stCondLst>
                                            <p:cond delay="499"/>
                                          </p:stCondLst>
                                        </p:cTn>
                                        <p:tgtEl>
                                          <p:spTgt spid="18"/>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81"/>
                                        </p:tgtEl>
                                      </p:cBhvr>
                                    </p:animEffect>
                                    <p:set>
                                      <p:cBhvr>
                                        <p:cTn id="112" dur="1" fill="hold">
                                          <p:stCondLst>
                                            <p:cond delay="499"/>
                                          </p:stCondLst>
                                        </p:cTn>
                                        <p:tgtEl>
                                          <p:spTgt spid="81"/>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19"/>
                                        </p:tgtEl>
                                      </p:cBhvr>
                                    </p:animEffect>
                                    <p:set>
                                      <p:cBhvr>
                                        <p:cTn id="115" dur="1" fill="hold">
                                          <p:stCondLst>
                                            <p:cond delay="499"/>
                                          </p:stCondLst>
                                        </p:cTn>
                                        <p:tgtEl>
                                          <p:spTgt spid="19"/>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85"/>
                                        </p:tgtEl>
                                      </p:cBhvr>
                                    </p:animEffect>
                                    <p:set>
                                      <p:cBhvr>
                                        <p:cTn id="118" dur="1" fill="hold">
                                          <p:stCondLst>
                                            <p:cond delay="499"/>
                                          </p:stCondLst>
                                        </p:cTn>
                                        <p:tgtEl>
                                          <p:spTgt spid="85"/>
                                        </p:tgtEl>
                                        <p:attrNameLst>
                                          <p:attrName>style.visibility</p:attrName>
                                        </p:attrNameLst>
                                      </p:cBhvr>
                                      <p:to>
                                        <p:strVal val="hidden"/>
                                      </p:to>
                                    </p:set>
                                  </p:childTnLst>
                                </p:cTn>
                              </p:par>
                              <p:par>
                                <p:cTn id="119" presetID="2" presetClass="entr" presetSubtype="4" decel="100000" fill="hold" grpId="0" nodeType="withEffect">
                                  <p:stCondLst>
                                    <p:cond delay="100"/>
                                  </p:stCondLst>
                                  <p:childTnLst>
                                    <p:set>
                                      <p:cBhvr>
                                        <p:cTn id="120" dur="1" fill="hold">
                                          <p:stCondLst>
                                            <p:cond delay="0"/>
                                          </p:stCondLst>
                                        </p:cTn>
                                        <p:tgtEl>
                                          <p:spTgt spid="54"/>
                                        </p:tgtEl>
                                        <p:attrNameLst>
                                          <p:attrName>style.visibility</p:attrName>
                                        </p:attrNameLst>
                                      </p:cBhvr>
                                      <p:to>
                                        <p:strVal val="visible"/>
                                      </p:to>
                                    </p:set>
                                    <p:anim calcmode="lin" valueType="num">
                                      <p:cBhvr additive="base">
                                        <p:cTn id="121" dur="750" fill="hold"/>
                                        <p:tgtEl>
                                          <p:spTgt spid="54"/>
                                        </p:tgtEl>
                                        <p:attrNameLst>
                                          <p:attrName>ppt_x</p:attrName>
                                        </p:attrNameLst>
                                      </p:cBhvr>
                                      <p:tavLst>
                                        <p:tav tm="0">
                                          <p:val>
                                            <p:strVal val="#ppt_x"/>
                                          </p:val>
                                        </p:tav>
                                        <p:tav tm="100000">
                                          <p:val>
                                            <p:strVal val="#ppt_x"/>
                                          </p:val>
                                        </p:tav>
                                      </p:tavLst>
                                    </p:anim>
                                    <p:anim calcmode="lin" valueType="num">
                                      <p:cBhvr additive="base">
                                        <p:cTn id="122" dur="750" fill="hold"/>
                                        <p:tgtEl>
                                          <p:spTgt spid="54"/>
                                        </p:tgtEl>
                                        <p:attrNameLst>
                                          <p:attrName>ppt_y</p:attrName>
                                        </p:attrNameLst>
                                      </p:cBhvr>
                                      <p:tavLst>
                                        <p:tav tm="0">
                                          <p:val>
                                            <p:strVal val="1+#ppt_h/2"/>
                                          </p:val>
                                        </p:tav>
                                        <p:tav tm="100000">
                                          <p:val>
                                            <p:strVal val="#ppt_y"/>
                                          </p:val>
                                        </p:tav>
                                      </p:tavLst>
                                    </p:anim>
                                  </p:childTnLst>
                                </p:cTn>
                              </p:par>
                              <p:par>
                                <p:cTn id="123" presetID="2" presetClass="entr" presetSubtype="4" decel="100000" fill="hold" grpId="0" nodeType="withEffect">
                                  <p:stCondLst>
                                    <p:cond delay="200"/>
                                  </p:stCondLst>
                                  <p:childTnLst>
                                    <p:set>
                                      <p:cBhvr>
                                        <p:cTn id="124" dur="1" fill="hold">
                                          <p:stCondLst>
                                            <p:cond delay="0"/>
                                          </p:stCondLst>
                                        </p:cTn>
                                        <p:tgtEl>
                                          <p:spTgt spid="61"/>
                                        </p:tgtEl>
                                        <p:attrNameLst>
                                          <p:attrName>style.visibility</p:attrName>
                                        </p:attrNameLst>
                                      </p:cBhvr>
                                      <p:to>
                                        <p:strVal val="visible"/>
                                      </p:to>
                                    </p:set>
                                    <p:anim calcmode="lin" valueType="num">
                                      <p:cBhvr additive="base">
                                        <p:cTn id="125" dur="750" fill="hold"/>
                                        <p:tgtEl>
                                          <p:spTgt spid="61"/>
                                        </p:tgtEl>
                                        <p:attrNameLst>
                                          <p:attrName>ppt_x</p:attrName>
                                        </p:attrNameLst>
                                      </p:cBhvr>
                                      <p:tavLst>
                                        <p:tav tm="0">
                                          <p:val>
                                            <p:strVal val="#ppt_x"/>
                                          </p:val>
                                        </p:tav>
                                        <p:tav tm="100000">
                                          <p:val>
                                            <p:strVal val="#ppt_x"/>
                                          </p:val>
                                        </p:tav>
                                      </p:tavLst>
                                    </p:anim>
                                    <p:anim calcmode="lin" valueType="num">
                                      <p:cBhvr additive="base">
                                        <p:cTn id="126" dur="750" fill="hold"/>
                                        <p:tgtEl>
                                          <p:spTgt spid="61"/>
                                        </p:tgtEl>
                                        <p:attrNameLst>
                                          <p:attrName>ppt_y</p:attrName>
                                        </p:attrNameLst>
                                      </p:cBhvr>
                                      <p:tavLst>
                                        <p:tav tm="0">
                                          <p:val>
                                            <p:strVal val="1+#ppt_h/2"/>
                                          </p:val>
                                        </p:tav>
                                        <p:tav tm="100000">
                                          <p:val>
                                            <p:strVal val="#ppt_y"/>
                                          </p:val>
                                        </p:tav>
                                      </p:tavLst>
                                    </p:anim>
                                  </p:childTnLst>
                                </p:cTn>
                              </p:par>
                              <p:par>
                                <p:cTn id="127" presetID="2" presetClass="entr" presetSubtype="4" decel="100000" fill="hold" grpId="0" nodeType="withEffect">
                                  <p:stCondLst>
                                    <p:cond delay="300"/>
                                  </p:stCondLst>
                                  <p:childTnLst>
                                    <p:set>
                                      <p:cBhvr>
                                        <p:cTn id="128" dur="1" fill="hold">
                                          <p:stCondLst>
                                            <p:cond delay="0"/>
                                          </p:stCondLst>
                                        </p:cTn>
                                        <p:tgtEl>
                                          <p:spTgt spid="63"/>
                                        </p:tgtEl>
                                        <p:attrNameLst>
                                          <p:attrName>style.visibility</p:attrName>
                                        </p:attrNameLst>
                                      </p:cBhvr>
                                      <p:to>
                                        <p:strVal val="visible"/>
                                      </p:to>
                                    </p:set>
                                    <p:anim calcmode="lin" valueType="num">
                                      <p:cBhvr additive="base">
                                        <p:cTn id="129" dur="750" fill="hold"/>
                                        <p:tgtEl>
                                          <p:spTgt spid="63"/>
                                        </p:tgtEl>
                                        <p:attrNameLst>
                                          <p:attrName>ppt_x</p:attrName>
                                        </p:attrNameLst>
                                      </p:cBhvr>
                                      <p:tavLst>
                                        <p:tav tm="0">
                                          <p:val>
                                            <p:strVal val="#ppt_x"/>
                                          </p:val>
                                        </p:tav>
                                        <p:tav tm="100000">
                                          <p:val>
                                            <p:strVal val="#ppt_x"/>
                                          </p:val>
                                        </p:tav>
                                      </p:tavLst>
                                    </p:anim>
                                    <p:anim calcmode="lin" valueType="num">
                                      <p:cBhvr additive="base">
                                        <p:cTn id="130" dur="750" fill="hold"/>
                                        <p:tgtEl>
                                          <p:spTgt spid="63"/>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400"/>
                                  </p:stCondLst>
                                  <p:childTnLst>
                                    <p:set>
                                      <p:cBhvr>
                                        <p:cTn id="132" dur="1" fill="hold">
                                          <p:stCondLst>
                                            <p:cond delay="0"/>
                                          </p:stCondLst>
                                        </p:cTn>
                                        <p:tgtEl>
                                          <p:spTgt spid="64"/>
                                        </p:tgtEl>
                                        <p:attrNameLst>
                                          <p:attrName>style.visibility</p:attrName>
                                        </p:attrNameLst>
                                      </p:cBhvr>
                                      <p:to>
                                        <p:strVal val="visible"/>
                                      </p:to>
                                    </p:set>
                                    <p:anim calcmode="lin" valueType="num">
                                      <p:cBhvr additive="base">
                                        <p:cTn id="133" dur="750" fill="hold"/>
                                        <p:tgtEl>
                                          <p:spTgt spid="64"/>
                                        </p:tgtEl>
                                        <p:attrNameLst>
                                          <p:attrName>ppt_x</p:attrName>
                                        </p:attrNameLst>
                                      </p:cBhvr>
                                      <p:tavLst>
                                        <p:tav tm="0">
                                          <p:val>
                                            <p:strVal val="#ppt_x"/>
                                          </p:val>
                                        </p:tav>
                                        <p:tav tm="100000">
                                          <p:val>
                                            <p:strVal val="#ppt_x"/>
                                          </p:val>
                                        </p:tav>
                                      </p:tavLst>
                                    </p:anim>
                                    <p:anim calcmode="lin" valueType="num">
                                      <p:cBhvr additive="base">
                                        <p:cTn id="134" dur="75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6" grpId="0" animBg="1"/>
      <p:bldP spid="3" grpId="0" animBg="1"/>
      <p:bldP spid="12" grpId="0" animBg="1"/>
      <p:bldP spid="52" grpId="0"/>
      <p:bldP spid="62" grpId="0"/>
      <p:bldP spid="75" grpId="0"/>
      <p:bldP spid="82" grpId="0"/>
      <p:bldP spid="53" grpId="0"/>
      <p:bldP spid="66" grpId="0"/>
      <p:bldP spid="76" grpId="0"/>
      <p:bldP spid="83" grpId="0"/>
      <p:bldP spid="81" grpId="0"/>
      <p:bldP spid="81" grpId="1"/>
      <p:bldP spid="84" grpId="0"/>
      <p:bldP spid="84" grpId="1"/>
      <p:bldP spid="85" grpId="0"/>
      <p:bldP spid="85" grpId="1"/>
      <p:bldP spid="44" grpId="0"/>
      <p:bldP spid="51" grpId="0" animBg="1"/>
      <p:bldP spid="54" grpId="0" animBg="1"/>
      <p:bldP spid="61" grpId="0" animBg="1"/>
      <p:bldP spid="63" grpId="0" animBg="1"/>
      <p:bldP spid="64" grpId="0" animBg="1"/>
      <p:bldP spid="69" grpId="0"/>
    </p:bldLst>
  </p:timing>
</p:sld>
</file>

<file path=ppt/theme/theme1.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xml><?xml version="1.0" encoding="utf-8"?>
<a:theme xmlns:a="http://schemas.openxmlformats.org/drawingml/2006/main" name="3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3.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498ab54b-dc15-46a3-9798-269cb0296dca">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Published xmlns="8c549ff6-be8b-4d2f-a427-0e43081ea2a7">true</Published>
    <_ip_UnifiedCompliancePolicyUIAction xmlns="http://schemas.microsoft.com/sharepoint/v3" xsi:nil="true"/>
    <To_x0020_Do_x0020_Notes xmlns="8c549ff6-be8b-4d2f-a427-0e43081ea2a7" xsi:nil="true"/>
    <TFS_x0020_ID xmlns="8c549ff6-be8b-4d2f-a427-0e43081ea2a7" xsi:nil="true"/>
    <_ip_UnifiedCompliancePolicyProperties xmlns="http://schemas.microsoft.com/sharepoint/v3" xsi:nil="true"/>
    <Doc_Type xmlns="8c549ff6-be8b-4d2f-a427-0e43081ea2a7">Blog</Doc_Type>
  </documentManagement>
</p:properties>
</file>

<file path=customXml/item10.xml><?xml version="1.0" encoding="utf-8"?>
<p:properties xmlns:p="http://schemas.microsoft.com/office/2006/metadata/properties" xmlns:xsi="http://www.w3.org/2001/XMLSchema-instance" xmlns:pc="http://schemas.microsoft.com/office/infopath/2007/PartnerControls">
  <documentManagement/>
</p:properties>
</file>

<file path=customXml/item11.xml><?xml version="1.0" encoding="utf-8"?>
<p:properties xmlns:p="http://schemas.microsoft.com/office/2006/metadata/properties" xmlns:xsi="http://www.w3.org/2001/XMLSchema-instance" xmlns:pc="http://schemas.microsoft.com/office/infopath/2007/PartnerControls">
  <documentManagement>
    <LastSharedByUser xmlns="2478d1b8-79bf-461f-b8e8-704d21601f1a">SHAREPOINT\system</LastSharedByUser>
    <LastSharedByTime xmlns="2478d1b8-79bf-461f-b8e8-704d21601f1a">2016-10-25T17:50:24+00:00</LastSharedByTime>
    <DocumentDescription xmlns="230e9df3-be65-4c73-a93b-d1236ebd677e">Describes the Azure App Service, including features and benefits of Azure PaaS</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Jeremy Thake</DisplayName>
        <AccountId>25586</AccountId>
        <AccountType/>
      </UserInfo>
    </Owner>
    <PublishDate xmlns="230E9DF3-BE65-4C73-A93B-D1236EBD677E">2016-10-28T07:00:00+00:00</PublishDat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Info xmlns="http://schemas.microsoft.com/office/infopath/2007/PartnerControls">
          <TermName xmlns="http://schemas.microsoft.com/office/infopath/2007/PartnerControls">applications</TermName>
          <TermId xmlns="http://schemas.microsoft.com/office/infopath/2007/PartnerControls">9aef2011-c167-449d-82f4-36727df3ac32</TermId>
        </TermInfo>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https://microsoft.sharepoint.com/sites/Infopedia_G01KC/Media/Thumbnails/G01KC-1-18831/azureappservice.jpg</Url>
      <Description>/sites/Infopedia_G01KC/Media/Thumbnails/G01KC-1-18831/azureappservice.jpg</Description>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169</Value>
      <Value>31</Value>
      <Value>30</Value>
      <Value>29</Value>
      <Value>26</Value>
      <Value>42</Value>
      <Value>475</Value>
      <Value>346</Value>
      <Value>5</Value>
      <Value>21</Value>
      <Value>20</Value>
      <Value>34</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G01KC-99682991-18832</_dlc_DocId>
    <_dlc_DocIdUrl xmlns="230e9df3-be65-4c73-a93b-d1236ebd677e">
      <Url>https://microsoft.sharepoint.com/sites/Infopedia_G01KC/_layouts/15/DocIdRedir.aspx?ID=G01KC-99682991-18832</Url>
      <Description>G01KC-99682991-18832</Description>
    </_dlc_DocIdUrl>
  </documentManagement>
</p:properties>
</file>

<file path=customXml/item12.xml><?xml version="1.0" encoding="utf-8"?>
<p:properties xmlns:p="http://schemas.microsoft.com/office/2006/metadata/properties" xmlns:xsi="http://www.w3.org/2001/XMLSchema-instance" xmlns:pc="http://schemas.microsoft.com/office/infopath/2007/PartnerControls">
  <documentManagement>
    <SharedWithUsers xmlns="498ab54b-dc15-46a3-9798-269cb0296dca">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Published xmlns="8c549ff6-be8b-4d2f-a427-0e43081ea2a7">true</Published>
    <_ip_UnifiedCompliancePolicyUIAction xmlns="http://schemas.microsoft.com/sharepoint/v3" xsi:nil="true"/>
    <To_x0020_Do_x0020_Notes xmlns="8c549ff6-be8b-4d2f-a427-0e43081ea2a7" xsi:nil="true"/>
    <TFS_x0020_ID xmlns="8c549ff6-be8b-4d2f-a427-0e43081ea2a7" xsi:nil="true"/>
    <_ip_UnifiedCompliancePolicyProperties xmlns="http://schemas.microsoft.com/sharepoint/v3" xsi:nil="true"/>
    <Doc_Type xmlns="8c549ff6-be8b-4d2f-a427-0e43081ea2a7">Blog</Doc_Type>
  </documentManagement>
</p:properties>
</file>

<file path=customXml/item13.xml><?xml version="1.0" encoding="utf-8"?>
<Control xmlns="http://schemas.microsoft.com/VisualStudio/2011/storyboarding/control">
  <Id Name="a53d73d2-368b-429e-b817-1324eec1382c" Revision="1" Stencil="7276b9ef-3953-4dce-a89b-ed85f20b8b93" StencilVersion="1.0"/>
</Control>
</file>

<file path=customXml/item14.xml><?xml version="1.0" encoding="utf-8"?>
<Control xmlns="http://schemas.microsoft.com/VisualStudio/2011/storyboarding/control">
  <Id Name="a2191c86-fc50-4add-948c-129f6b5a88d8" Revision="1" Stencil="7276b9ef-3953-4dce-a89b-ed85f20b8b93" StencilVersion="1.0"/>
</Control>
</file>

<file path=customXml/item15.xml><?xml version="1.0" encoding="utf-8"?>
<Control xmlns="http://schemas.microsoft.com/VisualStudio/2011/storyboarding/control">
  <Id Name="369f9055-6b6c-48b9-9320-5df2d46c430a" Revision="1" Stencil="7276b9ef-3953-4dce-a89b-ed85f20b8b93" StencilVersion="1.0"/>
</Control>
</file>

<file path=customXml/item16.xml><?xml version="1.0" encoding="utf-8"?>
<Control xmlns="http://schemas.microsoft.com/VisualStudio/2011/storyboarding/control">
  <Id Name="369f9055-6b6c-48b9-9320-5df2d46c430a" Revision="1" Stencil="7276b9ef-3953-4dce-a89b-ed85f20b8b93" StencilVersion="1.0"/>
</Control>
</file>

<file path=customXml/item17.xml><?xml version="1.0" encoding="utf-8"?>
<Control xmlns="http://schemas.microsoft.com/VisualStudio/2011/storyboarding/control">
  <Id Name="a2191c86-fc50-4add-948c-129f6b5a88d8" Revision="1" Stencil="7276b9ef-3953-4dce-a89b-ed85f20b8b93" StencilVersion="1.0"/>
</Control>
</file>

<file path=customXml/item18.xml><?xml version="1.0" encoding="utf-8"?>
<?mso-contentType ?>
<FormTemplates xmlns="http://schemas.microsoft.com/sharepoint/v3/contenttype/forms">
  <Display>DocumentLibraryForm</Display>
  <Edit>DocumentLibraryForm</Edit>
  <New>DocumentLibraryForm</New>
</FormTemplates>
</file>

<file path=customXml/item19.xml><?xml version="1.0" encoding="utf-8"?>
<Control xmlns="http://schemas.microsoft.com/VisualStudio/2011/storyboarding/control">
  <Id Name="369f9055-6b6c-48b9-9320-5df2d46c430a" Revision="1" Stencil="7276b9ef-3953-4dce-a89b-ed85f20b8b93" StencilVersion="1.0"/>
</Control>
</file>

<file path=customXml/item2.xml><?xml version="1.0" encoding="utf-8"?>
<Control xmlns="http://schemas.microsoft.com/VisualStudio/2011/storyboarding/control">
  <Id Name="a2191c86-fc50-4add-948c-129f6b5a88d8" Revision="1" Stencil="7276b9ef-3953-4dce-a89b-ed85f20b8b93" StencilVersion="1.0"/>
</Control>
</file>

<file path=customXml/item20.xml><?xml version="1.0" encoding="utf-8"?>
<Control xmlns="http://schemas.microsoft.com/VisualStudio/2011/storyboarding/control">
  <Id Name="369f9055-6b6c-48b9-9320-5df2d46c430a" Revision="1" Stencil="7276b9ef-3953-4dce-a89b-ed85f20b8b93" StencilVersion="1.0"/>
</Control>
</file>

<file path=customXml/item21.xml><?xml version="1.0" encoding="utf-8"?>
<Control xmlns="http://schemas.microsoft.com/VisualStudio/2011/storyboarding/control">
  <Id Name="fb22c541-ded0-47fa-8877-83a4c2d16227" Revision="1" Stencil="7276b9ef-3953-4dce-a89b-ed85f20b8b93" StencilVersion="1.0"/>
</Control>
</file>

<file path=customXml/item22.xml><?xml version="1.0" encoding="utf-8"?>
<p:properties xmlns:p="http://schemas.microsoft.com/office/2006/metadata/properties" xmlns:xsi="http://www.w3.org/2001/XMLSchema-instance" xmlns:pc="http://schemas.microsoft.com/office/infopath/2007/PartnerControls">
  <documentManagement>
    <SharedWithUsers xmlns="498ab54b-dc15-46a3-9798-269cb0296dca">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Published xmlns="8c549ff6-be8b-4d2f-a427-0e43081ea2a7">true</Published>
    <_ip_UnifiedCompliancePolicyUIAction xmlns="http://schemas.microsoft.com/sharepoint/v3" xsi:nil="true"/>
    <To_x0020_Do_x0020_Notes xmlns="8c549ff6-be8b-4d2f-a427-0e43081ea2a7" xsi:nil="true"/>
    <TFS_x0020_ID xmlns="8c549ff6-be8b-4d2f-a427-0e43081ea2a7" xsi:nil="true"/>
    <_ip_UnifiedCompliancePolicyProperties xmlns="http://schemas.microsoft.com/sharepoint/v3" xsi:nil="true"/>
    <Doc_Type xmlns="8c549ff6-be8b-4d2f-a427-0e43081ea2a7">Blog</Doc_Type>
  </documentManagement>
</p:properties>
</file>

<file path=customXml/item23.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8" ma:contentTypeDescription="A document content type used by Infopedia." ma:contentTypeScope="" ma:versionID="b9c58cf9ffe233d71aca7717c9fab4fd">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08d24206621a984f0f050508855871de"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xml><?xml version="1.0" encoding="utf-8"?>
<p:properties xmlns:p="http://schemas.microsoft.com/office/2006/metadata/properties" xmlns:xsi="http://www.w3.org/2001/XMLSchema-instance" xmlns:pc="http://schemas.microsoft.com/office/infopath/2007/PartnerControls">
  <documentManagement>
    <SharedWithUsers xmlns="498ab54b-dc15-46a3-9798-269cb0296dca">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Published xmlns="8c549ff6-be8b-4d2f-a427-0e43081ea2a7">true</Published>
    <_ip_UnifiedCompliancePolicyUIAction xmlns="http://schemas.microsoft.com/sharepoint/v3" xsi:nil="true"/>
    <To_x0020_Do_x0020_Notes xmlns="8c549ff6-be8b-4d2f-a427-0e43081ea2a7" xsi:nil="true"/>
    <TFS_x0020_ID xmlns="8c549ff6-be8b-4d2f-a427-0e43081ea2a7" xsi:nil="true"/>
    <_ip_UnifiedCompliancePolicyProperties xmlns="http://schemas.microsoft.com/sharepoint/v3" xsi:nil="true"/>
    <Doc_Type xmlns="8c549ff6-be8b-4d2f-a427-0e43081ea2a7">Blog</Doc_Type>
  </documentManagement>
</p:properties>
</file>

<file path=customXml/item25.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26.xml><?xml version="1.0" encoding="utf-8"?>
<Control xmlns="http://schemas.microsoft.com/VisualStudio/2011/storyboarding/control">
  <Id Name="a53d73d2-368b-429e-b817-1324eec1382c" Revision="1" Stencil="7276b9ef-3953-4dce-a89b-ed85f20b8b93" StencilVersion="1.0"/>
</Control>
</file>

<file path=customXml/item27.xml><?xml version="1.0" encoding="utf-8"?>
<p:properties xmlns:p="http://schemas.microsoft.com/office/2006/metadata/properties" xmlns:xsi="http://www.w3.org/2001/XMLSchema-instance" xmlns:pc="http://schemas.microsoft.com/office/infopath/2007/PartnerControls">
  <documentManagement>
    <SharedWithUsers xmlns="14d34310-60a1-48d3-a613-fb02139ea576">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28.xml><?xml version="1.0" encoding="utf-8"?>
<Control xmlns="http://schemas.microsoft.com/VisualStudio/2011/storyboarding/control">
  <Id Name="a53d73d2-368b-429e-b817-1324eec1382c" Revision="1" Stencil="7276b9ef-3953-4dce-a89b-ed85f20b8b93" StencilVersion="1.0"/>
</Control>
</file>

<file path=customXml/item29.xml><?xml version="1.0" encoding="utf-8"?>
<p:properties xmlns:p="http://schemas.microsoft.com/office/2006/metadata/properties" xmlns:xsi="http://www.w3.org/2001/XMLSchema-instance" xmlns:pc="http://schemas.microsoft.com/office/infopath/2007/PartnerControls">
  <documentManagement>
    <SharedWithUsers xmlns="14d34310-60a1-48d3-a613-fb02139ea576">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3.xml><?xml version="1.0" encoding="utf-8"?>
<Control xmlns="http://schemas.microsoft.com/VisualStudio/2011/storyboarding/control">
  <Id Name="369f9055-6b6c-48b9-9320-5df2d46c430a" Revision="1" Stencil="7276b9ef-3953-4dce-a89b-ed85f20b8b93" StencilVersion="1.0"/>
</Control>
</file>

<file path=customXml/item30.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1.xml><?xml version="1.0" encoding="utf-8"?>
<Control xmlns="http://schemas.microsoft.com/VisualStudio/2011/storyboarding/control">
  <Id Name="a53d73d2-368b-429e-b817-1324eec1382c" Revision="1" Stencil="7276b9ef-3953-4dce-a89b-ed85f20b8b93" StencilVersion="1.0"/>
</Control>
</file>

<file path=customXml/item32.xml><?xml version="1.0" encoding="utf-8"?>
<Control xmlns="http://schemas.microsoft.com/VisualStudio/2011/storyboarding/control">
  <Id Name="fb22c541-ded0-47fa-8877-83a4c2d16227" Revision="1" Stencil="7276b9ef-3953-4dce-a89b-ed85f20b8b93" StencilVersion="1.0"/>
</Control>
</file>

<file path=customXml/item33.xml><?xml version="1.0" encoding="utf-8"?>
<p:properties xmlns:p="http://schemas.microsoft.com/office/2006/metadata/properties" xmlns:xsi="http://www.w3.org/2001/XMLSchema-instance" xmlns:pc="http://schemas.microsoft.com/office/infopath/2007/PartnerControls">
  <documentManagement>
    <LastSharedByUser xmlns="14d34310-60a1-48d3-a613-fb02139ea576">SHAREPOINT\system</LastSharedByUser>
    <SharedWithUsers xmlns="14d34310-60a1-48d3-a613-fb02139ea576">
      <UserInfo>
        <DisplayName>Jeff Seagard</DisplayName>
        <AccountId>511</AccountId>
        <AccountType/>
      </UserInfo>
      <UserInfo>
        <DisplayName>Jing Wang (PFE)</DisplayName>
        <AccountId>993</AccountId>
        <AccountType/>
      </UserInfo>
      <UserInfo>
        <DisplayName>Paolo Francescato</DisplayName>
        <AccountId>1176</AccountId>
        <AccountType/>
      </UserInfo>
      <UserInfo>
        <DisplayName>Malgosia Mazany</DisplayName>
        <AccountId>3339</AccountId>
        <AccountType/>
      </UserInfo>
      <UserInfo>
        <DisplayName>Gina Dragulin</DisplayName>
        <AccountId>4625</AccountId>
        <AccountType/>
      </UserInfo>
      <UserInfo>
        <DisplayName>0#.f|membership|stanisp@microsoft.com</DisplayName>
        <AccountId>4632</AccountId>
        <AccountType/>
      </UserInfo>
    </SharedWithUsers>
    <LastSharedByTime xmlns="14d34310-60a1-48d3-a613-fb02139ea576">2016-10-20T15:25:18+00:00</LastSharedByTime>
  </documentManagement>
</p:properties>
</file>

<file path=customXml/item34.xml><?xml version="1.0" encoding="utf-8"?>
<Control xmlns="http://schemas.microsoft.com/VisualStudio/2011/storyboarding/control">
  <Id Name="a2191c86-fc50-4add-948c-129f6b5a88d8" Revision="1" Stencil="7276b9ef-3953-4dce-a89b-ed85f20b8b93" StencilVersion="1.0"/>
</Control>
</file>

<file path=customXml/item35.xml><?xml version="1.0" encoding="utf-8"?>
<Control xmlns="http://schemas.microsoft.com/VisualStudio/2011/storyboarding/control">
  <Id Name="a53d73d2-368b-429e-b817-1324eec1382c" Revision="1" Stencil="7276b9ef-3953-4dce-a89b-ed85f20b8b93" StencilVersion="1.0"/>
</Control>
</file>

<file path=customXml/item4.xml><?xml version="1.0" encoding="utf-8"?>
<Control xmlns="http://schemas.microsoft.com/VisualStudio/2011/storyboarding/control">
  <Id Name="fb22c541-ded0-47fa-8877-83a4c2d16227" Revision="1" Stencil="7276b9ef-3953-4dce-a89b-ed85f20b8b93" StencilVersion="1.0"/>
</Control>
</file>

<file path=customXml/item5.xml><?xml version="1.0" encoding="utf-8"?>
<Control xmlns="http://schemas.microsoft.com/VisualStudio/2011/storyboarding/control">
  <Id Name="a2191c86-fc50-4add-948c-129f6b5a88d8" Revision="1" Stencil="7276b9ef-3953-4dce-a89b-ed85f20b8b93" StencilVersion="1.0"/>
</Control>
</file>

<file path=customXml/item6.xml><?xml version="1.0" encoding="utf-8"?>
<Control xmlns="http://schemas.microsoft.com/VisualStudio/2011/storyboarding/control">
  <Id Name="fb22c541-ded0-47fa-8877-83a4c2d16227" Revision="1" Stencil="7276b9ef-3953-4dce-a89b-ed85f20b8b93" StencilVersion="1.0"/>
</Control>
</file>

<file path=customXml/item7.xml><?xml version="1.0" encoding="utf-8"?>
<p:properties xmlns:p="http://schemas.microsoft.com/office/2006/metadata/properties" xmlns:xsi="http://www.w3.org/2001/XMLSchema-instance" xmlns:pc="http://schemas.microsoft.com/office/infopath/2007/PartnerControls">
  <documentManagement>
    <SharedWithUsers xmlns="14d34310-60a1-48d3-a613-fb02139ea576">
      <UserInfo>
        <DisplayName>Jeff Seagard</DisplayName>
        <AccountId>511</AccountId>
        <AccountType/>
      </UserInfo>
      <UserInfo>
        <DisplayName>Jing Wang (PFE)</DisplayName>
        <AccountId>993</AccountId>
        <AccountType/>
      </UserInfo>
      <UserInfo>
        <DisplayName>Paolo Francescato</DisplayName>
        <AccountId>1176</AccountId>
        <AccountType/>
      </UserInfo>
      <UserInfo>
        <DisplayName>Ann Marvin (Allyis Inc)</DisplayName>
        <AccountId>1119</AccountId>
        <AccountType/>
      </UserInfo>
      <UserInfo>
        <DisplayName>Caitlin Charles (Allyis Inc)</DisplayName>
        <AccountId>2779</AccountId>
        <AccountType/>
      </UserInfo>
    </SharedWithUsers>
    <LastSharedByUser xmlns="14d34310-60a1-48d3-a613-fb02139ea576">SHAREPOINT\system</LastSharedByUser>
    <LastSharedByTime xmlns="14d34310-60a1-48d3-a613-fb02139ea576">2016-10-26T00:50:24+00:00</LastSharedByTime>
  </documentManagement>
</p:properties>
</file>

<file path=customXml/item8.xml><?xml version="1.0" encoding="utf-8"?>
<Control xmlns="http://schemas.microsoft.com/VisualStudio/2011/storyboarding/control">
  <Id Name="fb22c541-ded0-47fa-8877-83a4c2d16227" Revision="1" Stencil="7276b9ef-3953-4dce-a89b-ed85f20b8b93" StencilVersion="1.0"/>
</Control>
</file>

<file path=customXml/item9.xml><?xml version="1.0" encoding="utf-8"?>
<p:properties xmlns:p="http://schemas.microsoft.com/office/2006/metadata/properties" xmlns:xsi="http://www.w3.org/2001/XMLSchema-instance" xmlns:pc="http://schemas.microsoft.com/office/infopath/2007/PartnerControls">
  <documentManagement>
    <LastSharedByUser xmlns="14d34310-60a1-48d3-a613-fb02139ea576">SHAREPOINT\system</LastSharedByUser>
    <SharedWithUsers xmlns="14d34310-60a1-48d3-a613-fb02139ea576">
      <UserInfo>
        <DisplayName>Jeff Seagard</DisplayName>
        <AccountId>511</AccountId>
        <AccountType/>
      </UserInfo>
      <UserInfo>
        <DisplayName>Jing Wang (PFE)</DisplayName>
        <AccountId>993</AccountId>
        <AccountType/>
      </UserInfo>
      <UserInfo>
        <DisplayName>Paolo Francescato</DisplayName>
        <AccountId>1176</AccountId>
        <AccountType/>
      </UserInfo>
      <UserInfo>
        <DisplayName>Malgosia Mazany</DisplayName>
        <AccountId>3339</AccountId>
        <AccountType/>
      </UserInfo>
      <UserInfo>
        <DisplayName>Gina Dragulin</DisplayName>
        <AccountId>4625</AccountId>
        <AccountType/>
      </UserInfo>
      <UserInfo>
        <DisplayName>0#.f|membership|stanisp@microsoft.com</DisplayName>
        <AccountId>4632</AccountId>
        <AccountType/>
      </UserInfo>
    </SharedWithUsers>
    <LastSharedByTime xmlns="14d34310-60a1-48d3-a613-fb02139ea576">2016-10-20T15:25:18+00:00</LastSharedByTime>
  </documentManagement>
</p:properties>
</file>

<file path=customXml/itemProps1.xml><?xml version="1.0" encoding="utf-8"?>
<ds:datastoreItem xmlns:ds="http://schemas.openxmlformats.org/officeDocument/2006/customXml" ds:itemID="{1136AAB7-80A9-4397-80C5-BE8224CC8966}">
  <ds:schemaRefs>
    <ds:schemaRef ds:uri="http://schemas.microsoft.com/office/2006/metadata/properties"/>
    <ds:schemaRef ds:uri="http://schemas.microsoft.com/office/infopath/2007/PartnerControls"/>
    <ds:schemaRef ds:uri="498ab54b-dc15-46a3-9798-269cb0296dca"/>
    <ds:schemaRef ds:uri="8c549ff6-be8b-4d2f-a427-0e43081ea2a7"/>
    <ds:schemaRef ds:uri="http://schemas.microsoft.com/sharepoint/v3"/>
  </ds:schemaRefs>
</ds:datastoreItem>
</file>

<file path=customXml/itemProps10.xml><?xml version="1.0" encoding="utf-8"?>
<ds:datastoreItem xmlns:ds="http://schemas.openxmlformats.org/officeDocument/2006/customXml" ds:itemID="{8F5A296F-16DE-4255-B1DC-2101B4B46037}">
  <ds:schemaRefs>
    <ds:schemaRef ds:uri="http://schemas.microsoft.com/office/2006/metadata/properties"/>
    <ds:schemaRef ds:uri="http://schemas.microsoft.com/office/infopath/2007/PartnerControls"/>
  </ds:schemaRefs>
</ds:datastoreItem>
</file>

<file path=customXml/itemProps11.xml><?xml version="1.0" encoding="utf-8"?>
<ds:datastoreItem xmlns:ds="http://schemas.openxmlformats.org/officeDocument/2006/customXml" ds:itemID="{5EF52D65-AA1E-440E-A8EC-6B865648844D}">
  <ds:schemaRefs>
    <ds:schemaRef ds:uri="http://schemas.microsoft.com/office/2006/metadata/properties"/>
    <ds:schemaRef ds:uri="http://schemas.microsoft.com/office/infopath/2007/PartnerControls"/>
    <ds:schemaRef ds:uri="14d34310-60a1-48d3-a613-fb02139ea576"/>
    <ds:schemaRef ds:uri="2478d1b8-79bf-461f-b8e8-704d21601f1a"/>
    <ds:schemaRef ds:uri="230e9df3-be65-4c73-a93b-d1236ebd677e"/>
    <ds:schemaRef ds:uri="230E9DF3-BE65-4C73-A93B-D1236EBD677E"/>
    <ds:schemaRef ds:uri="http://schemas.microsoft.com/sharepoint/v3"/>
    <ds:schemaRef ds:uri="b3bc04a5-d503-43b1-b98c-a8cf663329d9"/>
  </ds:schemaRefs>
</ds:datastoreItem>
</file>

<file path=customXml/itemProps12.xml><?xml version="1.0" encoding="utf-8"?>
<ds:datastoreItem xmlns:ds="http://schemas.openxmlformats.org/officeDocument/2006/customXml" ds:itemID="{AAB231E6-905C-4D20-84DD-F191892855C1}">
  <ds:schemaRefs>
    <ds:schemaRef ds:uri="http://schemas.microsoft.com/office/2006/metadata/properties"/>
    <ds:schemaRef ds:uri="http://schemas.microsoft.com/office/infopath/2007/PartnerControls"/>
    <ds:schemaRef ds:uri="498ab54b-dc15-46a3-9798-269cb0296dca"/>
    <ds:schemaRef ds:uri="8c549ff6-be8b-4d2f-a427-0e43081ea2a7"/>
    <ds:schemaRef ds:uri="http://schemas.microsoft.com/sharepoint/v3"/>
  </ds:schemaRefs>
</ds:datastoreItem>
</file>

<file path=customXml/itemProps13.xml><?xml version="1.0" encoding="utf-8"?>
<ds:datastoreItem xmlns:ds="http://schemas.openxmlformats.org/officeDocument/2006/customXml" ds:itemID="{6F160638-4421-4873-B3ED-9036FEFAC65B}">
  <ds:schemaRefs>
    <ds:schemaRef ds:uri="http://schemas.microsoft.com/VisualStudio/2011/storyboarding/control"/>
  </ds:schemaRefs>
</ds:datastoreItem>
</file>

<file path=customXml/itemProps14.xml><?xml version="1.0" encoding="utf-8"?>
<ds:datastoreItem xmlns:ds="http://schemas.openxmlformats.org/officeDocument/2006/customXml" ds:itemID="{49DE24D8-16D5-45FD-B3A7-640F4886380C}">
  <ds:schemaRefs>
    <ds:schemaRef ds:uri="http://schemas.microsoft.com/VisualStudio/2011/storyboarding/control"/>
  </ds:schemaRefs>
</ds:datastoreItem>
</file>

<file path=customXml/itemProps15.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16.xml><?xml version="1.0" encoding="utf-8"?>
<ds:datastoreItem xmlns:ds="http://schemas.openxmlformats.org/officeDocument/2006/customXml" ds:itemID="{33270D68-DF0B-44EC-AE14-0074360E5D89}">
  <ds:schemaRefs>
    <ds:schemaRef ds:uri="http://schemas.microsoft.com/VisualStudio/2011/storyboarding/control"/>
  </ds:schemaRefs>
</ds:datastoreItem>
</file>

<file path=customXml/itemProps17.xml><?xml version="1.0" encoding="utf-8"?>
<ds:datastoreItem xmlns:ds="http://schemas.openxmlformats.org/officeDocument/2006/customXml" ds:itemID="{72EA81F5-0D09-4C44-803E-44DFF5D6E245}">
  <ds:schemaRefs>
    <ds:schemaRef ds:uri="http://schemas.microsoft.com/VisualStudio/2011/storyboarding/control"/>
  </ds:schemaRefs>
</ds:datastoreItem>
</file>

<file path=customXml/itemProps18.xml><?xml version="1.0" encoding="utf-8"?>
<ds:datastoreItem xmlns:ds="http://schemas.openxmlformats.org/officeDocument/2006/customXml" ds:itemID="{0517AD40-4159-4978-A51C-548060845EA2}">
  <ds:schemaRefs>
    <ds:schemaRef ds:uri="http://schemas.microsoft.com/sharepoint/v3/contenttype/forms"/>
  </ds:schemaRefs>
</ds:datastoreItem>
</file>

<file path=customXml/itemProps19.xml><?xml version="1.0" encoding="utf-8"?>
<ds:datastoreItem xmlns:ds="http://schemas.openxmlformats.org/officeDocument/2006/customXml" ds:itemID="{4E0CDCD8-CE46-450F-86B9-DB3A09B3F250}">
  <ds:schemaRefs>
    <ds:schemaRef ds:uri="http://schemas.microsoft.com/VisualStudio/2011/storyboarding/control"/>
  </ds:schemaRefs>
</ds:datastoreItem>
</file>

<file path=customXml/itemProps2.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20.xml><?xml version="1.0" encoding="utf-8"?>
<ds:datastoreItem xmlns:ds="http://schemas.openxmlformats.org/officeDocument/2006/customXml" ds:itemID="{9065938E-C75D-4B59-AEA0-167CABDD939B}">
  <ds:schemaRefs>
    <ds:schemaRef ds:uri="http://schemas.microsoft.com/VisualStudio/2011/storyboarding/control"/>
  </ds:schemaRefs>
</ds:datastoreItem>
</file>

<file path=customXml/itemProps21.xml><?xml version="1.0" encoding="utf-8"?>
<ds:datastoreItem xmlns:ds="http://schemas.openxmlformats.org/officeDocument/2006/customXml" ds:itemID="{04617CE1-4C75-4EEB-8CEE-8F38EA9DBD2C}">
  <ds:schemaRefs>
    <ds:schemaRef ds:uri="http://schemas.microsoft.com/VisualStudio/2011/storyboarding/control"/>
  </ds:schemaRefs>
</ds:datastoreItem>
</file>

<file path=customXml/itemProps22.xml><?xml version="1.0" encoding="utf-8"?>
<ds:datastoreItem xmlns:ds="http://schemas.openxmlformats.org/officeDocument/2006/customXml" ds:itemID="{0FD4500C-24EB-4BF2-A7F3-EC24240A2768}">
  <ds:schemaRefs>
    <ds:schemaRef ds:uri="http://schemas.microsoft.com/office/2006/metadata/properties"/>
    <ds:schemaRef ds:uri="http://schemas.microsoft.com/office/infopath/2007/PartnerControls"/>
    <ds:schemaRef ds:uri="498ab54b-dc15-46a3-9798-269cb0296dca"/>
    <ds:schemaRef ds:uri="8c549ff6-be8b-4d2f-a427-0e43081ea2a7"/>
    <ds:schemaRef ds:uri="http://schemas.microsoft.com/sharepoint/v3"/>
  </ds:schemaRefs>
</ds:datastoreItem>
</file>

<file path=customXml/itemProps23.xml><?xml version="1.0" encoding="utf-8"?>
<ds:datastoreItem xmlns:ds="http://schemas.openxmlformats.org/officeDocument/2006/customXml" ds:itemID="{058B4675-DD50-4E0E-83A0-84E857AA1F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4.xml><?xml version="1.0" encoding="utf-8"?>
<ds:datastoreItem xmlns:ds="http://schemas.openxmlformats.org/officeDocument/2006/customXml" ds:itemID="{18E5ED2F-8D7B-4DA0-BCD1-56F7090FB14A}">
  <ds:schemaRefs>
    <ds:schemaRef ds:uri="http://schemas.microsoft.com/office/2006/metadata/properties"/>
    <ds:schemaRef ds:uri="http://schemas.microsoft.com/office/infopath/2007/PartnerControls"/>
    <ds:schemaRef ds:uri="498ab54b-dc15-46a3-9798-269cb0296dca"/>
    <ds:schemaRef ds:uri="8c549ff6-be8b-4d2f-a427-0e43081ea2a7"/>
    <ds:schemaRef ds:uri="http://schemas.microsoft.com/sharepoint/v3"/>
  </ds:schemaRefs>
</ds:datastoreItem>
</file>

<file path=customXml/itemProps25.xml><?xml version="1.0" encoding="utf-8"?>
<ds:datastoreItem xmlns:ds="http://schemas.openxmlformats.org/officeDocument/2006/customXml" ds:itemID="{B441EE8B-9DF2-4323-9338-785A69E39583}">
  <ds:schemaRefs>
    <ds:schemaRef ds:uri="Microsoft.SharePoint.Taxonomy.ContentTypeSync"/>
  </ds:schemaRefs>
</ds:datastoreItem>
</file>

<file path=customXml/itemProps26.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27.xml><?xml version="1.0" encoding="utf-8"?>
<ds:datastoreItem xmlns:ds="http://schemas.openxmlformats.org/officeDocument/2006/customXml" ds:itemID="{687076A2-D240-4745-B4A2-CABA28924B39}">
  <ds:schemaRefs>
    <ds:schemaRef ds:uri="http://schemas.microsoft.com/office/2006/metadata/properties"/>
    <ds:schemaRef ds:uri="http://schemas.microsoft.com/office/infopath/2007/PartnerControls"/>
    <ds:schemaRef ds:uri="14d34310-60a1-48d3-a613-fb02139ea576"/>
  </ds:schemaRefs>
</ds:datastoreItem>
</file>

<file path=customXml/itemProps28.xml><?xml version="1.0" encoding="utf-8"?>
<ds:datastoreItem xmlns:ds="http://schemas.openxmlformats.org/officeDocument/2006/customXml" ds:itemID="{974874C9-783D-42F9-A3DF-A5DB57C2CD01}">
  <ds:schemaRefs>
    <ds:schemaRef ds:uri="http://schemas.microsoft.com/VisualStudio/2011/storyboarding/control"/>
  </ds:schemaRefs>
</ds:datastoreItem>
</file>

<file path=customXml/itemProps29.xml><?xml version="1.0" encoding="utf-8"?>
<ds:datastoreItem xmlns:ds="http://schemas.openxmlformats.org/officeDocument/2006/customXml" ds:itemID="{511949A4-4A48-4F7C-9FA6-69F686908999}">
  <ds:schemaRefs>
    <ds:schemaRef ds:uri="http://schemas.microsoft.com/office/2006/metadata/properties"/>
    <ds:schemaRef ds:uri="http://schemas.microsoft.com/office/infopath/2007/PartnerControls"/>
    <ds:schemaRef ds:uri="14d34310-60a1-48d3-a613-fb02139ea576"/>
  </ds:schemaRefs>
</ds:datastoreItem>
</file>

<file path=customXml/itemProps3.xml><?xml version="1.0" encoding="utf-8"?>
<ds:datastoreItem xmlns:ds="http://schemas.openxmlformats.org/officeDocument/2006/customXml" ds:itemID="{2158DE4A-8B46-4AB4-A321-4351C470EBC6}">
  <ds:schemaRefs>
    <ds:schemaRef ds:uri="http://schemas.microsoft.com/VisualStudio/2011/storyboarding/control"/>
  </ds:schemaRefs>
</ds:datastoreItem>
</file>

<file path=customXml/itemProps30.xml><?xml version="1.0" encoding="utf-8"?>
<ds:datastoreItem xmlns:ds="http://schemas.openxmlformats.org/officeDocument/2006/customXml" ds:itemID="{61037A10-9F4D-4CDD-B9CC-63504BA6B133}">
  <ds:schemaRefs>
    <ds:schemaRef ds:uri="http://schemas.microsoft.com/sharepoint/events"/>
  </ds:schemaRefs>
</ds:datastoreItem>
</file>

<file path=customXml/itemProps31.xml><?xml version="1.0" encoding="utf-8"?>
<ds:datastoreItem xmlns:ds="http://schemas.openxmlformats.org/officeDocument/2006/customXml" ds:itemID="{F1A948A2-BD24-4EB3-9BA1-94D92A842614}">
  <ds:schemaRefs>
    <ds:schemaRef ds:uri="http://schemas.microsoft.com/VisualStudio/2011/storyboarding/control"/>
  </ds:schemaRefs>
</ds:datastoreItem>
</file>

<file path=customXml/itemProps32.xml><?xml version="1.0" encoding="utf-8"?>
<ds:datastoreItem xmlns:ds="http://schemas.openxmlformats.org/officeDocument/2006/customXml" ds:itemID="{FC37A10D-EB3B-4678-8845-9E89C8A06828}">
  <ds:schemaRefs>
    <ds:schemaRef ds:uri="http://schemas.microsoft.com/VisualStudio/2011/storyboarding/control"/>
  </ds:schemaRefs>
</ds:datastoreItem>
</file>

<file path=customXml/itemProps33.xml><?xml version="1.0" encoding="utf-8"?>
<ds:datastoreItem xmlns:ds="http://schemas.openxmlformats.org/officeDocument/2006/customXml" ds:itemID="{79DCA22A-8D40-4991-AA74-A7E98E9A4A5B}">
  <ds:schemaRefs>
    <ds:schemaRef ds:uri="http://schemas.microsoft.com/office/2006/metadata/properties"/>
    <ds:schemaRef ds:uri="http://schemas.microsoft.com/office/infopath/2007/PartnerControls"/>
    <ds:schemaRef ds:uri="14d34310-60a1-48d3-a613-fb02139ea576"/>
  </ds:schemaRefs>
</ds:datastoreItem>
</file>

<file path=customXml/itemProps34.xml><?xml version="1.0" encoding="utf-8"?>
<ds:datastoreItem xmlns:ds="http://schemas.openxmlformats.org/officeDocument/2006/customXml" ds:itemID="{5B4F665E-6978-4D86-96D7-A5E01C9D7514}">
  <ds:schemaRefs>
    <ds:schemaRef ds:uri="http://schemas.microsoft.com/VisualStudio/2011/storyboarding/control"/>
  </ds:schemaRefs>
</ds:datastoreItem>
</file>

<file path=customXml/itemProps35.xml><?xml version="1.0" encoding="utf-8"?>
<ds:datastoreItem xmlns:ds="http://schemas.openxmlformats.org/officeDocument/2006/customXml" ds:itemID="{063ED5F4-5C41-4A71-BA5E-E3E2F230B847}">
  <ds:schemaRefs>
    <ds:schemaRef ds:uri="http://schemas.microsoft.com/VisualStudio/2011/storyboarding/control"/>
  </ds:schemaRefs>
</ds:datastoreItem>
</file>

<file path=customXml/itemProps4.xml><?xml version="1.0" encoding="utf-8"?>
<ds:datastoreItem xmlns:ds="http://schemas.openxmlformats.org/officeDocument/2006/customXml" ds:itemID="{0105DDC5-9386-450D-B10A-5638889819DE}">
  <ds:schemaRefs>
    <ds:schemaRef ds:uri="http://schemas.microsoft.com/VisualStudio/2011/storyboarding/control"/>
  </ds:schemaRefs>
</ds:datastoreItem>
</file>

<file path=customXml/itemProps5.xml><?xml version="1.0" encoding="utf-8"?>
<ds:datastoreItem xmlns:ds="http://schemas.openxmlformats.org/officeDocument/2006/customXml" ds:itemID="{C19CDFD4-B587-4669-8C95-0F5A0E9D202A}">
  <ds:schemaRefs>
    <ds:schemaRef ds:uri="http://schemas.microsoft.com/VisualStudio/2011/storyboarding/control"/>
  </ds:schemaRefs>
</ds:datastoreItem>
</file>

<file path=customXml/itemProps6.xml><?xml version="1.0" encoding="utf-8"?>
<ds:datastoreItem xmlns:ds="http://schemas.openxmlformats.org/officeDocument/2006/customXml" ds:itemID="{D60EA009-A19C-45F4-AFB3-34E1C70756DF}">
  <ds:schemaRefs>
    <ds:schemaRef ds:uri="http://schemas.microsoft.com/VisualStudio/2011/storyboarding/control"/>
  </ds:schemaRefs>
</ds:datastoreItem>
</file>

<file path=customXml/itemProps7.xml><?xml version="1.0" encoding="utf-8"?>
<ds:datastoreItem xmlns:ds="http://schemas.openxmlformats.org/officeDocument/2006/customXml" ds:itemID="{CF386025-77DA-4E8D-BE00-117170EF1515}">
  <ds:schemaRefs>
    <ds:schemaRef ds:uri="http://schemas.microsoft.com/office/2006/metadata/properties"/>
    <ds:schemaRef ds:uri="http://schemas.microsoft.com/office/infopath/2007/PartnerControls"/>
    <ds:schemaRef ds:uri="14d34310-60a1-48d3-a613-fb02139ea576"/>
  </ds:schemaRefs>
</ds:datastoreItem>
</file>

<file path=customXml/itemProps8.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9.xml><?xml version="1.0" encoding="utf-8"?>
<ds:datastoreItem xmlns:ds="http://schemas.openxmlformats.org/officeDocument/2006/customXml" ds:itemID="{933AF305-656A-43B2-B851-0FA0B2E070D1}">
  <ds:schemaRefs>
    <ds:schemaRef ds:uri="http://schemas.microsoft.com/office/2006/metadata/properties"/>
    <ds:schemaRef ds:uri="http://schemas.microsoft.com/office/infopath/2007/PartnerControls"/>
    <ds:schemaRef ds:uri="14d34310-60a1-48d3-a613-fb02139ea576"/>
  </ds:schemaRefs>
</ds:datastoreItem>
</file>

<file path=docProps/app.xml><?xml version="1.0" encoding="utf-8"?>
<Properties xmlns="http://schemas.openxmlformats.org/officeDocument/2006/extended-properties" xmlns:vt="http://schemas.openxmlformats.org/officeDocument/2006/docPropsVTypes">
  <TotalTime>16</TotalTime>
  <Words>2047</Words>
  <Application>Microsoft Office PowerPoint</Application>
  <PresentationFormat>Widescreen</PresentationFormat>
  <Paragraphs>589</Paragraphs>
  <Slides>29</Slides>
  <Notes>21</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29</vt:i4>
      </vt:variant>
    </vt:vector>
  </HeadingPairs>
  <TitlesOfParts>
    <vt:vector size="47" baseType="lpstr">
      <vt:lpstr>ＭＳ Ｐゴシック</vt:lpstr>
      <vt:lpstr>ＭＳ Ｐゴシック</vt:lpstr>
      <vt:lpstr>Arial</vt:lpstr>
      <vt:lpstr>Arial Unicode MS</vt:lpstr>
      <vt:lpstr>Calibri</vt:lpstr>
      <vt:lpstr>Consolas</vt:lpstr>
      <vt:lpstr>Myriad Pro Light</vt:lpstr>
      <vt:lpstr>Segoe Light</vt:lpstr>
      <vt:lpstr>Segoe UI</vt:lpstr>
      <vt:lpstr>Segoe UI Black</vt:lpstr>
      <vt:lpstr>Segoe UI Light</vt:lpstr>
      <vt:lpstr>Segoe UI Semibold</vt:lpstr>
      <vt:lpstr>Segoe UI Semilight</vt:lpstr>
      <vt:lpstr>Wingdings</vt:lpstr>
      <vt:lpstr>1_5-30660_TR21_BO_CT_Template</vt:lpstr>
      <vt:lpstr>3_COLOR TEMPLATE</vt:lpstr>
      <vt:lpstr>1_Azure_2015</vt:lpstr>
      <vt:lpstr>2_5-30660_TR21_BO_CT_Template</vt:lpstr>
      <vt:lpstr>Azure App Service</vt:lpstr>
      <vt:lpstr>PowerPoint Presentation</vt:lpstr>
      <vt:lpstr>Every company is a software company</vt:lpstr>
      <vt:lpstr>From infrastructure to innovation</vt:lpstr>
      <vt:lpstr>The changing world of app development </vt:lpstr>
      <vt:lpstr>Let’s say your app is a car…</vt:lpstr>
      <vt:lpstr>Balance of responsibility </vt:lpstr>
      <vt:lpstr>Benefits of Microsoft Azure PaaS Forrester Total Economic Impact results</vt:lpstr>
      <vt:lpstr>Azure Application Platform</vt:lpstr>
      <vt:lpstr>PowerPoint Presentation</vt:lpstr>
      <vt:lpstr>Azure App Service</vt:lpstr>
      <vt:lpstr>Azure App Service</vt:lpstr>
      <vt:lpstr>PowerPoint Presentation</vt:lpstr>
      <vt:lpstr>PowerPoint Presentation</vt:lpstr>
      <vt:lpstr>PowerPoint Presentation</vt:lpstr>
      <vt:lpstr>PowerPoint Presentation</vt:lpstr>
      <vt:lpstr>PowerPoint Presentation</vt:lpstr>
      <vt:lpstr>App Service Features &amp; Capabilities</vt:lpstr>
      <vt:lpstr>Solution Architecture</vt:lpstr>
      <vt:lpstr>Web apps – Digital Marketing</vt:lpstr>
      <vt:lpstr>PowerPoint Presentation</vt:lpstr>
      <vt:lpstr>Mobile apps</vt:lpstr>
      <vt:lpstr>PowerPoint Presentation</vt:lpstr>
      <vt:lpstr>Line of business apps</vt:lpstr>
      <vt:lpstr>PowerPoint Presentation</vt:lpstr>
      <vt:lpstr>App Service</vt:lpstr>
      <vt:lpstr>Azure App Service Demo</vt:lpstr>
      <vt:lpstr> Get started with Azure App Service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App Service Overview Deck</dc:title>
  <dc:creator>Kevin.Harris@microsoft.com</dc:creator>
  <cp:lastModifiedBy>Kevin Harris (CANADA)</cp:lastModifiedBy>
  <cp:revision>7</cp:revision>
  <dcterms:modified xsi:type="dcterms:W3CDTF">2016-11-22T19:32:29Z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of67e5d4b76f4a9db8769983fda9cec0">
    <vt:lpwstr/>
  </property>
  <property fmtid="{D5CDD505-2E9C-101B-9397-08002B2CF9AE}" pid="4" name="TaxKeyword">
    <vt:lpwstr/>
  </property>
  <property fmtid="{D5CDD505-2E9C-101B-9397-08002B2CF9AE}" pid="5" name="NewsType">
    <vt:lpwstr/>
  </property>
  <property fmtid="{D5CDD505-2E9C-101B-9397-08002B2CF9AE}" pid="6" name="_dlc_policyId">
    <vt:lpwstr/>
  </property>
  <property fmtid="{D5CDD505-2E9C-101B-9397-08002B2CF9AE}" pid="7" name="Region">
    <vt:lpwstr/>
  </property>
  <property fmtid="{D5CDD505-2E9C-101B-9397-08002B2CF9AE}" pid="8" name="Confidentiality">
    <vt:lpwstr>5;#Microsoft confidential|461efa83-0283-486a-a8d5-943328f3693f</vt:lpwstr>
  </property>
  <property fmtid="{D5CDD505-2E9C-101B-9397-08002B2CF9AE}" pid="9" name="ItemType">
    <vt:lpwstr>169;#presentations|317da5a4-398e-4c38-b265-afd519770055</vt:lpwstr>
  </property>
  <property fmtid="{D5CDD505-2E9C-101B-9397-08002B2CF9AE}" pid="10" name="ga0c0bf70a6644469c61b3efa7025301">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21;#Cloud and Enterprise|adc2fe87-c79a-4ded-a449-3f86b954069d;#20;#Microsoft Azure Domain|d600a391-d529-4311-892b-2c05c1ab2538</vt:lpwstr>
  </property>
  <property fmtid="{D5CDD505-2E9C-101B-9397-08002B2CF9AE}" pid="15" name="ExperienceContentType">
    <vt:lpwstr/>
  </property>
  <property fmtid="{D5CDD505-2E9C-101B-9397-08002B2CF9AE}" pid="16" name="BusinessArchitecture">
    <vt:lpwstr/>
  </property>
  <property fmtid="{D5CDD505-2E9C-101B-9397-08002B2CF9AE}" pid="17" name="Products">
    <vt:lpwstr>26;#Microsoft Azure|669a3112-5edf-444b-a003-630063601f07;#475;#applications|9aef2011-c167-449d-82f4-36727df3ac32;#346;#software development tools|24853bda-fb66-4716-8bc8-88d26fdb57cb</vt:lpwstr>
  </property>
  <property fmtid="{D5CDD505-2E9C-101B-9397-08002B2CF9AE}" pid="18" name="_dlc_DocIdItemGuid">
    <vt:lpwstr>f90301a1-c323-46e5-913c-d03ad456cc15</vt:lpwstr>
  </property>
  <property fmtid="{D5CDD505-2E9C-101B-9397-08002B2CF9AE}" pid="19" name="MSPhysicalGeography">
    <vt:lpwstr/>
  </property>
  <property fmtid="{D5CDD505-2E9C-101B-9397-08002B2CF9AE}" pid="20" name="j3562c58ee414e028925bc902cfc01a1">
    <vt:lpwstr/>
  </property>
  <property fmtid="{D5CDD505-2E9C-101B-9397-08002B2CF9AE}" pid="21" name="EnterpriseDomainTags">
    <vt:lpwstr/>
  </property>
  <property fmtid="{D5CDD505-2E9C-101B-9397-08002B2CF9AE}" pid="22" name="ActivitiesAndPrograms">
    <vt:lpwstr/>
  </property>
  <property fmtid="{D5CDD505-2E9C-101B-9397-08002B2CF9AE}" pid="23" name="Segments">
    <vt:lpwstr/>
  </property>
  <property fmtid="{D5CDD505-2E9C-101B-9397-08002B2CF9AE}" pid="24" name="Partners">
    <vt:lpwstr/>
  </property>
  <property fmtid="{D5CDD505-2E9C-101B-9397-08002B2CF9AE}" pid="25" name="la4444b61d19467597d63190b69ac227">
    <vt:lpwstr/>
  </property>
  <property fmtid="{D5CDD505-2E9C-101B-9397-08002B2CF9AE}" pid="26" name="l6f004f21209409da86a713c0f24627d">
    <vt:lpwstr/>
  </property>
  <property fmtid="{D5CDD505-2E9C-101B-9397-08002B2CF9AE}" pid="27" name="Topics">
    <vt:lpwstr>29;#features|94b87768-f145-4764-adbd-fec700e47348;#30;#hub subset|c6bfd112-b986-4a0a-aa8d-90e767bfdfa6</vt:lpwstr>
  </property>
  <property fmtid="{D5CDD505-2E9C-101B-9397-08002B2CF9AE}" pid="28" name="Groups">
    <vt:lpwstr>31;#Microsoft Azure Marketing|0958c357-5252-473f-8b4e-42f27525a99d;#34;#Worldwide Readiness|c6595b84-b463-470a-bb46-2a47364645be;#42;#Cloud and Enterprise Marketing Group|4f75e184-e5aa-4234-a07f-b032d60df254</vt:lpwstr>
  </property>
  <property fmtid="{D5CDD505-2E9C-101B-9397-08002B2CF9AE}" pid="29" name="MSProductsTaxHTField0">
    <vt:lpwstr/>
  </property>
  <property fmtid="{D5CDD505-2E9C-101B-9397-08002B2CF9AE}" pid="30" name="Languages">
    <vt:lpwstr/>
  </property>
  <property fmtid="{D5CDD505-2E9C-101B-9397-08002B2CF9AE}" pid="31" name="e8080b0481964c759b2c36ae49591b31">
    <vt:lpwstr/>
  </property>
  <property fmtid="{D5CDD505-2E9C-101B-9397-08002B2CF9AE}" pid="32" name="_docset_NoMedatataSyncRequired">
    <vt:lpwstr>False</vt:lpwstr>
  </property>
  <property fmtid="{D5CDD505-2E9C-101B-9397-08002B2CF9AE}" pid="33" name="TechnicalLevel">
    <vt:lpwstr/>
  </property>
  <property fmtid="{D5CDD505-2E9C-101B-9397-08002B2CF9AE}" pid="34" name="Audiences">
    <vt:lpwstr/>
  </property>
  <property fmtid="{D5CDD505-2E9C-101B-9397-08002B2CF9AE}" pid="35" name="ldac8aee9d1f469e8cd8c3f8d6a615f2">
    <vt:lpwstr/>
  </property>
  <property fmtid="{D5CDD505-2E9C-101B-9397-08002B2CF9AE}" pid="36" name="EmployeeRole">
    <vt:lpwstr/>
  </property>
  <property fmtid="{D5CDD505-2E9C-101B-9397-08002B2CF9AE}" pid="37" name="NewsTopic">
    <vt:lpwstr/>
  </property>
  <property fmtid="{D5CDD505-2E9C-101B-9397-08002B2CF9AE}" pid="38" name="Roles">
    <vt:lpwstr/>
  </property>
  <property fmtid="{D5CDD505-2E9C-101B-9397-08002B2CF9AE}" pid="39" name="ItemRetentionFormula">
    <vt:lpwstr/>
  </property>
  <property fmtid="{D5CDD505-2E9C-101B-9397-08002B2CF9AE}" pid="40" name="NewsSource">
    <vt:lpwstr/>
  </property>
  <property fmtid="{D5CDD505-2E9C-101B-9397-08002B2CF9AE}" pid="41" name="SMSGTags">
    <vt:lpwstr/>
  </property>
</Properties>
</file>